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6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4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38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28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29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80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0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8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3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9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5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2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3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6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6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3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8AD382-FC32-4B42-B750-6785E71FFCE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65B235-DF00-4752-AEB0-CB44B569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7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greenwatch.nic.in/Masters/Public/TehsilView.aspx?SID=10" TargetMode="External"/><Relationship Id="rId2" Type="http://schemas.openxmlformats.org/officeDocument/2006/relationships/hyperlink" Target="https://www.censusindia.co.in/states/delh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Battle of the Neighborhoods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Choosing best location for Retail Store in Delhi, India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41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462" y="1169092"/>
            <a:ext cx="4936346" cy="43173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Violin plot from the </a:t>
            </a:r>
            <a:r>
              <a:rPr lang="en-US" dirty="0" err="1"/>
              <a:t>seaborn</a:t>
            </a:r>
            <a:r>
              <a:rPr lang="en-US" dirty="0"/>
              <a:t> library </a:t>
            </a:r>
            <a:r>
              <a:rPr lang="en-US" dirty="0" smtClean="0"/>
              <a:t>is used </a:t>
            </a:r>
            <a:r>
              <a:rPr lang="en-US" dirty="0"/>
              <a:t>to analyze venue </a:t>
            </a:r>
            <a:r>
              <a:rPr lang="en-US" dirty="0" smtClean="0"/>
              <a:t>data( visualize </a:t>
            </a:r>
            <a:r>
              <a:rPr lang="en-US" dirty="0"/>
              <a:t>frequency distribution datasets, they display a density estimation of the underlying </a:t>
            </a:r>
            <a:r>
              <a:rPr lang="en-US" dirty="0" smtClean="0"/>
              <a:t>distribution)</a:t>
            </a:r>
          </a:p>
          <a:p>
            <a:r>
              <a:rPr lang="en-US" dirty="0"/>
              <a:t> </a:t>
            </a:r>
            <a:r>
              <a:rPr lang="en-US" dirty="0"/>
              <a:t>Based on </a:t>
            </a:r>
            <a:r>
              <a:rPr lang="en-US" dirty="0" smtClean="0"/>
              <a:t>violin </a:t>
            </a:r>
            <a:r>
              <a:rPr lang="en-US" dirty="0"/>
              <a:t>plots, </a:t>
            </a:r>
            <a:r>
              <a:rPr lang="en-US" b="1" dirty="0" err="1"/>
              <a:t>Chanakya</a:t>
            </a:r>
            <a:r>
              <a:rPr lang="en-US" b="1" dirty="0"/>
              <a:t> </a:t>
            </a:r>
            <a:r>
              <a:rPr lang="en-US" b="1" dirty="0" err="1"/>
              <a:t>Puri</a:t>
            </a:r>
            <a:r>
              <a:rPr lang="en-US" dirty="0"/>
              <a:t>, </a:t>
            </a:r>
            <a:r>
              <a:rPr lang="en-US" b="1" dirty="0"/>
              <a:t>Connaught Place</a:t>
            </a:r>
            <a:r>
              <a:rPr lang="en-US" dirty="0"/>
              <a:t>, </a:t>
            </a:r>
            <a:r>
              <a:rPr lang="en-US" b="1" dirty="0"/>
              <a:t>Parliament Street</a:t>
            </a:r>
            <a:r>
              <a:rPr lang="en-US" dirty="0"/>
              <a:t>, </a:t>
            </a:r>
            <a:r>
              <a:rPr lang="en-US" b="1" dirty="0"/>
              <a:t>Vasant </a:t>
            </a:r>
            <a:r>
              <a:rPr lang="en-US" b="1" dirty="0" err="1"/>
              <a:t>Vihar</a:t>
            </a:r>
            <a:r>
              <a:rPr lang="en-US" dirty="0"/>
              <a:t> and </a:t>
            </a:r>
            <a:r>
              <a:rPr lang="en-US" b="1" dirty="0" err="1"/>
              <a:t>Rajouri</a:t>
            </a:r>
            <a:r>
              <a:rPr lang="en-US" b="1" dirty="0"/>
              <a:t> Garden</a:t>
            </a:r>
            <a:r>
              <a:rPr lang="en-US" dirty="0"/>
              <a:t> can be considered for opening retail store.</a:t>
            </a:r>
            <a:endParaRPr lang="en-US" dirty="0" smtClean="0"/>
          </a:p>
          <a:p>
            <a:endParaRPr lang="en-US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79874" y="76200"/>
            <a:ext cx="10018713" cy="8289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Finding and Visualizing Prospective Tehsils Based on a Criteria</a:t>
            </a:r>
            <a:endParaRPr lang="en-US" sz="3200" b="1" dirty="0"/>
          </a:p>
        </p:txBody>
      </p:sp>
      <p:pic>
        <p:nvPicPr>
          <p:cNvPr id="5" name="Picture 4" descr="C:\Users\SURBHI\1_Jupyter\IBM\Battle of Neighborhood\Distribution_Frequency_Venues_3_categories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7" t="11034" r="9272" b="5985"/>
          <a:stretch/>
        </p:blipFill>
        <p:spPr bwMode="auto">
          <a:xfrm>
            <a:off x="6322808" y="733367"/>
            <a:ext cx="5869191" cy="60461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9628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202" y="1400189"/>
            <a:ext cx="4408124" cy="4288935"/>
          </a:xfrm>
        </p:spPr>
        <p:txBody>
          <a:bodyPr>
            <a:noAutofit/>
          </a:bodyPr>
          <a:lstStyle/>
          <a:p>
            <a:r>
              <a:rPr lang="en-US" dirty="0"/>
              <a:t>Based on above analysis we can say that West Delhi shows good potential for retail market as West Delhi has good population size, good literacy rate and descent gender </a:t>
            </a:r>
            <a:r>
              <a:rPr lang="en-US" dirty="0" smtClean="0"/>
              <a:t>ratio</a:t>
            </a:r>
          </a:p>
          <a:p>
            <a:r>
              <a:rPr lang="en-US" dirty="0"/>
              <a:t>we can narrow down our choice for prospective locations for a </a:t>
            </a:r>
            <a:r>
              <a:rPr lang="en-US" dirty="0" smtClean="0"/>
              <a:t>retail </a:t>
            </a:r>
            <a:r>
              <a:rPr lang="en-US" dirty="0"/>
              <a:t>store to </a:t>
            </a:r>
            <a:r>
              <a:rPr lang="en-US" dirty="0" err="1"/>
              <a:t>Rajouri</a:t>
            </a:r>
            <a:r>
              <a:rPr lang="en-US" dirty="0"/>
              <a:t> Garden as it is in West Delhi District</a:t>
            </a:r>
            <a:r>
              <a:rPr lang="en-US" dirty="0" smtClean="0"/>
              <a:t>.(Red circle)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79874" y="76200"/>
            <a:ext cx="10018713" cy="8289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Results and Discussion </a:t>
            </a:r>
            <a:endParaRPr lang="en-US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6326" y="1658895"/>
            <a:ext cx="5883408" cy="353194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038109" y="1400189"/>
            <a:ext cx="1052946" cy="10474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1256" y="1614054"/>
            <a:ext cx="10018713" cy="401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/>
              <a:t>Analysis performed have </a:t>
            </a:r>
            <a:r>
              <a:rPr lang="en-US" sz="2600" b="1" dirty="0"/>
              <a:t>some limitation which we can overcome by </a:t>
            </a:r>
            <a:r>
              <a:rPr lang="en-US" sz="2600" b="1" dirty="0" smtClean="0"/>
              <a:t>implementing </a:t>
            </a:r>
            <a:r>
              <a:rPr lang="en-US" sz="2600" b="1" dirty="0"/>
              <a:t>following </a:t>
            </a:r>
            <a:r>
              <a:rPr lang="en-US" sz="2600" b="1" dirty="0" smtClean="0"/>
              <a:t>measures-</a:t>
            </a:r>
            <a:endParaRPr lang="en-US" sz="2600" b="1" dirty="0"/>
          </a:p>
          <a:p>
            <a:pPr lvl="0"/>
            <a:r>
              <a:rPr lang="en-US" sz="2600" dirty="0"/>
              <a:t>Area of each Tehsil can also be used for analysis.</a:t>
            </a:r>
          </a:p>
          <a:p>
            <a:pPr lvl="0"/>
            <a:r>
              <a:rPr lang="en-US" sz="2600" dirty="0"/>
              <a:t>Data related to centennials and millennials can be employed for decision-making and, thus can be used for further analysis.</a:t>
            </a:r>
          </a:p>
          <a:p>
            <a:pPr lvl="0"/>
            <a:r>
              <a:rPr lang="en-US" sz="2600" dirty="0" smtClean="0"/>
              <a:t>Store </a:t>
            </a:r>
            <a:r>
              <a:rPr lang="en-US" sz="2600" dirty="0"/>
              <a:t>Brands </a:t>
            </a:r>
            <a:r>
              <a:rPr lang="en-US" sz="2600" dirty="0" smtClean="0"/>
              <a:t>such as </a:t>
            </a:r>
            <a:r>
              <a:rPr lang="en-US" sz="2600" dirty="0"/>
              <a:t>Shopper Stop, Reliance fresh, Big </a:t>
            </a:r>
            <a:r>
              <a:rPr lang="en-US" sz="2600" dirty="0" smtClean="0"/>
              <a:t>Bazaar etc. famous </a:t>
            </a:r>
            <a:r>
              <a:rPr lang="en-US" sz="2600" dirty="0"/>
              <a:t>or trending in a particular tehsil can also be helpful to decide better locations for establishment of </a:t>
            </a:r>
            <a:r>
              <a:rPr lang="en-US" sz="2600" dirty="0" smtClean="0"/>
              <a:t>retail </a:t>
            </a:r>
            <a:r>
              <a:rPr lang="en-US" sz="2600" dirty="0"/>
              <a:t>stores.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79874" y="76200"/>
            <a:ext cx="10018713" cy="8289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Conclusion 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0202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06765"/>
            <a:ext cx="10018713" cy="4784436"/>
          </a:xfrm>
        </p:spPr>
        <p:txBody>
          <a:bodyPr>
            <a:normAutofit/>
          </a:bodyPr>
          <a:lstStyle/>
          <a:p>
            <a:r>
              <a:rPr lang="en-US" dirty="0" smtClean="0"/>
              <a:t>Objective of this project is </a:t>
            </a:r>
            <a:r>
              <a:rPr lang="en-US" dirty="0"/>
              <a:t>to find an optimal location for a retail store. Specifically, this report will be targeted to stakeholders interested in opening a </a:t>
            </a:r>
            <a:r>
              <a:rPr lang="en-US" dirty="0"/>
              <a:t> retail store </a:t>
            </a:r>
            <a:r>
              <a:rPr lang="en-US" dirty="0"/>
              <a:t> in Delhi, India.</a:t>
            </a:r>
          </a:p>
          <a:p>
            <a:r>
              <a:rPr lang="en-US" dirty="0"/>
              <a:t>Store location should be such that it attracts a lot of traffic all the time. A place where people </a:t>
            </a:r>
            <a:r>
              <a:rPr lang="en-US" dirty="0" smtClean="0"/>
              <a:t>likes </a:t>
            </a:r>
            <a:r>
              <a:rPr lang="en-US" dirty="0"/>
              <a:t>to hang out</a:t>
            </a:r>
            <a:r>
              <a:rPr lang="en-US" dirty="0" smtClean="0"/>
              <a:t>, eat </a:t>
            </a:r>
            <a:r>
              <a:rPr lang="en-US" dirty="0"/>
              <a:t>and chill is ideal </a:t>
            </a:r>
            <a:r>
              <a:rPr lang="en-US" dirty="0" smtClean="0"/>
              <a:t>place for </a:t>
            </a:r>
            <a:r>
              <a:rPr lang="en-US" dirty="0"/>
              <a:t>retail </a:t>
            </a:r>
            <a:r>
              <a:rPr lang="en-US" dirty="0" smtClean="0"/>
              <a:t>stores. We </a:t>
            </a:r>
            <a:r>
              <a:rPr lang="en-US" dirty="0"/>
              <a:t>would prefer locations to set up </a:t>
            </a:r>
            <a:r>
              <a:rPr lang="en-US" dirty="0" smtClean="0"/>
              <a:t>retail </a:t>
            </a:r>
            <a:r>
              <a:rPr lang="en-US" dirty="0"/>
              <a:t>stores </a:t>
            </a:r>
            <a:r>
              <a:rPr lang="en-US" dirty="0" smtClean="0"/>
              <a:t>which </a:t>
            </a:r>
            <a:r>
              <a:rPr lang="en-US" dirty="0"/>
              <a:t>has Indian Restaurant, Cafe and </a:t>
            </a:r>
            <a:r>
              <a:rPr lang="en-US" dirty="0" smtClean="0"/>
              <a:t>Pubs.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79874" y="76200"/>
            <a:ext cx="10018713" cy="8289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Problem Description</a:t>
            </a:r>
          </a:p>
        </p:txBody>
      </p:sp>
    </p:spTree>
    <p:extLst>
      <p:ext uri="{BB962C8B-B14F-4D97-AF65-F5344CB8AC3E}">
        <p14:creationId xmlns:p14="http://schemas.microsoft.com/office/powerpoint/2010/main" val="39185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874" y="76200"/>
            <a:ext cx="10018713" cy="828964"/>
          </a:xfrm>
        </p:spPr>
        <p:txBody>
          <a:bodyPr>
            <a:normAutofit/>
          </a:bodyPr>
          <a:lstStyle/>
          <a:p>
            <a:r>
              <a:rPr lang="en-US" sz="3200" b="1" dirty="0"/>
              <a:t>Data acquisition and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9874" y="1570183"/>
            <a:ext cx="10301290" cy="3592945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Details about Population, Literacy Rate and Sex Ratio of people living in each Tehsil of each District of Delhi is collected from the website of [Census India] </a:t>
            </a:r>
            <a:r>
              <a:rPr lang="en-US" sz="2600" u="sng" dirty="0">
                <a:hlinkClick r:id="rId2"/>
              </a:rPr>
              <a:t>https://www.censusindia.co.in/states/delhi</a:t>
            </a:r>
            <a:endParaRPr lang="en-US" sz="2600" dirty="0"/>
          </a:p>
          <a:p>
            <a:r>
              <a:rPr lang="en-US" sz="2600" dirty="0" smtClean="0"/>
              <a:t>Details about postal </a:t>
            </a:r>
            <a:r>
              <a:rPr lang="en-US" sz="2600" dirty="0"/>
              <a:t>codes of each tehsil, </a:t>
            </a:r>
            <a:r>
              <a:rPr lang="en-US" sz="2600" dirty="0" smtClean="0"/>
              <a:t>is collected from </a:t>
            </a:r>
            <a:r>
              <a:rPr lang="en-US" sz="2600" dirty="0"/>
              <a:t>website: </a:t>
            </a:r>
            <a:r>
              <a:rPr lang="en-US" sz="2600" u="sng" dirty="0">
                <a:hlinkClick r:id="rId3"/>
              </a:rPr>
              <a:t>http://</a:t>
            </a:r>
            <a:r>
              <a:rPr lang="en-US" sz="2600" u="sng" dirty="0" smtClean="0">
                <a:hlinkClick r:id="rId3"/>
              </a:rPr>
              <a:t>www.egreenwatch.nic.in/Masters/Public/TehsilView.aspx?SID=10</a:t>
            </a:r>
            <a:endParaRPr lang="en-US" sz="2600" u="sng" dirty="0" smtClean="0"/>
          </a:p>
          <a:p>
            <a:r>
              <a:rPr lang="en-US" sz="2600" dirty="0" smtClean="0"/>
              <a:t>Foursquare </a:t>
            </a:r>
            <a:r>
              <a:rPr lang="en-US" sz="2600" dirty="0"/>
              <a:t>API is used to get location coordinates of each </a:t>
            </a:r>
            <a:r>
              <a:rPr lang="en-US" sz="2800" dirty="0" smtClean="0"/>
              <a:t>tehsil/neighborhood</a:t>
            </a:r>
            <a:r>
              <a:rPr lang="en-US" sz="2600" dirty="0" smtClean="0"/>
              <a:t>, </a:t>
            </a:r>
            <a:r>
              <a:rPr lang="en-US" sz="2600" dirty="0"/>
              <a:t>venues in the neighborhood of each </a:t>
            </a:r>
            <a:r>
              <a:rPr lang="en-US" sz="2600" dirty="0" smtClean="0"/>
              <a:t>Tehsil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All the unnecessary columns are dropped and all data frames are merged based on each neighborhood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7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898" y="210993"/>
            <a:ext cx="5695950" cy="6343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0" y="2080635"/>
            <a:ext cx="42576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2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19" y="-348672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b="1" dirty="0"/>
              <a:t>Exploring Population, Literacy Rate and Sex Ratio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126837"/>
            <a:ext cx="4759472" cy="4664364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Observations:</a:t>
            </a:r>
            <a:endParaRPr lang="en-US" dirty="0"/>
          </a:p>
          <a:p>
            <a:pPr lvl="0"/>
            <a:r>
              <a:rPr lang="en-US" dirty="0"/>
              <a:t>North West Delhi has highest population followed by South Delhi and then, West Delhi.</a:t>
            </a:r>
          </a:p>
          <a:p>
            <a:pPr lvl="0"/>
            <a:r>
              <a:rPr lang="en-US" dirty="0"/>
              <a:t>Central Delhi, East Delhi and North East Delhi have highest Sex Ratio</a:t>
            </a:r>
          </a:p>
          <a:p>
            <a:pPr lvl="0"/>
            <a:r>
              <a:rPr lang="en-US" dirty="0"/>
              <a:t>New Delhi has highest Literacy Rate followed by East Delhi</a:t>
            </a:r>
          </a:p>
          <a:p>
            <a:endParaRPr lang="en-US" dirty="0"/>
          </a:p>
        </p:txBody>
      </p:sp>
      <p:pic>
        <p:nvPicPr>
          <p:cNvPr id="4" name="Picture 3" descr="C:\Users\SURBHI\1_Jupyter\IBM\Battle of Neighborhood\Visualizations by Districts of Delhi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5"/>
          <a:stretch/>
        </p:blipFill>
        <p:spPr bwMode="auto">
          <a:xfrm>
            <a:off x="6349351" y="893041"/>
            <a:ext cx="5694868" cy="589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158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79874" y="76200"/>
            <a:ext cx="10018713" cy="8289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Visualizing Delhi on Map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850" y="1739899"/>
            <a:ext cx="6829423" cy="497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60" y="2174622"/>
            <a:ext cx="3947363" cy="36165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79874" y="905164"/>
            <a:ext cx="1022739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After getting coordinate of each tehsil using geocoder library, we use folium maps to generate each </a:t>
            </a:r>
            <a:r>
              <a:rPr lang="en-US" sz="2000" dirty="0" smtClean="0"/>
              <a:t>tehsil/neighborhood </a:t>
            </a:r>
            <a:r>
              <a:rPr lang="en-US" sz="2000" dirty="0" smtClean="0"/>
              <a:t> </a:t>
            </a:r>
            <a:r>
              <a:rPr lang="en-US" sz="2000" dirty="0"/>
              <a:t>of </a:t>
            </a:r>
            <a:r>
              <a:rPr lang="en-US" sz="2000" dirty="0" smtClean="0"/>
              <a:t>Delhi. Blue circle represents tehsil of Delhi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3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474" y="0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Exploring </a:t>
            </a:r>
            <a:r>
              <a:rPr lang="en-US" dirty="0"/>
              <a:t>top 100 venues in each tehsil using Foursquare API to fetch venues in </a:t>
            </a:r>
            <a:r>
              <a:rPr lang="en-US" dirty="0" smtClean="0"/>
              <a:t>any tehsil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79874" y="76200"/>
            <a:ext cx="10018713" cy="8289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200" b="1" dirty="0" smtClean="0"/>
          </a:p>
          <a:p>
            <a:endParaRPr lang="en-US" sz="32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32274" y="228600"/>
            <a:ext cx="10018713" cy="8289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Exploring Venues in the Tehsils</a:t>
            </a:r>
            <a:endParaRPr lang="en-US" sz="2400" b="1" dirty="0"/>
          </a:p>
        </p:txBody>
      </p:sp>
      <p:pic>
        <p:nvPicPr>
          <p:cNvPr id="10" name="Picture 9"/>
          <p:cNvPicPr/>
          <p:nvPr/>
        </p:nvPicPr>
        <p:blipFill rotWithShape="1">
          <a:blip r:embed="rId2"/>
          <a:srcRect b="44235"/>
          <a:stretch/>
        </p:blipFill>
        <p:spPr>
          <a:xfrm>
            <a:off x="2043545" y="2039937"/>
            <a:ext cx="9755041" cy="421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2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091" y="0"/>
            <a:ext cx="10898909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Data </a:t>
            </a:r>
            <a:r>
              <a:rPr lang="en-US" dirty="0"/>
              <a:t>frame consisting of top 10 most common venues in each </a:t>
            </a:r>
            <a:r>
              <a:rPr lang="en-US" dirty="0" smtClean="0"/>
              <a:t>tehsil/neighborhood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79874" y="76200"/>
            <a:ext cx="10018713" cy="8289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Analyzing Each Neighborhood</a:t>
            </a:r>
            <a:endParaRPr lang="en-US" sz="2400" b="1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1529081"/>
            <a:ext cx="10120024" cy="503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4383" y="0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k means clustering </a:t>
            </a:r>
            <a:r>
              <a:rPr lang="en-US" dirty="0" smtClean="0"/>
              <a:t>algorithm,  </a:t>
            </a:r>
            <a:r>
              <a:rPr lang="en-US" dirty="0"/>
              <a:t>all tehsils are clustered based on unique </a:t>
            </a:r>
            <a:r>
              <a:rPr lang="en-US" dirty="0" smtClean="0"/>
              <a:t>  venue category features. </a:t>
            </a:r>
            <a:r>
              <a:rPr lang="en-US" dirty="0"/>
              <a:t>Total 8 </a:t>
            </a:r>
            <a:r>
              <a:rPr lang="en-US" dirty="0" smtClean="0"/>
              <a:t>clusters </a:t>
            </a:r>
            <a:r>
              <a:rPr lang="en-US" dirty="0"/>
              <a:t>were created which further reduced to 6 based on some common values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79874" y="76200"/>
            <a:ext cx="10018713" cy="8289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Clustering Tehsils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627" y="2355388"/>
            <a:ext cx="7045960" cy="42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9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141</TotalTime>
  <Words>470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The Battle of the Neighborhoods</vt:lpstr>
      <vt:lpstr>PowerPoint Presentation</vt:lpstr>
      <vt:lpstr>Data acquisition and cleaning</vt:lpstr>
      <vt:lpstr>PowerPoint Presentation</vt:lpstr>
      <vt:lpstr>Exploring Population, Literacy Rate and Sex Ratio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Neighborhoods</dc:title>
  <dc:creator>Saurabh</dc:creator>
  <cp:lastModifiedBy>Saurabh</cp:lastModifiedBy>
  <cp:revision>10</cp:revision>
  <dcterms:created xsi:type="dcterms:W3CDTF">2020-07-27T12:07:37Z</dcterms:created>
  <dcterms:modified xsi:type="dcterms:W3CDTF">2020-07-27T14:28:50Z</dcterms:modified>
</cp:coreProperties>
</file>