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application/x-fontdata" Extension="fntdata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4" r:id="rId3"/>
    <p:sldId id="259" r:id="rId4"/>
    <p:sldId id="294" r:id="rId5"/>
    <p:sldId id="323" r:id="rId6"/>
    <p:sldId id="333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4" r:id="rId15"/>
    <p:sldId id="335" r:id="rId16"/>
    <p:sldId id="336" r:id="rId17"/>
    <p:sldId id="297" r:id="rId18"/>
  </p:sldIdLst>
  <p:sldSz cx="12190413" cy="6859588"/>
  <p:notesSz cx="6858000" cy="9144000"/>
  <p:embeddedFontLst>
    <p:embeddedFont>
      <p:font typeface="굴림" panose="020B0600000101010101" pitchFamily="34" charset="-127"/>
      <p:regular r:id="rId21"/>
    </p:embeddedFont>
    <p:embeddedFont>
      <p:font typeface="굴림체" panose="020B0609000101010101" pitchFamily="49" charset="-127"/>
      <p:regular r:id="rId22"/>
    </p:embeddedFont>
    <p:embeddedFont>
      <p:font typeface="맑은 고딕" panose="020B0503020000020004" pitchFamily="34" charset="-127"/>
      <p:regular r:id="rId23"/>
      <p:bold r:id="rId24"/>
    </p:embeddedFont>
    <p:embeddedFont>
      <p:font typeface="Algerian" panose="04020705040A02060702" pitchFamily="8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Noto Sans" panose="020B0604020202020204" charset="0"/>
      <p:regular r:id="rId32"/>
      <p:bold r:id="rId33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CE33"/>
    <a:srgbClr val="882406"/>
    <a:srgbClr val="00A9B0"/>
    <a:srgbClr val="013662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792" autoAdjust="0"/>
  </p:normalViewPr>
  <p:slideViewPr>
    <p:cSldViewPr>
      <p:cViewPr varScale="1">
        <p:scale>
          <a:sx n="72" d="100"/>
          <a:sy n="72" d="100"/>
        </p:scale>
        <p:origin x="804" y="78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534000" y="2453687"/>
            <a:ext cx="5415634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534000" y="4293890"/>
            <a:ext cx="5415634" cy="8111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199162" y="2528763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591150" y="2277666"/>
            <a:ext cx="5415634" cy="2045207"/>
          </a:xfrm>
        </p:spPr>
        <p:txBody>
          <a:bodyPr/>
          <a:lstStyle/>
          <a:p>
            <a:r>
              <a:rPr lang="en-US" altLang="ko-KR" sz="4800" b="1" dirty="0"/>
              <a:t>Pizza Sales</a:t>
            </a:r>
            <a:br>
              <a:rPr lang="en-US" altLang="ko-KR" sz="4800" b="1" dirty="0"/>
            </a:br>
            <a:r>
              <a:rPr lang="en-US" altLang="ko-KR" sz="4800" b="1" dirty="0"/>
              <a:t>Analysis Using SQL</a:t>
            </a:r>
            <a:endParaRPr lang="ko-KR" altLang="en-US" sz="4800" b="1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6003952" y="4634880"/>
            <a:ext cx="4475731" cy="592522"/>
          </a:xfrm>
        </p:spPr>
        <p:txBody>
          <a:bodyPr/>
          <a:lstStyle/>
          <a:p>
            <a:r>
              <a:rPr lang="en-US" altLang="en-US" dirty="0"/>
              <a:t>To analyze pizza sales data stored in a relational database using SQL queries to gain insights into customer preferences, popular toppings, sales trends, and performance metrics.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933472" y="1917626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33472" y="4482511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7C306B84-EF02-43E7-B8AE-8E463D77A4A4}"/>
              </a:ext>
            </a:extLst>
          </p:cNvPr>
          <p:cNvSpPr/>
          <p:nvPr/>
        </p:nvSpPr>
        <p:spPr>
          <a:xfrm flipH="1">
            <a:off x="1805458" y="981522"/>
            <a:ext cx="4649788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Determine the distribution </a:t>
            </a:r>
          </a:p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of orders by hour of the day.</a:t>
            </a:r>
            <a:endParaRPr lang="ko-KR" altLang="en-US" sz="2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FB0D6-C4DD-4DF3-BCBE-1F3E2AD7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58" y="2061642"/>
            <a:ext cx="4649788" cy="2088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9C2A4-3679-4F44-8208-431D13CE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3285778"/>
            <a:ext cx="2232248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C00FDF2F-5E3B-4A52-882B-FEAFA9B62117}"/>
              </a:ext>
            </a:extLst>
          </p:cNvPr>
          <p:cNvSpPr/>
          <p:nvPr/>
        </p:nvSpPr>
        <p:spPr>
          <a:xfrm flipH="1">
            <a:off x="1846734" y="909514"/>
            <a:ext cx="4649788" cy="1008112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Join relevant tables to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find the category-wise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distribution of pizzas.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6C0C-A875-4853-A448-1257FFD8D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277666"/>
            <a:ext cx="4248472" cy="1728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3F93A-515B-4BD8-9B56-52DA3759D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3285778"/>
            <a:ext cx="208823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A90DFF24-0A80-46AB-9111-C4D9592EAAC7}"/>
              </a:ext>
            </a:extLst>
          </p:cNvPr>
          <p:cNvSpPr/>
          <p:nvPr/>
        </p:nvSpPr>
        <p:spPr>
          <a:xfrm flipH="1">
            <a:off x="1805458" y="1036338"/>
            <a:ext cx="4649788" cy="953296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Group the orders by date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and calculate the average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number of pizzas ordered per day.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D484C-8124-499B-8E36-4BF62B63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75" y="2277666"/>
            <a:ext cx="4924425" cy="2952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F9624-E769-41FD-B204-FFC7D8297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3213770"/>
            <a:ext cx="194421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5628C914-93EC-49D3-97D3-BB3629F6F6F6}"/>
              </a:ext>
            </a:extLst>
          </p:cNvPr>
          <p:cNvSpPr/>
          <p:nvPr/>
        </p:nvSpPr>
        <p:spPr>
          <a:xfrm flipH="1">
            <a:off x="1630710" y="909514"/>
            <a:ext cx="5256584" cy="917497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Determine the top 3 most ordered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pizza types based on revenue.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D36A1-E991-4DF4-86B9-44E2428B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989634"/>
            <a:ext cx="5256584" cy="3312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5B610-4CC1-44E8-98FC-C9140A6C3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4005859"/>
            <a:ext cx="288032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6A53F225-8D93-489F-AABF-9020E57A342E}"/>
              </a:ext>
            </a:extLst>
          </p:cNvPr>
          <p:cNvSpPr/>
          <p:nvPr/>
        </p:nvSpPr>
        <p:spPr>
          <a:xfrm flipH="1">
            <a:off x="1805458" y="837506"/>
            <a:ext cx="4649788" cy="989505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Calculate the percentage contribution of each pizza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type to total revenue.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29EEA-663E-4F77-9826-628471590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989634"/>
            <a:ext cx="5976664" cy="3888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56022-6998-49BD-98FA-F776DCB5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74" y="4221882"/>
            <a:ext cx="237626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7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6C01646C-8C91-4CF2-AC45-66253268D30F}"/>
              </a:ext>
            </a:extLst>
          </p:cNvPr>
          <p:cNvSpPr/>
          <p:nvPr/>
        </p:nvSpPr>
        <p:spPr>
          <a:xfrm flipH="1">
            <a:off x="1805458" y="1036338"/>
            <a:ext cx="4649788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Analyze the cumulative </a:t>
            </a:r>
          </a:p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revenue generated over time.</a:t>
            </a:r>
            <a:endParaRPr lang="ko-KR" altLang="en-US" sz="2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F18BB-7AC6-49F1-AE7F-0889AD7C3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061642"/>
            <a:ext cx="4980377" cy="316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C1981-B9FE-4D70-9BA8-531AAA68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6" y="3213770"/>
            <a:ext cx="2520280" cy="32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7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57ECC8CA-FB0E-495D-AD68-378DC70BB739}"/>
              </a:ext>
            </a:extLst>
          </p:cNvPr>
          <p:cNvSpPr/>
          <p:nvPr/>
        </p:nvSpPr>
        <p:spPr>
          <a:xfrm flipH="1">
            <a:off x="1805458" y="837506"/>
            <a:ext cx="4649788" cy="1080120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Determine the top 3 most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ordered pizza types based on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revenue for each pizza category.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6224C-6421-412B-B345-D04D62D89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55" y="2074938"/>
            <a:ext cx="5688632" cy="3443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EA097-5DC0-4C4D-B8EB-06CB4D9D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3768879"/>
            <a:ext cx="374441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535366" y="2565697"/>
            <a:ext cx="3960440" cy="223224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THANK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406408" y="490348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06408" y="252223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02AE94-77F5-40FF-BAD1-6E4FC21BC9E7}"/>
              </a:ext>
            </a:extLst>
          </p:cNvPr>
          <p:cNvSpPr/>
          <p:nvPr/>
        </p:nvSpPr>
        <p:spPr>
          <a:xfrm>
            <a:off x="2350790" y="967407"/>
            <a:ext cx="8319054" cy="1938992"/>
          </a:xfrm>
          <a:custGeom>
            <a:avLst/>
            <a:gdLst>
              <a:gd name="connsiteX0" fmla="*/ 0 w 8319054"/>
              <a:gd name="connsiteY0" fmla="*/ 0 h 1015663"/>
              <a:gd name="connsiteX1" fmla="*/ 8319054 w 8319054"/>
              <a:gd name="connsiteY1" fmla="*/ 0 h 1015663"/>
              <a:gd name="connsiteX2" fmla="*/ 8319054 w 8319054"/>
              <a:gd name="connsiteY2" fmla="*/ 1015663 h 1015663"/>
              <a:gd name="connsiteX3" fmla="*/ 0 w 8319054"/>
              <a:gd name="connsiteY3" fmla="*/ 1015663 h 1015663"/>
              <a:gd name="connsiteX4" fmla="*/ 0 w 8319054"/>
              <a:gd name="connsiteY4" fmla="*/ 0 h 1015663"/>
              <a:gd name="connsiteX0" fmla="*/ 0 w 8319054"/>
              <a:gd name="connsiteY0" fmla="*/ 226621 h 1242284"/>
              <a:gd name="connsiteX1" fmla="*/ 4010253 w 8319054"/>
              <a:gd name="connsiteY1" fmla="*/ 0 h 1242284"/>
              <a:gd name="connsiteX2" fmla="*/ 8319054 w 8319054"/>
              <a:gd name="connsiteY2" fmla="*/ 226621 h 1242284"/>
              <a:gd name="connsiteX3" fmla="*/ 8319054 w 8319054"/>
              <a:gd name="connsiteY3" fmla="*/ 1242284 h 1242284"/>
              <a:gd name="connsiteX4" fmla="*/ 0 w 8319054"/>
              <a:gd name="connsiteY4" fmla="*/ 1242284 h 1242284"/>
              <a:gd name="connsiteX5" fmla="*/ 0 w 8319054"/>
              <a:gd name="connsiteY5" fmla="*/ 226621 h 1242284"/>
              <a:gd name="connsiteX0" fmla="*/ 0 w 8319054"/>
              <a:gd name="connsiteY0" fmla="*/ 319387 h 1335050"/>
              <a:gd name="connsiteX1" fmla="*/ 4010253 w 8319054"/>
              <a:gd name="connsiteY1" fmla="*/ 0 h 1335050"/>
              <a:gd name="connsiteX2" fmla="*/ 8319054 w 8319054"/>
              <a:gd name="connsiteY2" fmla="*/ 319387 h 1335050"/>
              <a:gd name="connsiteX3" fmla="*/ 8319054 w 8319054"/>
              <a:gd name="connsiteY3" fmla="*/ 1335050 h 1335050"/>
              <a:gd name="connsiteX4" fmla="*/ 0 w 8319054"/>
              <a:gd name="connsiteY4" fmla="*/ 1335050 h 1335050"/>
              <a:gd name="connsiteX5" fmla="*/ 0 w 8319054"/>
              <a:gd name="connsiteY5" fmla="*/ 319387 h 1335050"/>
              <a:gd name="connsiteX0" fmla="*/ 0 w 8319054"/>
              <a:gd name="connsiteY0" fmla="*/ 491666 h 1507329"/>
              <a:gd name="connsiteX1" fmla="*/ 4010253 w 8319054"/>
              <a:gd name="connsiteY1" fmla="*/ 0 h 1507329"/>
              <a:gd name="connsiteX2" fmla="*/ 8319054 w 8319054"/>
              <a:gd name="connsiteY2" fmla="*/ 491666 h 1507329"/>
              <a:gd name="connsiteX3" fmla="*/ 8319054 w 8319054"/>
              <a:gd name="connsiteY3" fmla="*/ 1507329 h 1507329"/>
              <a:gd name="connsiteX4" fmla="*/ 0 w 8319054"/>
              <a:gd name="connsiteY4" fmla="*/ 1507329 h 1507329"/>
              <a:gd name="connsiteX5" fmla="*/ 0 w 8319054"/>
              <a:gd name="connsiteY5" fmla="*/ 491666 h 1507329"/>
              <a:gd name="connsiteX0" fmla="*/ 0 w 8319054"/>
              <a:gd name="connsiteY0" fmla="*/ 650692 h 1666355"/>
              <a:gd name="connsiteX1" fmla="*/ 3957245 w 8319054"/>
              <a:gd name="connsiteY1" fmla="*/ 0 h 1666355"/>
              <a:gd name="connsiteX2" fmla="*/ 8319054 w 8319054"/>
              <a:gd name="connsiteY2" fmla="*/ 650692 h 1666355"/>
              <a:gd name="connsiteX3" fmla="*/ 8319054 w 8319054"/>
              <a:gd name="connsiteY3" fmla="*/ 1666355 h 1666355"/>
              <a:gd name="connsiteX4" fmla="*/ 0 w 8319054"/>
              <a:gd name="connsiteY4" fmla="*/ 1666355 h 1666355"/>
              <a:gd name="connsiteX5" fmla="*/ 0 w 8319054"/>
              <a:gd name="connsiteY5" fmla="*/ 650692 h 1666355"/>
              <a:gd name="connsiteX0" fmla="*/ 0 w 8319054"/>
              <a:gd name="connsiteY0" fmla="*/ 518170 h 1533833"/>
              <a:gd name="connsiteX1" fmla="*/ 3983749 w 8319054"/>
              <a:gd name="connsiteY1" fmla="*/ 0 h 1533833"/>
              <a:gd name="connsiteX2" fmla="*/ 8319054 w 8319054"/>
              <a:gd name="connsiteY2" fmla="*/ 518170 h 1533833"/>
              <a:gd name="connsiteX3" fmla="*/ 8319054 w 8319054"/>
              <a:gd name="connsiteY3" fmla="*/ 1533833 h 1533833"/>
              <a:gd name="connsiteX4" fmla="*/ 0 w 8319054"/>
              <a:gd name="connsiteY4" fmla="*/ 1533833 h 1533833"/>
              <a:gd name="connsiteX5" fmla="*/ 0 w 8319054"/>
              <a:gd name="connsiteY5" fmla="*/ 518170 h 15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9054" h="1533833">
                <a:moveTo>
                  <a:pt x="0" y="518170"/>
                </a:moveTo>
                <a:cubicBezTo>
                  <a:pt x="1363256" y="508890"/>
                  <a:pt x="2620493" y="9280"/>
                  <a:pt x="3983749" y="0"/>
                </a:cubicBezTo>
                <a:lnTo>
                  <a:pt x="8319054" y="518170"/>
                </a:lnTo>
                <a:lnTo>
                  <a:pt x="8319054" y="1533833"/>
                </a:lnTo>
                <a:lnTo>
                  <a:pt x="0" y="1533833"/>
                </a:lnTo>
                <a:lnTo>
                  <a:pt x="0" y="51817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lgerian" panose="04020705040A02060702" pitchFamily="82" charset="0"/>
              </a:rPr>
              <a:t>Hello !</a:t>
            </a:r>
          </a:p>
          <a:p>
            <a:pPr algn="ctr"/>
            <a:endParaRPr lang="en-US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4A4C1-7B78-4032-A53D-31A22628611C}"/>
              </a:ext>
            </a:extLst>
          </p:cNvPr>
          <p:cNvSpPr/>
          <p:nvPr/>
        </p:nvSpPr>
        <p:spPr>
          <a:xfrm>
            <a:off x="4150990" y="2716696"/>
            <a:ext cx="6518854" cy="2676131"/>
          </a:xfrm>
          <a:custGeom>
            <a:avLst/>
            <a:gdLst>
              <a:gd name="connsiteX0" fmla="*/ 0 w 6192688"/>
              <a:gd name="connsiteY0" fmla="*/ 0 h 707886"/>
              <a:gd name="connsiteX1" fmla="*/ 6192688 w 6192688"/>
              <a:gd name="connsiteY1" fmla="*/ 0 h 707886"/>
              <a:gd name="connsiteX2" fmla="*/ 6192688 w 6192688"/>
              <a:gd name="connsiteY2" fmla="*/ 707886 h 707886"/>
              <a:gd name="connsiteX3" fmla="*/ 0 w 6192688"/>
              <a:gd name="connsiteY3" fmla="*/ 707886 h 707886"/>
              <a:gd name="connsiteX4" fmla="*/ 0 w 6192688"/>
              <a:gd name="connsiteY4" fmla="*/ 0 h 707886"/>
              <a:gd name="connsiteX0" fmla="*/ 0 w 6192688"/>
              <a:gd name="connsiteY0" fmla="*/ 0 h 1920219"/>
              <a:gd name="connsiteX1" fmla="*/ 6192688 w 6192688"/>
              <a:gd name="connsiteY1" fmla="*/ 0 h 1920219"/>
              <a:gd name="connsiteX2" fmla="*/ 6192688 w 6192688"/>
              <a:gd name="connsiteY2" fmla="*/ 707886 h 1920219"/>
              <a:gd name="connsiteX3" fmla="*/ 3031688 w 6192688"/>
              <a:gd name="connsiteY3" fmla="*/ 1920219 h 1920219"/>
              <a:gd name="connsiteX4" fmla="*/ 0 w 6192688"/>
              <a:gd name="connsiteY4" fmla="*/ 707886 h 1920219"/>
              <a:gd name="connsiteX5" fmla="*/ 0 w 6192688"/>
              <a:gd name="connsiteY5" fmla="*/ 0 h 1920219"/>
              <a:gd name="connsiteX0" fmla="*/ 0 w 6192688"/>
              <a:gd name="connsiteY0" fmla="*/ 362593 h 2282812"/>
              <a:gd name="connsiteX1" fmla="*/ 3043659 w 6192688"/>
              <a:gd name="connsiteY1" fmla="*/ 0 h 2282812"/>
              <a:gd name="connsiteX2" fmla="*/ 6192688 w 6192688"/>
              <a:gd name="connsiteY2" fmla="*/ 362593 h 2282812"/>
              <a:gd name="connsiteX3" fmla="*/ 6192688 w 6192688"/>
              <a:gd name="connsiteY3" fmla="*/ 1070479 h 2282812"/>
              <a:gd name="connsiteX4" fmla="*/ 3031688 w 6192688"/>
              <a:gd name="connsiteY4" fmla="*/ 2282812 h 2282812"/>
              <a:gd name="connsiteX5" fmla="*/ 0 w 6192688"/>
              <a:gd name="connsiteY5" fmla="*/ 1070479 h 2282812"/>
              <a:gd name="connsiteX6" fmla="*/ 0 w 6192688"/>
              <a:gd name="connsiteY6" fmla="*/ 362593 h 22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2688" h="2282812">
                <a:moveTo>
                  <a:pt x="0" y="362593"/>
                </a:moveTo>
                <a:cubicBezTo>
                  <a:pt x="1027142" y="354773"/>
                  <a:pt x="2016517" y="7820"/>
                  <a:pt x="3043659" y="0"/>
                </a:cubicBezTo>
                <a:lnTo>
                  <a:pt x="6192688" y="362593"/>
                </a:lnTo>
                <a:lnTo>
                  <a:pt x="6192688" y="1070479"/>
                </a:lnTo>
                <a:cubicBezTo>
                  <a:pt x="5139021" y="1072607"/>
                  <a:pt x="4085355" y="2280684"/>
                  <a:pt x="3031688" y="2282812"/>
                </a:cubicBezTo>
                <a:lnTo>
                  <a:pt x="0" y="1070479"/>
                </a:lnTo>
                <a:lnTo>
                  <a:pt x="0" y="362593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My name is Saurabh Dwivedi  and this project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utilize SQL queries and</a:t>
            </a:r>
            <a:r>
              <a:rPr lang="en-US" altLang="en-US" sz="2400" b="1" dirty="0">
                <a:latin typeface="+mj-lt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+mj-lt"/>
              </a:rPr>
              <a:t>analyze pizza sales data 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chemeClr val="bg1"/>
                </a:solidFill>
                <a:latin typeface="+mj-lt"/>
              </a:rPr>
              <a:t>stored in a relational database using SQL queries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to solve question that is related to Pizza sales</a:t>
            </a: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C73D6C51-97E0-46C9-84E4-FD0845149468}"/>
              </a:ext>
            </a:extLst>
          </p:cNvPr>
          <p:cNvCxnSpPr/>
          <p:nvPr/>
        </p:nvCxnSpPr>
        <p:spPr>
          <a:xfrm>
            <a:off x="4078982" y="909514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BCB7DAC7-B813-4F1B-AAE5-6E7FCDE967F3}"/>
              </a:ext>
            </a:extLst>
          </p:cNvPr>
          <p:cNvCxnSpPr/>
          <p:nvPr/>
        </p:nvCxnSpPr>
        <p:spPr>
          <a:xfrm>
            <a:off x="4078982" y="213365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8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>
            <a:off x="5253930" y="617101"/>
            <a:ext cx="4274840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60184" y="1012438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1150" y="62771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22222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400" b="1" dirty="0">
              <a:solidFill>
                <a:srgbClr val="22222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078982" y="1404729"/>
            <a:ext cx="7056784" cy="7242239"/>
          </a:xfrm>
          <a:custGeom>
            <a:avLst/>
            <a:gdLst>
              <a:gd name="connsiteX0" fmla="*/ 0 w 5048518"/>
              <a:gd name="connsiteY0" fmla="*/ 0 h 4486100"/>
              <a:gd name="connsiteX1" fmla="*/ 5048518 w 5048518"/>
              <a:gd name="connsiteY1" fmla="*/ 0 h 4486100"/>
              <a:gd name="connsiteX2" fmla="*/ 5048518 w 5048518"/>
              <a:gd name="connsiteY2" fmla="*/ 4486100 h 4486100"/>
              <a:gd name="connsiteX3" fmla="*/ 0 w 5048518"/>
              <a:gd name="connsiteY3" fmla="*/ 4486100 h 4486100"/>
              <a:gd name="connsiteX4" fmla="*/ 0 w 5048518"/>
              <a:gd name="connsiteY4" fmla="*/ 0 h 4486100"/>
              <a:gd name="connsiteX0" fmla="*/ 0 w 5048518"/>
              <a:gd name="connsiteY0" fmla="*/ 328228 h 4814328"/>
              <a:gd name="connsiteX1" fmla="*/ 2489634 w 5048518"/>
              <a:gd name="connsiteY1" fmla="*/ 2 h 4814328"/>
              <a:gd name="connsiteX2" fmla="*/ 5048518 w 5048518"/>
              <a:gd name="connsiteY2" fmla="*/ 328228 h 4814328"/>
              <a:gd name="connsiteX3" fmla="*/ 5048518 w 5048518"/>
              <a:gd name="connsiteY3" fmla="*/ 4814328 h 4814328"/>
              <a:gd name="connsiteX4" fmla="*/ 0 w 5048518"/>
              <a:gd name="connsiteY4" fmla="*/ 4814328 h 4814328"/>
              <a:gd name="connsiteX5" fmla="*/ 0 w 5048518"/>
              <a:gd name="connsiteY5" fmla="*/ 328228 h 4814328"/>
              <a:gd name="connsiteX0" fmla="*/ 0 w 5048518"/>
              <a:gd name="connsiteY0" fmla="*/ 487254 h 4973354"/>
              <a:gd name="connsiteX1" fmla="*/ 2476381 w 5048518"/>
              <a:gd name="connsiteY1" fmla="*/ 1 h 4973354"/>
              <a:gd name="connsiteX2" fmla="*/ 5048518 w 5048518"/>
              <a:gd name="connsiteY2" fmla="*/ 487254 h 4973354"/>
              <a:gd name="connsiteX3" fmla="*/ 5048518 w 5048518"/>
              <a:gd name="connsiteY3" fmla="*/ 4973354 h 4973354"/>
              <a:gd name="connsiteX4" fmla="*/ 0 w 5048518"/>
              <a:gd name="connsiteY4" fmla="*/ 4973354 h 4973354"/>
              <a:gd name="connsiteX5" fmla="*/ 0 w 5048518"/>
              <a:gd name="connsiteY5" fmla="*/ 487254 h 497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8518" h="4973354">
                <a:moveTo>
                  <a:pt x="0" y="487254"/>
                </a:moveTo>
                <a:cubicBezTo>
                  <a:pt x="829878" y="488280"/>
                  <a:pt x="1646503" y="-1025"/>
                  <a:pt x="2476381" y="1"/>
                </a:cubicBezTo>
                <a:lnTo>
                  <a:pt x="5048518" y="487254"/>
                </a:lnTo>
                <a:lnTo>
                  <a:pt x="5048518" y="4973354"/>
                </a:lnTo>
                <a:lnTo>
                  <a:pt x="0" y="4973354"/>
                </a:lnTo>
                <a:lnTo>
                  <a:pt x="0" y="487254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 Total number of orders placed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  Total revenue from pizza sales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 Highest-priced pizza.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   Most common pizza size ordered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   5 most ordered pizza types with quantities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   Total quantity of each pizza category ordered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   Orders by hour of the day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    Category-wise distribution of pizzas</a:t>
            </a: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   Orders by date and calculate  average number of pizzas ordered per day</a:t>
            </a:r>
          </a:p>
          <a:p>
            <a:pPr marL="342900" indent="-342900">
              <a:lnSpc>
                <a:spcPct val="180000"/>
              </a:lnSpc>
              <a:buAutoNum type="arabicPlain" startAt="10"/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most ordered pizza types based on revenue</a:t>
            </a:r>
          </a:p>
          <a:p>
            <a:pPr marL="342900" indent="-342900">
              <a:lnSpc>
                <a:spcPct val="180000"/>
              </a:lnSpc>
              <a:buFontTx/>
              <a:buAutoNum type="arabicPlain" startAt="10"/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percentage contribution of each pizza type to total revenue</a:t>
            </a:r>
          </a:p>
          <a:p>
            <a:pPr marL="342900" indent="-342900">
              <a:lnSpc>
                <a:spcPct val="180000"/>
              </a:lnSpc>
              <a:buFontTx/>
              <a:buAutoNum type="arabicPlain" startAt="10"/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cumulative revenue generated over time    </a:t>
            </a:r>
          </a:p>
          <a:p>
            <a:pPr marL="342900" indent="-342900">
              <a:lnSpc>
                <a:spcPct val="180000"/>
              </a:lnSpc>
              <a:buFontTx/>
              <a:buAutoNum type="arabicPlain" startAt="10"/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most ordered pizza types based on revenue for each pizza category</a:t>
            </a:r>
          </a:p>
          <a:p>
            <a:pPr>
              <a:lnSpc>
                <a:spcPct val="180000"/>
              </a:lnSpc>
              <a:defRPr/>
            </a:pPr>
            <a:endParaRPr lang="en-US" altLang="ko-KR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80000"/>
              </a:lnSpc>
              <a:buFontTx/>
              <a:buAutoNum type="arabicPlain" startAt="10"/>
              <a:defRPr/>
            </a:pPr>
            <a:endParaRPr lang="en-US" altLang="ko-KR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80000"/>
              </a:lnSpc>
              <a:buAutoNum type="arabicPlain" startAt="10"/>
              <a:defRPr/>
            </a:pPr>
            <a:endParaRPr lang="en-US" altLang="ko-KR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</a:p>
          <a:p>
            <a:pPr marL="342900" indent="-342900">
              <a:lnSpc>
                <a:spcPct val="180000"/>
              </a:lnSpc>
              <a:buAutoNum type="arabicPlain" startAt="10"/>
              <a:defRPr/>
            </a:pPr>
            <a:endParaRPr lang="en-US" altLang="ko-KR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60184" y="6310114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1640346" y="953346"/>
            <a:ext cx="4454860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46176" y="953100"/>
            <a:ext cx="374771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600" b="1" dirty="0">
                <a:solidFill>
                  <a:srgbClr val="222222"/>
                </a:solidFill>
                <a:latin typeface="+mj-lt"/>
                <a:cs typeface="굴림" pitchFamily="50" charset="-127"/>
              </a:rPr>
              <a:t> Retrieve the total number of orders placed.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026754" y="5806058"/>
            <a:ext cx="388843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4E660E8-A0BF-4FDC-8B5D-14E9B5E4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46" y="2709714"/>
            <a:ext cx="4274840" cy="1440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2913-ECC7-4A64-ABE3-4D7EDA153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3285778"/>
            <a:ext cx="1728883" cy="1084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F81A67C3-9AD6-436F-8357-90F8BD09B90D}"/>
              </a:ext>
            </a:extLst>
          </p:cNvPr>
          <p:cNvSpPr/>
          <p:nvPr/>
        </p:nvSpPr>
        <p:spPr>
          <a:xfrm flipH="1">
            <a:off x="1805458" y="1036338"/>
            <a:ext cx="4649788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Calculate the total revenue generated from pizza sales.</a:t>
            </a:r>
            <a:endParaRPr lang="ko-KR" alt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D7C5A6D-A148-440B-BDFE-5ED2F2B3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782" y="2997237"/>
            <a:ext cx="3801516" cy="202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defTabSz="9144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  <p:cxnSp>
        <p:nvCxnSpPr>
          <p:cNvPr id="7" name="직선 연결선 12">
            <a:extLst>
              <a:ext uri="{FF2B5EF4-FFF2-40B4-BE49-F238E27FC236}">
                <a16:creationId xmlns:a16="http://schemas.microsoft.com/office/drawing/2014/main" id="{10B78334-C155-4C4B-96C9-27E37038D1F1}"/>
              </a:ext>
            </a:extLst>
          </p:cNvPr>
          <p:cNvCxnSpPr/>
          <p:nvPr/>
        </p:nvCxnSpPr>
        <p:spPr>
          <a:xfrm>
            <a:off x="2026754" y="5806058"/>
            <a:ext cx="388843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7658-DA3D-4B91-AE10-FFE7D40F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98" y="2133655"/>
            <a:ext cx="4649788" cy="2754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28DC96-3A33-488E-98DD-7EAD710E8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34" y="3407465"/>
            <a:ext cx="1440159" cy="14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FA6C733-3F65-44F9-83B2-1C433FF29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654" y="1223917"/>
            <a:ext cx="936104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01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자유형 7">
            <a:extLst>
              <a:ext uri="{FF2B5EF4-FFF2-40B4-BE49-F238E27FC236}">
                <a16:creationId xmlns:a16="http://schemas.microsoft.com/office/drawing/2014/main" id="{6FF0B601-D69C-4E9B-8DCB-6A8E6C701566}"/>
              </a:ext>
            </a:extLst>
          </p:cNvPr>
          <p:cNvSpPr/>
          <p:nvPr/>
        </p:nvSpPr>
        <p:spPr>
          <a:xfrm flipH="1">
            <a:off x="1805458" y="1036338"/>
            <a:ext cx="4649788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Identify the highest</a:t>
            </a:r>
          </a:p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priced pizza.</a:t>
            </a:r>
            <a:endParaRPr lang="ko-KR" altLang="en-US" sz="2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AE1F7-5D5A-49DF-A19D-79D6CF07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58" y="2119382"/>
            <a:ext cx="4577780" cy="3182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F2DE6-33D7-4BBC-A4C0-C099C124F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3222026"/>
            <a:ext cx="2088232" cy="12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A3C0A9AE-FD8F-4373-89DE-624D3D97F772}"/>
              </a:ext>
            </a:extLst>
          </p:cNvPr>
          <p:cNvSpPr/>
          <p:nvPr/>
        </p:nvSpPr>
        <p:spPr>
          <a:xfrm flipH="1">
            <a:off x="1630710" y="981522"/>
            <a:ext cx="4464496" cy="93610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Identify the most common pizza size ordered.</a:t>
            </a:r>
            <a:endParaRPr lang="ko-KR" altLang="en-US" sz="2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35B5-0C13-440C-9F85-3CF599306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061642"/>
            <a:ext cx="4762500" cy="288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6BB40-4C3F-4502-AC9C-F6F694FC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6" y="3213770"/>
            <a:ext cx="1944216" cy="17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8E31B910-BD73-44E8-912D-CBEA17B09E99}"/>
              </a:ext>
            </a:extLst>
          </p:cNvPr>
          <p:cNvSpPr/>
          <p:nvPr/>
        </p:nvSpPr>
        <p:spPr>
          <a:xfrm flipH="1">
            <a:off x="1414686" y="981522"/>
            <a:ext cx="5400600" cy="792088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+mj-lt"/>
              </a:rPr>
              <a:t>List the top 5 most ordered pizza types along with their quantities.</a:t>
            </a:r>
            <a:endParaRPr lang="ko-KR" altLang="en-US" sz="2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5635C-37E2-46DC-A281-CF5881BE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977230"/>
            <a:ext cx="5179995" cy="3324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DF4DD-AFD1-4EC9-9C49-8D252AD9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06" y="4077866"/>
            <a:ext cx="309433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2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1D13D127-06C9-41DA-97E3-E869E87E12B5}"/>
              </a:ext>
            </a:extLst>
          </p:cNvPr>
          <p:cNvSpPr/>
          <p:nvPr/>
        </p:nvSpPr>
        <p:spPr>
          <a:xfrm flipH="1">
            <a:off x="1630710" y="693491"/>
            <a:ext cx="5184576" cy="1080120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Join the necessary tables to find the total quantity of each pizza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category ordered.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A4449-47A1-466C-845A-FE45B1ED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1" y="2020094"/>
            <a:ext cx="5184576" cy="3281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F3DA1-13D1-45B5-9BE1-64996190B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26" y="4077866"/>
            <a:ext cx="223224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13139</TotalTime>
  <Words>329</Words>
  <Application>Microsoft Office PowerPoint</Application>
  <PresentationFormat>Custom</PresentationFormat>
  <Paragraphs>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Noto Sans</vt:lpstr>
      <vt:lpstr>Calibri Light</vt:lpstr>
      <vt:lpstr>굴림체</vt:lpstr>
      <vt:lpstr>Algerian</vt:lpstr>
      <vt:lpstr>Calibri</vt:lpstr>
      <vt:lpstr>Arial</vt:lpstr>
      <vt:lpstr>맑은 고딕</vt:lpstr>
      <vt:lpstr>굴림</vt:lpstr>
      <vt:lpstr>Office 테마</vt:lpstr>
      <vt:lpstr>Pizza Sales Analysis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hp</cp:lastModifiedBy>
  <cp:revision>17</cp:revision>
  <dcterms:created xsi:type="dcterms:W3CDTF">2010-02-01T08:03:16Z</dcterms:created>
  <dcterms:modified xsi:type="dcterms:W3CDTF">2024-04-17T20:03:57Z</dcterms:modified>
  <cp:category>www.slidemembers.com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1976735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