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4" r:id="rId4"/>
    <p:sldId id="275" r:id="rId5"/>
    <p:sldId id="277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63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7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32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96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25651284-A7AE-4118-AF6F-885153C40F9A}"/>
              </a:ext>
            </a:extLst>
          </p:cNvPr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81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564904"/>
            <a:ext cx="12188824" cy="8717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The Battle of Neighbourhoods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62764" y="5733256"/>
            <a:ext cx="2644550" cy="6320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By,</a:t>
            </a:r>
          </a:p>
          <a:p>
            <a:r>
              <a:rPr lang="en-US" dirty="0" smtClean="0"/>
              <a:t>Saurabh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Methodology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US" b="1" dirty="0" err="1"/>
              <a:t>Geopy</a:t>
            </a:r>
            <a:r>
              <a:rPr lang="en-US" b="1" dirty="0"/>
              <a:t> </a:t>
            </a:r>
            <a:r>
              <a:rPr lang="en-US" dirty="0"/>
              <a:t>module and </a:t>
            </a:r>
            <a:r>
              <a:rPr lang="en-US" b="1" dirty="0" err="1"/>
              <a:t>Nominatim</a:t>
            </a:r>
            <a:r>
              <a:rPr lang="en-US" b="1" dirty="0"/>
              <a:t> </a:t>
            </a:r>
            <a:r>
              <a:rPr lang="en-US" dirty="0"/>
              <a:t>library is used to convert a given address into the latitude and longitude values. </a:t>
            </a:r>
          </a:p>
          <a:p>
            <a:r>
              <a:rPr lang="en-US" dirty="0"/>
              <a:t>To visualize the </a:t>
            </a:r>
            <a:r>
              <a:rPr lang="en-US" dirty="0" err="1"/>
              <a:t>neighbourhoods</a:t>
            </a:r>
            <a:r>
              <a:rPr lang="en-US" dirty="0"/>
              <a:t>, the library </a:t>
            </a:r>
            <a:r>
              <a:rPr lang="en-US" b="1" dirty="0"/>
              <a:t>Folium </a:t>
            </a:r>
            <a:r>
              <a:rPr lang="en-US" dirty="0"/>
              <a:t>is used, to display the maps of London, with the boroughs super imposed on it and to display the map of borough with the </a:t>
            </a:r>
            <a:r>
              <a:rPr lang="en-US" dirty="0" err="1"/>
              <a:t>neighbourhoods</a:t>
            </a:r>
            <a:r>
              <a:rPr lang="en-US" dirty="0"/>
              <a:t> superimposed on it. </a:t>
            </a:r>
            <a:endParaRPr lang="en-US" dirty="0" smtClean="0"/>
          </a:p>
          <a:p>
            <a:r>
              <a:rPr lang="en-US" dirty="0"/>
              <a:t>After the venue data for each </a:t>
            </a:r>
            <a:r>
              <a:rPr lang="en-US" dirty="0" err="1"/>
              <a:t>neighbourhood</a:t>
            </a:r>
            <a:r>
              <a:rPr lang="en-US" dirty="0"/>
              <a:t> of the </a:t>
            </a:r>
            <a:r>
              <a:rPr lang="en-US" dirty="0" err="1"/>
              <a:t>Newham</a:t>
            </a:r>
            <a:r>
              <a:rPr lang="en-US" dirty="0"/>
              <a:t> borough is generated , </a:t>
            </a:r>
            <a:r>
              <a:rPr lang="en-US" b="1" dirty="0"/>
              <a:t>One-Hot encoding </a:t>
            </a:r>
            <a:r>
              <a:rPr lang="en-US" dirty="0"/>
              <a:t>is applied on the venue category data, so that the analysis of the data will be easy in grouping the </a:t>
            </a:r>
            <a:r>
              <a:rPr lang="en-US" dirty="0" err="1"/>
              <a:t>neighbourhoods</a:t>
            </a:r>
            <a:r>
              <a:rPr lang="en-US" dirty="0"/>
              <a:t> based on the frequency of occurrence of each venue category. </a:t>
            </a:r>
            <a:endParaRPr lang="en-US" dirty="0" smtClean="0"/>
          </a:p>
          <a:p>
            <a:r>
              <a:rPr lang="en-US" dirty="0"/>
              <a:t>After all the above data exploration and analysis and top 10 venues of each </a:t>
            </a:r>
            <a:r>
              <a:rPr lang="en-US" dirty="0" err="1"/>
              <a:t>neighbourhood</a:t>
            </a:r>
            <a:r>
              <a:rPr lang="en-US" dirty="0"/>
              <a:t> are identified, the K-means Clustering algorithm is applied to the resultant </a:t>
            </a:r>
            <a:r>
              <a:rPr lang="en-US" dirty="0" err="1"/>
              <a:t>dataframe</a:t>
            </a:r>
            <a:r>
              <a:rPr lang="en-US" dirty="0"/>
              <a:t> to segment the data into 5 Clusters and all these 5 clusters are </a:t>
            </a:r>
            <a:r>
              <a:rPr lang="en-US" dirty="0" err="1"/>
              <a:t>visualised</a:t>
            </a:r>
            <a:r>
              <a:rPr lang="en-US" dirty="0"/>
              <a:t> in a map using the Folium library and finally the 5 clusters are examined to determine the discriminating venue categories that distinguish each cluster. 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3772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Results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US" dirty="0"/>
              <a:t>From the data sets of </a:t>
            </a:r>
            <a:r>
              <a:rPr lang="en-US" dirty="0" err="1"/>
              <a:t>asian</a:t>
            </a:r>
            <a:r>
              <a:rPr lang="en-US" dirty="0"/>
              <a:t> population, we found that </a:t>
            </a:r>
            <a:r>
              <a:rPr lang="en-US" dirty="0" err="1"/>
              <a:t>Newham</a:t>
            </a:r>
            <a:r>
              <a:rPr lang="en-US" dirty="0"/>
              <a:t> borough is having highest </a:t>
            </a:r>
            <a:r>
              <a:rPr lang="en-US" dirty="0" err="1"/>
              <a:t>asian</a:t>
            </a:r>
            <a:r>
              <a:rPr lang="en-US" dirty="0"/>
              <a:t> population and from the rated value data set, the prices in this borough are less compared to other boroughs.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Newham</a:t>
            </a:r>
            <a:r>
              <a:rPr lang="en-US" dirty="0"/>
              <a:t> borough has 146 existing restaurants and taking this as a independent variable (X variable) I have predicted the rated value per </a:t>
            </a:r>
            <a:r>
              <a:rPr lang="en-US" dirty="0" err="1"/>
              <a:t>sqm</a:t>
            </a:r>
            <a:r>
              <a:rPr lang="en-US" dirty="0"/>
              <a:t>(</a:t>
            </a:r>
            <a:r>
              <a:rPr lang="en-US" dirty="0" err="1"/>
              <a:t>dependant</a:t>
            </a:r>
            <a:r>
              <a:rPr lang="en-US" dirty="0"/>
              <a:t> variable) between 160 to 165 using the Linear Regression model. </a:t>
            </a:r>
            <a:endParaRPr lang="en-US" dirty="0" smtClean="0"/>
          </a:p>
          <a:p>
            <a:r>
              <a:rPr lang="en-US" dirty="0"/>
              <a:t>In the Segmenting and Clustering section, the </a:t>
            </a:r>
            <a:r>
              <a:rPr lang="en-US" dirty="0" err="1"/>
              <a:t>neighbourhoods</a:t>
            </a:r>
            <a:r>
              <a:rPr lang="en-US" dirty="0"/>
              <a:t> of </a:t>
            </a:r>
            <a:r>
              <a:rPr lang="en-US" dirty="0" err="1"/>
              <a:t>Newham</a:t>
            </a:r>
            <a:r>
              <a:rPr lang="en-US" dirty="0"/>
              <a:t> borough are explored, and the top 10 venues of each </a:t>
            </a:r>
            <a:r>
              <a:rPr lang="en-US" dirty="0" err="1"/>
              <a:t>neighbourhood</a:t>
            </a:r>
            <a:r>
              <a:rPr lang="en-US" dirty="0"/>
              <a:t> are listed. The </a:t>
            </a:r>
            <a:r>
              <a:rPr lang="en-US" dirty="0" err="1"/>
              <a:t>neighbourhoods</a:t>
            </a:r>
            <a:r>
              <a:rPr lang="en-US" dirty="0"/>
              <a:t> are Clustered into 5 clusters using K-means algorithm and their most common </a:t>
            </a:r>
            <a:r>
              <a:rPr lang="en-US" dirty="0" err="1"/>
              <a:t>neighbourhoods</a:t>
            </a:r>
            <a:r>
              <a:rPr lang="en-US" dirty="0"/>
              <a:t> are identified. </a:t>
            </a:r>
            <a:endParaRPr lang="en-US" dirty="0" smtClean="0"/>
          </a:p>
          <a:p>
            <a:r>
              <a:rPr lang="en-US" dirty="0"/>
              <a:t>After applying the K-means algorithm the 5 </a:t>
            </a:r>
            <a:r>
              <a:rPr lang="en-US" dirty="0" err="1"/>
              <a:t>neighbourhoods</a:t>
            </a:r>
            <a:r>
              <a:rPr lang="en-US" dirty="0"/>
              <a:t> </a:t>
            </a:r>
            <a:r>
              <a:rPr lang="en-US" dirty="0" err="1"/>
              <a:t>Beckton</a:t>
            </a:r>
            <a:r>
              <a:rPr lang="en-US" dirty="0"/>
              <a:t>, Custom House, Maryland, Eastham and Manor Park are identified as best locations to open or start an </a:t>
            </a:r>
            <a:r>
              <a:rPr lang="en-US" dirty="0" err="1"/>
              <a:t>asian</a:t>
            </a:r>
            <a:r>
              <a:rPr lang="en-US" dirty="0"/>
              <a:t> restaurant. 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5170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Discussion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US" dirty="0"/>
              <a:t>My observation after doing this analysis is the model we used could have given better results, if we had huge data to train and test our model. </a:t>
            </a:r>
            <a:endParaRPr lang="en-US" dirty="0" smtClean="0"/>
          </a:p>
          <a:p>
            <a:r>
              <a:rPr lang="en-US" dirty="0"/>
              <a:t>In spite of that this model gives us a better insight for our problem and also help us to gain better results. </a:t>
            </a:r>
            <a:endParaRPr lang="en-US" dirty="0" smtClean="0"/>
          </a:p>
          <a:p>
            <a:r>
              <a:rPr lang="en-US" dirty="0"/>
              <a:t>From the clustering results our problem finds a better solution of identifying the best location for the </a:t>
            </a:r>
            <a:r>
              <a:rPr lang="en-US" dirty="0" err="1"/>
              <a:t>asian</a:t>
            </a:r>
            <a:r>
              <a:rPr lang="en-US" dirty="0"/>
              <a:t> restaurant. </a:t>
            </a:r>
            <a:endParaRPr lang="en-US" dirty="0" smtClean="0"/>
          </a:p>
          <a:p>
            <a:r>
              <a:rPr lang="en-US" dirty="0"/>
              <a:t>We could explore all the </a:t>
            </a:r>
            <a:r>
              <a:rPr lang="en-US" dirty="0" err="1"/>
              <a:t>neighbourhoods</a:t>
            </a:r>
            <a:r>
              <a:rPr lang="en-US" dirty="0"/>
              <a:t> of the borough and could list the most common venues based on their frequency of occurrence. </a:t>
            </a:r>
            <a:endParaRPr lang="en-US" dirty="0" smtClean="0"/>
          </a:p>
          <a:p>
            <a:r>
              <a:rPr lang="en-US" dirty="0"/>
              <a:t>From these results I can strongly recommend the </a:t>
            </a:r>
            <a:r>
              <a:rPr lang="en-US" dirty="0" err="1"/>
              <a:t>Beckton</a:t>
            </a:r>
            <a:r>
              <a:rPr lang="en-US" dirty="0"/>
              <a:t>, Custom house and few other </a:t>
            </a:r>
            <a:r>
              <a:rPr lang="en-US" dirty="0" err="1"/>
              <a:t>neighbourhoods</a:t>
            </a:r>
            <a:r>
              <a:rPr lang="en-US" dirty="0"/>
              <a:t> as a preferred location for our restaurant , as these areas have the restaurant venue as the most common venue. 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3785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764" y="332656"/>
            <a:ext cx="11737304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Conclusion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1764" y="1196752"/>
            <a:ext cx="11737304" cy="5328592"/>
          </a:xfrm>
        </p:spPr>
        <p:txBody>
          <a:bodyPr>
            <a:normAutofit/>
          </a:bodyPr>
          <a:lstStyle/>
          <a:p>
            <a:pPr marL="331470" indent="-285750"/>
            <a:r>
              <a:rPr lang="en-US" dirty="0"/>
              <a:t>After examining the above 5 clusters, we can recommend our stakeholders that </a:t>
            </a:r>
            <a:r>
              <a:rPr lang="en-US" dirty="0" err="1"/>
              <a:t>Beckton,Custom</a:t>
            </a:r>
            <a:r>
              <a:rPr lang="en-US" dirty="0"/>
              <a:t> House, Maryland, Eastham and Manor Park are the best neighborhoods in </a:t>
            </a:r>
            <a:r>
              <a:rPr lang="en-US" dirty="0" err="1"/>
              <a:t>Newham</a:t>
            </a:r>
            <a:r>
              <a:rPr lang="en-US" dirty="0"/>
              <a:t> borough, to open their </a:t>
            </a:r>
            <a:r>
              <a:rPr lang="en-US" dirty="0" err="1"/>
              <a:t>asian</a:t>
            </a:r>
            <a:r>
              <a:rPr lang="en-US" dirty="0"/>
              <a:t> </a:t>
            </a:r>
            <a:r>
              <a:rPr lang="en-US" dirty="0" err="1"/>
              <a:t>restuarant</a:t>
            </a:r>
            <a:r>
              <a:rPr lang="en-US"/>
              <a:t>. </a:t>
            </a:r>
            <a:endParaRPr lang="en-US" smtClean="0"/>
          </a:p>
          <a:p>
            <a:pPr marL="331470" indent="-285750"/>
            <a:r>
              <a:rPr lang="en-US" smtClean="0"/>
              <a:t>This </a:t>
            </a:r>
            <a:r>
              <a:rPr lang="en-US" dirty="0"/>
              <a:t>is because in these areas, the most common venue visited by the public is the hotel and as these areas are highly populated with </a:t>
            </a:r>
            <a:r>
              <a:rPr lang="en-US" dirty="0" err="1"/>
              <a:t>asians</a:t>
            </a:r>
            <a:r>
              <a:rPr lang="en-US" dirty="0"/>
              <a:t>, opening an </a:t>
            </a:r>
            <a:r>
              <a:rPr lang="en-US" dirty="0" err="1"/>
              <a:t>asian</a:t>
            </a:r>
            <a:r>
              <a:rPr lang="en-US" dirty="0"/>
              <a:t> </a:t>
            </a:r>
            <a:r>
              <a:rPr lang="en-US" dirty="0" err="1"/>
              <a:t>restuarant</a:t>
            </a:r>
            <a:r>
              <a:rPr lang="en-US" dirty="0"/>
              <a:t> would </a:t>
            </a:r>
            <a:r>
              <a:rPr lang="en-US" dirty="0" err="1"/>
              <a:t>definitley</a:t>
            </a:r>
            <a:r>
              <a:rPr lang="en-US" dirty="0"/>
              <a:t> be a good idea.</a:t>
            </a:r>
          </a:p>
          <a:p>
            <a:pPr marL="331470" indent="-285750"/>
            <a:r>
              <a:rPr lang="en-US" dirty="0" smtClean="0"/>
              <a:t>There </a:t>
            </a:r>
            <a:r>
              <a:rPr lang="en-US" dirty="0"/>
              <a:t>is always room for improvement and hence the above solution I have provided can also be improved and the machine learning models can be trained and tested for best results depending upon the data we have.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Introduction to Business Problem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r>
              <a:rPr lang="en-US" dirty="0"/>
              <a:t>London is one of the most ethnically diverse cities in the world.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2011 </a:t>
            </a:r>
            <a:r>
              <a:rPr lang="en-US" dirty="0" smtClean="0"/>
              <a:t>census, London </a:t>
            </a:r>
            <a:r>
              <a:rPr lang="en-US" dirty="0"/>
              <a:t>had a population of 8,173,941. Of this number, 44.9% were White British. 37% </a:t>
            </a:r>
            <a:r>
              <a:rPr lang="en-US" dirty="0" smtClean="0"/>
              <a:t>of the </a:t>
            </a:r>
            <a:r>
              <a:rPr lang="en-US" dirty="0"/>
              <a:t>population were born outside the UK, including 24.5% born outside of </a:t>
            </a:r>
            <a:r>
              <a:rPr lang="en-US" dirty="0" smtClean="0"/>
              <a:t>Europe.</a:t>
            </a:r>
            <a:endParaRPr lang="en-IN" dirty="0"/>
          </a:p>
          <a:p>
            <a:r>
              <a:rPr lang="en-US" dirty="0"/>
              <a:t>The demography of London is </a:t>
            </a:r>
            <a:r>
              <a:rPr lang="en-US" dirty="0" err="1"/>
              <a:t>analysed</a:t>
            </a:r>
            <a:r>
              <a:rPr lang="en-US" dirty="0"/>
              <a:t> by the Office for National Statistic and data </a:t>
            </a:r>
            <a:r>
              <a:rPr lang="en-US" dirty="0" smtClean="0"/>
              <a:t>is produced </a:t>
            </a:r>
            <a:r>
              <a:rPr lang="en-US" dirty="0"/>
              <a:t>for each of the Greater London wards, the City of London and the 32 </a:t>
            </a:r>
            <a:r>
              <a:rPr lang="en-US" dirty="0" smtClean="0"/>
              <a:t>London boroughs</a:t>
            </a:r>
            <a:r>
              <a:rPr lang="en-US" dirty="0"/>
              <a:t>, the Inner London and Outer London statistical sub-regions, each of </a:t>
            </a:r>
            <a:r>
              <a:rPr lang="en-US" dirty="0" smtClean="0"/>
              <a:t>the Parliamentary </a:t>
            </a:r>
            <a:r>
              <a:rPr lang="en-US" dirty="0"/>
              <a:t>constituencies in London, and for all of Greater London as a whole.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Introduction to Business Problem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r>
              <a:rPr lang="en-US" dirty="0"/>
              <a:t>Opening a restaurant is all about location, location, location. However, not </a:t>
            </a:r>
            <a:r>
              <a:rPr lang="en-US" dirty="0" smtClean="0"/>
              <a:t>every restaurant </a:t>
            </a:r>
            <a:r>
              <a:rPr lang="en-US" dirty="0"/>
              <a:t>is suitable for every location, and vice versa. It comes down to a combination </a:t>
            </a:r>
            <a:r>
              <a:rPr lang="en-US" dirty="0" smtClean="0"/>
              <a:t>of restaurant </a:t>
            </a:r>
            <a:r>
              <a:rPr lang="en-US" dirty="0"/>
              <a:t>style, target audience, your competitors. If you can define your restaurant </a:t>
            </a:r>
            <a:r>
              <a:rPr lang="en-US" dirty="0" smtClean="0"/>
              <a:t>type and </a:t>
            </a:r>
            <a:r>
              <a:rPr lang="en-US" dirty="0"/>
              <a:t>identify your target demographic and its most populated areas, you’ll be well on </a:t>
            </a:r>
            <a:r>
              <a:rPr lang="en-US" dirty="0" smtClean="0"/>
              <a:t>your way </a:t>
            </a:r>
            <a:r>
              <a:rPr lang="en-US" dirty="0"/>
              <a:t>to choosing a restaurant location that sets your business up for </a:t>
            </a:r>
            <a:r>
              <a:rPr lang="en-US" dirty="0" smtClean="0"/>
              <a:t>success. There’s </a:t>
            </a:r>
            <a:r>
              <a:rPr lang="en-US" dirty="0"/>
              <a:t>a </a:t>
            </a:r>
            <a:r>
              <a:rPr lang="en-US" dirty="0" smtClean="0"/>
              <a:t>lot of </a:t>
            </a:r>
            <a:r>
              <a:rPr lang="en-US" dirty="0"/>
              <a:t>work, planning and preparation that goes into opening a restaurant. Here are a few </a:t>
            </a:r>
            <a:r>
              <a:rPr lang="en-US" dirty="0" smtClean="0"/>
              <a:t>tips on </a:t>
            </a:r>
            <a:r>
              <a:rPr lang="en-US" dirty="0"/>
              <a:t>how to open a restaurant in London and some steps you’ll need to take in order </a:t>
            </a:r>
            <a:r>
              <a:rPr lang="en-US" dirty="0" smtClean="0"/>
              <a:t>to achieve </a:t>
            </a:r>
            <a:r>
              <a:rPr lang="en-US" dirty="0"/>
              <a:t>your goal</a:t>
            </a:r>
            <a:r>
              <a:rPr lang="en-US" dirty="0" smtClean="0"/>
              <a:t>.</a:t>
            </a:r>
          </a:p>
          <a:p>
            <a:r>
              <a:rPr lang="en-US" dirty="0" err="1"/>
              <a:t>Restuarant</a:t>
            </a:r>
            <a:r>
              <a:rPr lang="en-US" dirty="0"/>
              <a:t> </a:t>
            </a:r>
            <a:r>
              <a:rPr lang="en-US" dirty="0" smtClean="0"/>
              <a:t>style : </a:t>
            </a:r>
            <a:r>
              <a:rPr lang="en-US" dirty="0"/>
              <a:t>The first thing you need to decide is what type of restaurant you </a:t>
            </a:r>
            <a:r>
              <a:rPr lang="en-US" dirty="0" smtClean="0"/>
              <a:t>want to </a:t>
            </a:r>
            <a:r>
              <a:rPr lang="en-US" dirty="0"/>
              <a:t>open and the style it will </a:t>
            </a:r>
            <a:r>
              <a:rPr lang="en-US" dirty="0" smtClean="0"/>
              <a:t>hold.</a:t>
            </a:r>
          </a:p>
          <a:p>
            <a:r>
              <a:rPr lang="en-US" dirty="0"/>
              <a:t>Your Target Market</a:t>
            </a:r>
            <a:r>
              <a:rPr lang="en-US" dirty="0" smtClean="0"/>
              <a:t>: </a:t>
            </a:r>
            <a:r>
              <a:rPr lang="en-US" dirty="0"/>
              <a:t>In order to open an </a:t>
            </a:r>
            <a:r>
              <a:rPr lang="en-US" dirty="0" err="1"/>
              <a:t>asian</a:t>
            </a:r>
            <a:r>
              <a:rPr lang="en-US" dirty="0"/>
              <a:t> restaurant in London, you need to be familiar with </a:t>
            </a:r>
            <a:r>
              <a:rPr lang="en-US" dirty="0" smtClean="0"/>
              <a:t>exactly who </a:t>
            </a:r>
            <a:r>
              <a:rPr lang="en-US" dirty="0"/>
              <a:t>you are aiming to bring into your venue</a:t>
            </a:r>
            <a:r>
              <a:rPr lang="en-US" dirty="0" smtClean="0"/>
              <a:t>.</a:t>
            </a:r>
          </a:p>
          <a:p>
            <a:r>
              <a:rPr lang="en-US" dirty="0"/>
              <a:t>Who are your </a:t>
            </a:r>
            <a:r>
              <a:rPr lang="en-US" dirty="0" smtClean="0"/>
              <a:t>competitors? : </a:t>
            </a:r>
            <a:r>
              <a:rPr lang="en-US" dirty="0"/>
              <a:t>As well as </a:t>
            </a:r>
            <a:r>
              <a:rPr lang="en-US" dirty="0" err="1"/>
              <a:t>familiarising</a:t>
            </a:r>
            <a:r>
              <a:rPr lang="en-US" dirty="0"/>
              <a:t> yourself with your audience, you must do so with </a:t>
            </a:r>
            <a:r>
              <a:rPr lang="en-US" dirty="0" smtClean="0"/>
              <a:t>your competitors</a:t>
            </a:r>
            <a:r>
              <a:rPr lang="en-US" dirty="0"/>
              <a:t>. Look at similar businesses in your area and well-renowned restaurants </a:t>
            </a:r>
            <a:r>
              <a:rPr lang="en-US" dirty="0" smtClean="0"/>
              <a:t>of the </a:t>
            </a:r>
            <a:r>
              <a:rPr lang="en-US" dirty="0"/>
              <a:t>same category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8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Introduction to Business Problem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your menu</a:t>
            </a:r>
            <a:r>
              <a:rPr lang="en-US" dirty="0" smtClean="0"/>
              <a:t>: </a:t>
            </a:r>
            <a:r>
              <a:rPr lang="en-US" dirty="0"/>
              <a:t>The menu is the core of any restaurant. It’s important you get it right, as it’s </a:t>
            </a:r>
            <a:r>
              <a:rPr lang="en-US" dirty="0" smtClean="0"/>
              <a:t>the deciding </a:t>
            </a:r>
            <a:r>
              <a:rPr lang="en-US" dirty="0"/>
              <a:t>factor for customers deliberating a visit. Your service could be </a:t>
            </a:r>
            <a:r>
              <a:rPr lang="en-US" dirty="0" smtClean="0"/>
              <a:t>impeccable, decor </a:t>
            </a:r>
            <a:r>
              <a:rPr lang="en-US" dirty="0"/>
              <a:t>and atmosphere exquisite, but without a menu to match, you shall have no </a:t>
            </a:r>
            <a:r>
              <a:rPr lang="en-US" dirty="0" smtClean="0"/>
              <a:t>such luck </a:t>
            </a:r>
            <a:r>
              <a:rPr lang="en-US" dirty="0"/>
              <a:t>in </a:t>
            </a:r>
            <a:r>
              <a:rPr lang="en-US" dirty="0" smtClean="0"/>
              <a:t>success.</a:t>
            </a:r>
          </a:p>
          <a:p>
            <a:r>
              <a:rPr lang="en-US" dirty="0"/>
              <a:t>Location and Premises</a:t>
            </a:r>
            <a:r>
              <a:rPr lang="en-US" dirty="0" smtClean="0"/>
              <a:t>: </a:t>
            </a:r>
            <a:r>
              <a:rPr lang="en-US" dirty="0"/>
              <a:t>There are many factors that will contribute to where you decide your premises to be. </a:t>
            </a:r>
            <a:r>
              <a:rPr lang="en-US" dirty="0" smtClean="0"/>
              <a:t>It can </a:t>
            </a:r>
            <a:r>
              <a:rPr lang="en-US" dirty="0"/>
              <a:t>be challenging to find a venue that will factor in all of your conditions, so it is </a:t>
            </a:r>
            <a:r>
              <a:rPr lang="en-US" dirty="0" smtClean="0"/>
              <a:t>likely you </a:t>
            </a:r>
            <a:r>
              <a:rPr lang="en-US" dirty="0"/>
              <a:t>will have to compromise on a few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6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</a:t>
            </a:r>
            <a:r>
              <a:rPr lang="en-IN" b="1" dirty="0" smtClean="0"/>
              <a:t>Section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2688" y="1196752"/>
            <a:ext cx="11809312" cy="5400600"/>
          </a:xfrm>
        </p:spPr>
        <p:txBody>
          <a:bodyPr>
            <a:normAutofit/>
          </a:bodyPr>
          <a:lstStyle/>
          <a:p>
            <a:r>
              <a:rPr lang="en-US" dirty="0"/>
              <a:t>To solve our problem of finding a best location to start an Asian restaurant in London, </a:t>
            </a:r>
            <a:r>
              <a:rPr lang="en-US" dirty="0" smtClean="0"/>
              <a:t>we need </a:t>
            </a:r>
            <a:r>
              <a:rPr lang="en-US" dirty="0"/>
              <a:t>to datasets based on various parameters such as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1.Population </a:t>
            </a:r>
            <a:r>
              <a:rPr lang="en-US" dirty="0"/>
              <a:t>of target audience in all the boroughs of London based on their :</a:t>
            </a:r>
          </a:p>
          <a:p>
            <a:pPr marL="799860" lvl="2" indent="0">
              <a:buNone/>
            </a:pPr>
            <a:r>
              <a:rPr lang="en-US" sz="1800" dirty="0"/>
              <a:t>• Asian ethnicity</a:t>
            </a:r>
          </a:p>
          <a:p>
            <a:pPr marL="799860" lvl="2" indent="0">
              <a:buNone/>
            </a:pPr>
            <a:r>
              <a:rPr lang="en-US" sz="1800" dirty="0"/>
              <a:t>• Age</a:t>
            </a:r>
          </a:p>
          <a:p>
            <a:pPr marL="799860" lvl="2" indent="0">
              <a:buNone/>
            </a:pPr>
            <a:r>
              <a:rPr lang="en-US" sz="1800" dirty="0"/>
              <a:t>• Gender</a:t>
            </a:r>
          </a:p>
          <a:p>
            <a:pPr marL="799860" lvl="2" indent="0">
              <a:buNone/>
            </a:pPr>
            <a:r>
              <a:rPr lang="en-US" sz="1800" dirty="0"/>
              <a:t>• Marital Status</a:t>
            </a:r>
          </a:p>
          <a:p>
            <a:pPr marL="799860" lvl="2" indent="0">
              <a:buNone/>
            </a:pPr>
            <a:r>
              <a:rPr lang="en-US" sz="1800" dirty="0"/>
              <a:t>• Employment Status</a:t>
            </a:r>
          </a:p>
          <a:p>
            <a:pPr marL="799860" lvl="2" indent="0">
              <a:buNone/>
            </a:pPr>
            <a:r>
              <a:rPr lang="en-US" sz="1800" dirty="0"/>
              <a:t>• Income</a:t>
            </a:r>
          </a:p>
          <a:p>
            <a:r>
              <a:rPr lang="en-US" dirty="0"/>
              <a:t>2. We also need the data about the required Business </a:t>
            </a:r>
            <a:r>
              <a:rPr lang="en-US" dirty="0" err="1"/>
              <a:t>floorspace</a:t>
            </a:r>
            <a:r>
              <a:rPr lang="en-US" dirty="0"/>
              <a:t> and </a:t>
            </a:r>
            <a:r>
              <a:rPr lang="en-US" dirty="0" err="1"/>
              <a:t>Rateable</a:t>
            </a:r>
            <a:r>
              <a:rPr lang="en-US" dirty="0"/>
              <a:t> </a:t>
            </a:r>
            <a:r>
              <a:rPr lang="en-US" dirty="0" smtClean="0"/>
              <a:t>Value statistics </a:t>
            </a:r>
            <a:r>
              <a:rPr lang="en-US" dirty="0"/>
              <a:t>of each borough.</a:t>
            </a:r>
          </a:p>
          <a:p>
            <a:r>
              <a:rPr lang="en-US" dirty="0"/>
              <a:t>3. Considering the competitors factor, we also need the data of </a:t>
            </a:r>
            <a:r>
              <a:rPr lang="en-US" dirty="0" err="1"/>
              <a:t>extsing</a:t>
            </a:r>
            <a:r>
              <a:rPr lang="en-US" dirty="0"/>
              <a:t> </a:t>
            </a:r>
            <a:r>
              <a:rPr lang="en-US" dirty="0" smtClean="0"/>
              <a:t>Licensed Restaurants </a:t>
            </a:r>
            <a:r>
              <a:rPr lang="en-US" dirty="0"/>
              <a:t>in each borough.</a:t>
            </a:r>
          </a:p>
          <a:p>
            <a:r>
              <a:rPr lang="en-US" dirty="0"/>
              <a:t>4. And lastly we will also consider the borough level tourist and domestic annual </a:t>
            </a:r>
            <a:r>
              <a:rPr lang="en-US" dirty="0" smtClean="0"/>
              <a:t>spend estimates.</a:t>
            </a:r>
          </a:p>
        </p:txBody>
      </p:sp>
    </p:spTree>
    <p:extLst>
      <p:ext uri="{BB962C8B-B14F-4D97-AF65-F5344CB8AC3E}">
        <p14:creationId xmlns:p14="http://schemas.microsoft.com/office/powerpoint/2010/main" val="494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</a:t>
            </a:r>
            <a:r>
              <a:rPr lang="en-IN" b="1" dirty="0" smtClean="0"/>
              <a:t>Section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2688" y="1196752"/>
            <a:ext cx="11809312" cy="5400600"/>
          </a:xfrm>
        </p:spPr>
        <p:txBody>
          <a:bodyPr>
            <a:norm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https://data.london.gov.uk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All the above required information is available at </a:t>
            </a:r>
            <a:r>
              <a:rPr lang="en-US" b="1" dirty="0"/>
              <a:t>London </a:t>
            </a:r>
            <a:r>
              <a:rPr lang="en-US" b="1" dirty="0" err="1"/>
              <a:t>Datastore</a:t>
            </a:r>
            <a:r>
              <a:rPr lang="en-US" dirty="0"/>
              <a:t>, which is a free </a:t>
            </a:r>
            <a:r>
              <a:rPr lang="en-US" dirty="0" smtClean="0"/>
              <a:t>and open </a:t>
            </a:r>
            <a:r>
              <a:rPr lang="en-US" dirty="0"/>
              <a:t>data-sharing portal where anyone can access data relating to the city.</a:t>
            </a:r>
            <a:endParaRPr lang="en-US" dirty="0"/>
          </a:p>
          <a:p>
            <a:r>
              <a:rPr lang="en-US" dirty="0"/>
              <a:t>The data </a:t>
            </a:r>
            <a:r>
              <a:rPr lang="en-US" dirty="0" smtClean="0"/>
              <a:t>is available </a:t>
            </a:r>
            <a:r>
              <a:rPr lang="en-US" dirty="0"/>
              <a:t>in XLS and CSV format, which we can download and can use as-is for solving </a:t>
            </a:r>
            <a:r>
              <a:rPr lang="en-US" dirty="0" smtClean="0"/>
              <a:t>our problem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Along with the above datasets we will also use the </a:t>
            </a:r>
            <a:r>
              <a:rPr lang="en-US" b="1" dirty="0"/>
              <a:t>Foursquare </a:t>
            </a:r>
            <a:r>
              <a:rPr lang="en-US" dirty="0"/>
              <a:t>location data to solve </a:t>
            </a:r>
            <a:r>
              <a:rPr lang="en-US" dirty="0" smtClean="0"/>
              <a:t>our problem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Methodology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work on the solution, I have used Pandas library to read the data in XLS format and convert into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Machine Learning Algorithm </a:t>
            </a:r>
            <a:r>
              <a:rPr lang="en-US" b="1" dirty="0"/>
              <a:t>Simple Linear Regression </a:t>
            </a:r>
            <a:r>
              <a:rPr lang="en-US" dirty="0"/>
              <a:t>is used to predict the data for Rated Value for the year 2018 for the selected borough.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Two scatter plots are plotted between these variables and from these 2 plots, it is observed that the Linear relationship exists between the Restaurants and the Rated Value. </a:t>
            </a:r>
            <a:endParaRPr lang="en-US" dirty="0" smtClean="0"/>
          </a:p>
          <a:p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433546"/>
            <a:ext cx="4968552" cy="3071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13" y="2433546"/>
            <a:ext cx="5494420" cy="30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Methodology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fits a linear model with coefficients Ø = (Ø1, Ø2, …. </a:t>
            </a:r>
            <a:r>
              <a:rPr lang="en-US" dirty="0" err="1"/>
              <a:t>Øn</a:t>
            </a:r>
            <a:r>
              <a:rPr lang="en-US" dirty="0"/>
              <a:t>) to minimize the residual sum of squares between the independent X in the dataset and </a:t>
            </a:r>
            <a:r>
              <a:rPr lang="en-US" dirty="0" err="1"/>
              <a:t>dependant</a:t>
            </a:r>
            <a:r>
              <a:rPr lang="en-US" dirty="0"/>
              <a:t> Y by the linear approximation. </a:t>
            </a:r>
            <a:endParaRPr lang="en-US" dirty="0" smtClean="0"/>
          </a:p>
          <a:p>
            <a:r>
              <a:rPr lang="en-US" dirty="0"/>
              <a:t>The available data is divided into </a:t>
            </a:r>
            <a:r>
              <a:rPr lang="en-US" dirty="0" smtClean="0"/>
              <a:t>: Train </a:t>
            </a:r>
            <a:r>
              <a:rPr lang="en-US" dirty="0"/>
              <a:t>and Test data. The train data is used to train the model and the test data is used to evaluate the model. </a:t>
            </a:r>
            <a:endParaRPr lang="en-US" dirty="0" smtClean="0"/>
          </a:p>
          <a:p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3013502"/>
            <a:ext cx="4968552" cy="29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Methodology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US" dirty="0"/>
              <a:t>Evaluation of the model is performed using the Evaluation Metrics such as </a:t>
            </a:r>
            <a:r>
              <a:rPr lang="en-US" b="1" dirty="0"/>
              <a:t>Mean Absolute Error</a:t>
            </a:r>
            <a:r>
              <a:rPr lang="en-US" dirty="0"/>
              <a:t>, </a:t>
            </a:r>
            <a:r>
              <a:rPr lang="en-US" b="1" dirty="0"/>
              <a:t>Mean Squared Error </a:t>
            </a:r>
            <a:r>
              <a:rPr lang="en-US" dirty="0"/>
              <a:t>and </a:t>
            </a:r>
            <a:r>
              <a:rPr lang="en-US" b="1" dirty="0" smtClean="0"/>
              <a:t>R-Squared.</a:t>
            </a:r>
          </a:p>
          <a:p>
            <a:r>
              <a:rPr lang="en-US" dirty="0"/>
              <a:t>After the prediction of rated value per </a:t>
            </a:r>
            <a:r>
              <a:rPr lang="en-US" dirty="0" err="1"/>
              <a:t>sqm</a:t>
            </a:r>
            <a:r>
              <a:rPr lang="en-US" dirty="0"/>
              <a:t> of a retail space is completed and when we are convinced that a particular borough will be the preferred location for the restaurant, we have to get the necessary data of that borough. </a:t>
            </a:r>
            <a:endParaRPr lang="en-US" dirty="0" smtClean="0"/>
          </a:p>
          <a:p>
            <a:r>
              <a:rPr lang="en-US" dirty="0"/>
              <a:t>First we need to get the geo-coordinates of the borough and the geo-coordinates of the </a:t>
            </a:r>
            <a:r>
              <a:rPr lang="en-US" dirty="0" err="1"/>
              <a:t>neighbourhoods</a:t>
            </a:r>
            <a:r>
              <a:rPr lang="en-US" dirty="0"/>
              <a:t> of the borough from the web. I have used the Wikipedia pages to get this data. </a:t>
            </a:r>
          </a:p>
          <a:p>
            <a:pPr marL="742830" lvl="1" indent="-342900">
              <a:buFont typeface="+mj-lt"/>
              <a:buAutoNum type="arabicPeriod"/>
            </a:pPr>
            <a:r>
              <a:rPr lang="en-US" sz="1800" dirty="0"/>
              <a:t>https://en.wikipedia.org/wiki/List_of_London_boroughs </a:t>
            </a:r>
          </a:p>
          <a:p>
            <a:pPr marL="742830" lvl="1" indent="-342900">
              <a:buFont typeface="+mj-lt"/>
              <a:buAutoNum type="arabicPeriod"/>
            </a:pPr>
            <a:r>
              <a:rPr lang="en-US" sz="1800" dirty="0" smtClean="0"/>
              <a:t>https</a:t>
            </a:r>
            <a:r>
              <a:rPr lang="en-US" sz="1800" dirty="0"/>
              <a:t>://en.wikipedia.org/wiki/List_of_areas_of_London </a:t>
            </a:r>
            <a:endParaRPr lang="en-US" sz="1800" dirty="0"/>
          </a:p>
          <a:p>
            <a:pPr marL="342797" lvl="1" indent="-342797"/>
            <a:r>
              <a:rPr lang="en-US" sz="1799" dirty="0"/>
              <a:t>To </a:t>
            </a:r>
            <a:r>
              <a:rPr lang="en-US" sz="1799" dirty="0"/>
              <a:t>read data from these URLs, I have used the requests, </a:t>
            </a:r>
            <a:r>
              <a:rPr lang="en-US" sz="1799" dirty="0" err="1"/>
              <a:t>urllib</a:t>
            </a:r>
            <a:r>
              <a:rPr lang="en-US" sz="1799" dirty="0"/>
              <a:t> and </a:t>
            </a:r>
            <a:r>
              <a:rPr lang="en-US" sz="1799" dirty="0" err="1"/>
              <a:t>BeautifulSoup</a:t>
            </a:r>
            <a:r>
              <a:rPr lang="en-US" sz="1799" dirty="0"/>
              <a:t> libraries of python. </a:t>
            </a:r>
            <a:endParaRPr lang="en-US" sz="1799" dirty="0" smtClean="0"/>
          </a:p>
          <a:p>
            <a:pPr marL="342797" lvl="1" indent="-342797"/>
            <a:r>
              <a:rPr lang="en-US" sz="1799" dirty="0"/>
              <a:t>I have used the Foursquare API to explore the </a:t>
            </a:r>
            <a:r>
              <a:rPr lang="en-US" sz="1799" dirty="0" err="1"/>
              <a:t>neighbourhoods</a:t>
            </a:r>
            <a:r>
              <a:rPr lang="en-US" sz="1799" dirty="0"/>
              <a:t> in London city. I have also used the Explore function to get the most common venue categories in each </a:t>
            </a:r>
            <a:r>
              <a:rPr lang="en-US" sz="1799" dirty="0" err="1"/>
              <a:t>neighbourhood</a:t>
            </a:r>
            <a:r>
              <a:rPr lang="en-US" sz="1799" dirty="0"/>
              <a:t> and then use this feature to group the </a:t>
            </a:r>
            <a:r>
              <a:rPr lang="en-US" sz="1799" dirty="0" err="1"/>
              <a:t>neighbourhoods</a:t>
            </a:r>
            <a:r>
              <a:rPr lang="en-US" sz="1799" dirty="0"/>
              <a:t> into clusters</a:t>
            </a:r>
            <a:r>
              <a:rPr lang="en-US" sz="1799" dirty="0" smtClean="0"/>
              <a:t>.</a:t>
            </a:r>
          </a:p>
          <a:p>
            <a:pPr marL="342797" lvl="1" indent="-342797"/>
            <a:r>
              <a:rPr lang="en-US" sz="1799" dirty="0"/>
              <a:t>To cluster the </a:t>
            </a:r>
            <a:r>
              <a:rPr lang="en-US" sz="1799" dirty="0" err="1"/>
              <a:t>neighbourhoods</a:t>
            </a:r>
            <a:r>
              <a:rPr lang="en-US" sz="1799" dirty="0"/>
              <a:t> I am using K-means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5155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1716</Words>
  <Application>Microsoft Office PowerPoint</Application>
  <PresentationFormat>Custom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The Battle of Neighbourhoods</vt:lpstr>
      <vt:lpstr>Introduction to Business Problem</vt:lpstr>
      <vt:lpstr>Introduction to Business Problem </vt:lpstr>
      <vt:lpstr>Introduction to Business Problem</vt:lpstr>
      <vt:lpstr>Data Section</vt:lpstr>
      <vt:lpstr>Data Section</vt:lpstr>
      <vt:lpstr>Methodology</vt:lpstr>
      <vt:lpstr>Methodology</vt:lpstr>
      <vt:lpstr>Methodology</vt:lpstr>
      <vt:lpstr>Methodology</vt:lpstr>
      <vt:lpstr>Results</vt:lpstr>
      <vt:lpstr>Discussion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Mohit Tejsinghani</dc:creator>
  <cp:lastModifiedBy>Saurabh Patil</cp:lastModifiedBy>
  <cp:revision>9</cp:revision>
  <dcterms:created xsi:type="dcterms:W3CDTF">2020-01-05T08:05:09Z</dcterms:created>
  <dcterms:modified xsi:type="dcterms:W3CDTF">2020-05-09T14:06:59Z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