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714" r:id="rId2"/>
  </p:sldMasterIdLst>
  <p:notesMasterIdLst>
    <p:notesMasterId r:id="rId36"/>
  </p:notes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80" r:id="rId27"/>
    <p:sldId id="281" r:id="rId28"/>
    <p:sldId id="282" r:id="rId29"/>
    <p:sldId id="286" r:id="rId30"/>
    <p:sldId id="290" r:id="rId31"/>
    <p:sldId id="291" r:id="rId32"/>
    <p:sldId id="292" r:id="rId33"/>
    <p:sldId id="293" r:id="rId34"/>
    <p:sldId id="28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HFcGPndeRvnyZ+TFtgNRm0vxN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7C9B4-806D-4810-9E66-21C5D2AAF88D}">
  <a:tblStyle styleId="{F807C9B4-806D-4810-9E66-21C5D2AAF8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09E25-7932-4067-995A-B0949A98B4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95A58C-2EBD-44B1-B4F4-AF744C8A00FD}">
      <dgm:prSet/>
      <dgm:spPr/>
      <dgm:t>
        <a:bodyPr/>
        <a:lstStyle/>
        <a:p>
          <a:r>
            <a:rPr lang="en-US" b="1" i="0"/>
            <a:t>Research Questions</a:t>
          </a:r>
          <a:endParaRPr lang="en-US"/>
        </a:p>
      </dgm:t>
    </dgm:pt>
    <dgm:pt modelId="{2E6D6259-390C-4424-AF67-27C88BB4B898}" type="parTrans" cxnId="{24CA80E6-B12D-457E-A109-02992F9B4E90}">
      <dgm:prSet/>
      <dgm:spPr/>
      <dgm:t>
        <a:bodyPr/>
        <a:lstStyle/>
        <a:p>
          <a:endParaRPr lang="en-US"/>
        </a:p>
      </dgm:t>
    </dgm:pt>
    <dgm:pt modelId="{D11B462F-CB11-41C4-802A-8A61C1BC2DC8}" type="sibTrans" cxnId="{24CA80E6-B12D-457E-A109-02992F9B4E90}">
      <dgm:prSet/>
      <dgm:spPr/>
      <dgm:t>
        <a:bodyPr/>
        <a:lstStyle/>
        <a:p>
          <a:endParaRPr lang="en-US"/>
        </a:p>
      </dgm:t>
    </dgm:pt>
    <dgm:pt modelId="{D88C24C3-ED7B-47C8-BD84-932B878E31AD}">
      <dgm:prSet/>
      <dgm:spPr/>
      <dgm:t>
        <a:bodyPr/>
        <a:lstStyle/>
        <a:p>
          <a:r>
            <a:rPr lang="en-US" b="0" i="0" dirty="0"/>
            <a:t>1.  How new users will react to the product based on others reviews when they buy that product?</a:t>
          </a:r>
          <a:endParaRPr lang="en-US" dirty="0"/>
        </a:p>
      </dgm:t>
    </dgm:pt>
    <dgm:pt modelId="{BE568E76-5BF9-49AC-98F9-5A821C35F342}" type="parTrans" cxnId="{B2A8835D-5443-4402-AB22-F929B41B9805}">
      <dgm:prSet/>
      <dgm:spPr/>
      <dgm:t>
        <a:bodyPr/>
        <a:lstStyle/>
        <a:p>
          <a:endParaRPr lang="en-US"/>
        </a:p>
      </dgm:t>
    </dgm:pt>
    <dgm:pt modelId="{278DEB2A-CB7B-4B87-B26E-90B13B979E8E}" type="sibTrans" cxnId="{B2A8835D-5443-4402-AB22-F929B41B9805}">
      <dgm:prSet/>
      <dgm:spPr/>
      <dgm:t>
        <a:bodyPr/>
        <a:lstStyle/>
        <a:p>
          <a:endParaRPr lang="en-US"/>
        </a:p>
      </dgm:t>
    </dgm:pt>
    <dgm:pt modelId="{B60A4F08-10D0-4006-A016-FFF041268A67}">
      <dgm:prSet/>
      <dgm:spPr/>
      <dgm:t>
        <a:bodyPr/>
        <a:lstStyle/>
        <a:p>
          <a:r>
            <a:rPr lang="en-US" b="0" i="0"/>
            <a:t>2.  Product from which company has had maximum positive reviews?</a:t>
          </a:r>
          <a:endParaRPr lang="en-US"/>
        </a:p>
      </dgm:t>
    </dgm:pt>
    <dgm:pt modelId="{CAE3D38C-4688-48AF-A553-0B5E6D941089}" type="parTrans" cxnId="{5D95BF40-D77E-4180-8FE3-2D43A8378462}">
      <dgm:prSet/>
      <dgm:spPr/>
      <dgm:t>
        <a:bodyPr/>
        <a:lstStyle/>
        <a:p>
          <a:endParaRPr lang="en-US"/>
        </a:p>
      </dgm:t>
    </dgm:pt>
    <dgm:pt modelId="{E86D7710-B4FB-4215-8BE0-CDE9DA71903D}" type="sibTrans" cxnId="{5D95BF40-D77E-4180-8FE3-2D43A8378462}">
      <dgm:prSet/>
      <dgm:spPr/>
      <dgm:t>
        <a:bodyPr/>
        <a:lstStyle/>
        <a:p>
          <a:endParaRPr lang="en-US"/>
        </a:p>
      </dgm:t>
    </dgm:pt>
    <dgm:pt modelId="{BE6B848A-D678-46F3-AA1D-661CF8E1FF7E}">
      <dgm:prSet/>
      <dgm:spPr/>
      <dgm:t>
        <a:bodyPr/>
        <a:lstStyle/>
        <a:p>
          <a:r>
            <a:rPr lang="en-US" b="0" i="0"/>
            <a:t>3.  Analyze rating from customers for different products.</a:t>
          </a:r>
          <a:endParaRPr lang="en-US"/>
        </a:p>
      </dgm:t>
    </dgm:pt>
    <dgm:pt modelId="{0E3EA9C4-ABD5-452C-BA12-F45DFDBB23E5}" type="parTrans" cxnId="{8799F3E2-A012-46AC-A19A-D5906A31F957}">
      <dgm:prSet/>
      <dgm:spPr/>
      <dgm:t>
        <a:bodyPr/>
        <a:lstStyle/>
        <a:p>
          <a:endParaRPr lang="en-US"/>
        </a:p>
      </dgm:t>
    </dgm:pt>
    <dgm:pt modelId="{34D41241-E36F-49B9-87BD-23254EF72647}" type="sibTrans" cxnId="{8799F3E2-A012-46AC-A19A-D5906A31F957}">
      <dgm:prSet/>
      <dgm:spPr/>
      <dgm:t>
        <a:bodyPr/>
        <a:lstStyle/>
        <a:p>
          <a:endParaRPr lang="en-US"/>
        </a:p>
      </dgm:t>
    </dgm:pt>
    <dgm:pt modelId="{5EBBB242-AEFE-4D80-BE64-8E5A639F0869}" type="pres">
      <dgm:prSet presAssocID="{8FA09E25-7932-4067-995A-B0949A98B4A2}" presName="root" presStyleCnt="0">
        <dgm:presLayoutVars>
          <dgm:dir/>
          <dgm:resizeHandles val="exact"/>
        </dgm:presLayoutVars>
      </dgm:prSet>
      <dgm:spPr/>
    </dgm:pt>
    <dgm:pt modelId="{73889B1E-2155-474D-BEFE-98B3383D70D2}" type="pres">
      <dgm:prSet presAssocID="{0495A58C-2EBD-44B1-B4F4-AF744C8A00FD}" presName="compNode" presStyleCnt="0"/>
      <dgm:spPr/>
    </dgm:pt>
    <dgm:pt modelId="{20260B41-FD34-469E-BD0A-300F01B6ED58}" type="pres">
      <dgm:prSet presAssocID="{0495A58C-2EBD-44B1-B4F4-AF744C8A00FD}" presName="bgRect" presStyleLbl="bgShp" presStyleIdx="0" presStyleCnt="4"/>
      <dgm:spPr/>
    </dgm:pt>
    <dgm:pt modelId="{A6A29427-1AAD-4749-9663-88F735A371BE}" type="pres">
      <dgm:prSet presAssocID="{0495A58C-2EBD-44B1-B4F4-AF744C8A00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DC8F99C-ED78-41C6-A05F-DD4A0DB535AF}" type="pres">
      <dgm:prSet presAssocID="{0495A58C-2EBD-44B1-B4F4-AF744C8A00FD}" presName="spaceRect" presStyleCnt="0"/>
      <dgm:spPr/>
    </dgm:pt>
    <dgm:pt modelId="{C294918E-C6CB-4AE5-BB86-653FD3900DC0}" type="pres">
      <dgm:prSet presAssocID="{0495A58C-2EBD-44B1-B4F4-AF744C8A00FD}" presName="parTx" presStyleLbl="revTx" presStyleIdx="0" presStyleCnt="4">
        <dgm:presLayoutVars>
          <dgm:chMax val="0"/>
          <dgm:chPref val="0"/>
        </dgm:presLayoutVars>
      </dgm:prSet>
      <dgm:spPr/>
    </dgm:pt>
    <dgm:pt modelId="{32A86440-AABB-43EB-8D04-D23A6EE9E3C0}" type="pres">
      <dgm:prSet presAssocID="{D11B462F-CB11-41C4-802A-8A61C1BC2DC8}" presName="sibTrans" presStyleCnt="0"/>
      <dgm:spPr/>
    </dgm:pt>
    <dgm:pt modelId="{F8F92DB0-5BB9-4CCF-9D0C-E0E6AA3DFCB1}" type="pres">
      <dgm:prSet presAssocID="{D88C24C3-ED7B-47C8-BD84-932B878E31AD}" presName="compNode" presStyleCnt="0"/>
      <dgm:spPr/>
    </dgm:pt>
    <dgm:pt modelId="{BD7E4C09-F0AD-464F-B764-342F047EEFE9}" type="pres">
      <dgm:prSet presAssocID="{D88C24C3-ED7B-47C8-BD84-932B878E31AD}" presName="bgRect" presStyleLbl="bgShp" presStyleIdx="1" presStyleCnt="4"/>
      <dgm:spPr/>
    </dgm:pt>
    <dgm:pt modelId="{BEEFDEB2-F582-49FB-808D-3B81D7A95A07}" type="pres">
      <dgm:prSet presAssocID="{D88C24C3-ED7B-47C8-BD84-932B878E31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ED15A79B-F625-41EC-A5C5-F4506F8E85A0}" type="pres">
      <dgm:prSet presAssocID="{D88C24C3-ED7B-47C8-BD84-932B878E31AD}" presName="spaceRect" presStyleCnt="0"/>
      <dgm:spPr/>
    </dgm:pt>
    <dgm:pt modelId="{87919FCC-0926-4D07-9F59-8D14979BE236}" type="pres">
      <dgm:prSet presAssocID="{D88C24C3-ED7B-47C8-BD84-932B878E31AD}" presName="parTx" presStyleLbl="revTx" presStyleIdx="1" presStyleCnt="4">
        <dgm:presLayoutVars>
          <dgm:chMax val="0"/>
          <dgm:chPref val="0"/>
        </dgm:presLayoutVars>
      </dgm:prSet>
      <dgm:spPr/>
    </dgm:pt>
    <dgm:pt modelId="{1EA3E5C2-994D-4A0D-A9B6-4917D17C6161}" type="pres">
      <dgm:prSet presAssocID="{278DEB2A-CB7B-4B87-B26E-90B13B979E8E}" presName="sibTrans" presStyleCnt="0"/>
      <dgm:spPr/>
    </dgm:pt>
    <dgm:pt modelId="{9E906DD7-838D-4E8C-9F88-84F38B381B97}" type="pres">
      <dgm:prSet presAssocID="{B60A4F08-10D0-4006-A016-FFF041268A67}" presName="compNode" presStyleCnt="0"/>
      <dgm:spPr/>
    </dgm:pt>
    <dgm:pt modelId="{96485208-0327-48E3-AA03-A0D87DC378FE}" type="pres">
      <dgm:prSet presAssocID="{B60A4F08-10D0-4006-A016-FFF041268A67}" presName="bgRect" presStyleLbl="bgShp" presStyleIdx="2" presStyleCnt="4"/>
      <dgm:spPr/>
    </dgm:pt>
    <dgm:pt modelId="{8FA59F77-8008-44A6-9512-F6A4EAE41E34}" type="pres">
      <dgm:prSet presAssocID="{B60A4F08-10D0-4006-A016-FFF041268A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625CB90-8C96-4A6C-AC4E-D66D72D4122C}" type="pres">
      <dgm:prSet presAssocID="{B60A4F08-10D0-4006-A016-FFF041268A67}" presName="spaceRect" presStyleCnt="0"/>
      <dgm:spPr/>
    </dgm:pt>
    <dgm:pt modelId="{8D5067EF-3B11-4FB3-8A21-084D90627963}" type="pres">
      <dgm:prSet presAssocID="{B60A4F08-10D0-4006-A016-FFF041268A67}" presName="parTx" presStyleLbl="revTx" presStyleIdx="2" presStyleCnt="4">
        <dgm:presLayoutVars>
          <dgm:chMax val="0"/>
          <dgm:chPref val="0"/>
        </dgm:presLayoutVars>
      </dgm:prSet>
      <dgm:spPr/>
    </dgm:pt>
    <dgm:pt modelId="{739FA840-41B2-4E75-B902-CB93A1902949}" type="pres">
      <dgm:prSet presAssocID="{E86D7710-B4FB-4215-8BE0-CDE9DA71903D}" presName="sibTrans" presStyleCnt="0"/>
      <dgm:spPr/>
    </dgm:pt>
    <dgm:pt modelId="{BFCA6DE9-16C1-4CB4-A073-0342C0BC4523}" type="pres">
      <dgm:prSet presAssocID="{BE6B848A-D678-46F3-AA1D-661CF8E1FF7E}" presName="compNode" presStyleCnt="0"/>
      <dgm:spPr/>
    </dgm:pt>
    <dgm:pt modelId="{AC6EC7EB-0746-456F-9964-FF5F06F7A55F}" type="pres">
      <dgm:prSet presAssocID="{BE6B848A-D678-46F3-AA1D-661CF8E1FF7E}" presName="bgRect" presStyleLbl="bgShp" presStyleIdx="3" presStyleCnt="4"/>
      <dgm:spPr/>
    </dgm:pt>
    <dgm:pt modelId="{854243E8-7D7E-41AD-AE80-EBF50ADA3AF6}" type="pres">
      <dgm:prSet presAssocID="{BE6B848A-D678-46F3-AA1D-661CF8E1FF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4F4969E0-9B80-47C9-9A2A-9EB8DDA31AC9}" type="pres">
      <dgm:prSet presAssocID="{BE6B848A-D678-46F3-AA1D-661CF8E1FF7E}" presName="spaceRect" presStyleCnt="0"/>
      <dgm:spPr/>
    </dgm:pt>
    <dgm:pt modelId="{95042C32-66FB-4A95-B902-C3F9B65F3699}" type="pres">
      <dgm:prSet presAssocID="{BE6B848A-D678-46F3-AA1D-661CF8E1FF7E}" presName="parTx" presStyleLbl="revTx" presStyleIdx="3" presStyleCnt="4">
        <dgm:presLayoutVars>
          <dgm:chMax val="0"/>
          <dgm:chPref val="0"/>
        </dgm:presLayoutVars>
      </dgm:prSet>
      <dgm:spPr/>
    </dgm:pt>
  </dgm:ptLst>
  <dgm:cxnLst>
    <dgm:cxn modelId="{600A400A-FEBA-4CE1-8C41-9E53BD6AE460}" type="presOf" srcId="{BE6B848A-D678-46F3-AA1D-661CF8E1FF7E}" destId="{95042C32-66FB-4A95-B902-C3F9B65F3699}" srcOrd="0" destOrd="0" presId="urn:microsoft.com/office/officeart/2018/2/layout/IconVerticalSolidList"/>
    <dgm:cxn modelId="{BC453920-2972-475E-AEF8-66F145AACFBA}" type="presOf" srcId="{D88C24C3-ED7B-47C8-BD84-932B878E31AD}" destId="{87919FCC-0926-4D07-9F59-8D14979BE236}" srcOrd="0" destOrd="0" presId="urn:microsoft.com/office/officeart/2018/2/layout/IconVerticalSolidList"/>
    <dgm:cxn modelId="{5D95BF40-D77E-4180-8FE3-2D43A8378462}" srcId="{8FA09E25-7932-4067-995A-B0949A98B4A2}" destId="{B60A4F08-10D0-4006-A016-FFF041268A67}" srcOrd="2" destOrd="0" parTransId="{CAE3D38C-4688-48AF-A553-0B5E6D941089}" sibTransId="{E86D7710-B4FB-4215-8BE0-CDE9DA71903D}"/>
    <dgm:cxn modelId="{B2A8835D-5443-4402-AB22-F929B41B9805}" srcId="{8FA09E25-7932-4067-995A-B0949A98B4A2}" destId="{D88C24C3-ED7B-47C8-BD84-932B878E31AD}" srcOrd="1" destOrd="0" parTransId="{BE568E76-5BF9-49AC-98F9-5A821C35F342}" sibTransId="{278DEB2A-CB7B-4B87-B26E-90B13B979E8E}"/>
    <dgm:cxn modelId="{2630E351-7189-458F-B8AC-C413B3A5C414}" type="presOf" srcId="{8FA09E25-7932-4067-995A-B0949A98B4A2}" destId="{5EBBB242-AEFE-4D80-BE64-8E5A639F0869}" srcOrd="0" destOrd="0" presId="urn:microsoft.com/office/officeart/2018/2/layout/IconVerticalSolidList"/>
    <dgm:cxn modelId="{85AFF3A2-C469-4064-A89F-90939834A3A6}" type="presOf" srcId="{0495A58C-2EBD-44B1-B4F4-AF744C8A00FD}" destId="{C294918E-C6CB-4AE5-BB86-653FD3900DC0}" srcOrd="0" destOrd="0" presId="urn:microsoft.com/office/officeart/2018/2/layout/IconVerticalSolidList"/>
    <dgm:cxn modelId="{8799F3E2-A012-46AC-A19A-D5906A31F957}" srcId="{8FA09E25-7932-4067-995A-B0949A98B4A2}" destId="{BE6B848A-D678-46F3-AA1D-661CF8E1FF7E}" srcOrd="3" destOrd="0" parTransId="{0E3EA9C4-ABD5-452C-BA12-F45DFDBB23E5}" sibTransId="{34D41241-E36F-49B9-87BD-23254EF72647}"/>
    <dgm:cxn modelId="{24CA80E6-B12D-457E-A109-02992F9B4E90}" srcId="{8FA09E25-7932-4067-995A-B0949A98B4A2}" destId="{0495A58C-2EBD-44B1-B4F4-AF744C8A00FD}" srcOrd="0" destOrd="0" parTransId="{2E6D6259-390C-4424-AF67-27C88BB4B898}" sibTransId="{D11B462F-CB11-41C4-802A-8A61C1BC2DC8}"/>
    <dgm:cxn modelId="{9A7228EC-AEEA-4DE1-968B-A26C5A924D40}" type="presOf" srcId="{B60A4F08-10D0-4006-A016-FFF041268A67}" destId="{8D5067EF-3B11-4FB3-8A21-084D90627963}" srcOrd="0" destOrd="0" presId="urn:microsoft.com/office/officeart/2018/2/layout/IconVerticalSolidList"/>
    <dgm:cxn modelId="{9710CE02-06B1-44F0-BD78-EEF8F0BEA8D3}" type="presParOf" srcId="{5EBBB242-AEFE-4D80-BE64-8E5A639F0869}" destId="{73889B1E-2155-474D-BEFE-98B3383D70D2}" srcOrd="0" destOrd="0" presId="urn:microsoft.com/office/officeart/2018/2/layout/IconVerticalSolidList"/>
    <dgm:cxn modelId="{880C1622-33D7-464A-AAF8-F333CC715FB2}" type="presParOf" srcId="{73889B1E-2155-474D-BEFE-98B3383D70D2}" destId="{20260B41-FD34-469E-BD0A-300F01B6ED58}" srcOrd="0" destOrd="0" presId="urn:microsoft.com/office/officeart/2018/2/layout/IconVerticalSolidList"/>
    <dgm:cxn modelId="{DDE5C022-0453-4317-9E60-4A860E966DEC}" type="presParOf" srcId="{73889B1E-2155-474D-BEFE-98B3383D70D2}" destId="{A6A29427-1AAD-4749-9663-88F735A371BE}" srcOrd="1" destOrd="0" presId="urn:microsoft.com/office/officeart/2018/2/layout/IconVerticalSolidList"/>
    <dgm:cxn modelId="{62CA7280-8A74-445B-8B47-F2BB8E2F928F}" type="presParOf" srcId="{73889B1E-2155-474D-BEFE-98B3383D70D2}" destId="{1DC8F99C-ED78-41C6-A05F-DD4A0DB535AF}" srcOrd="2" destOrd="0" presId="urn:microsoft.com/office/officeart/2018/2/layout/IconVerticalSolidList"/>
    <dgm:cxn modelId="{4E1E2CD4-1F32-40DA-9372-964A9E86CFEE}" type="presParOf" srcId="{73889B1E-2155-474D-BEFE-98B3383D70D2}" destId="{C294918E-C6CB-4AE5-BB86-653FD3900DC0}" srcOrd="3" destOrd="0" presId="urn:microsoft.com/office/officeart/2018/2/layout/IconVerticalSolidList"/>
    <dgm:cxn modelId="{D3D6D1CB-CDAB-477A-92F8-CC6A81F5BA65}" type="presParOf" srcId="{5EBBB242-AEFE-4D80-BE64-8E5A639F0869}" destId="{32A86440-AABB-43EB-8D04-D23A6EE9E3C0}" srcOrd="1" destOrd="0" presId="urn:microsoft.com/office/officeart/2018/2/layout/IconVerticalSolidList"/>
    <dgm:cxn modelId="{66977125-6460-4029-85A9-456D67F9FDF7}" type="presParOf" srcId="{5EBBB242-AEFE-4D80-BE64-8E5A639F0869}" destId="{F8F92DB0-5BB9-4CCF-9D0C-E0E6AA3DFCB1}" srcOrd="2" destOrd="0" presId="urn:microsoft.com/office/officeart/2018/2/layout/IconVerticalSolidList"/>
    <dgm:cxn modelId="{878C526D-8C28-4AB3-8B38-F3D237CB0328}" type="presParOf" srcId="{F8F92DB0-5BB9-4CCF-9D0C-E0E6AA3DFCB1}" destId="{BD7E4C09-F0AD-464F-B764-342F047EEFE9}" srcOrd="0" destOrd="0" presId="urn:microsoft.com/office/officeart/2018/2/layout/IconVerticalSolidList"/>
    <dgm:cxn modelId="{1387B675-327F-4D71-864A-8FB512ECF19D}" type="presParOf" srcId="{F8F92DB0-5BB9-4CCF-9D0C-E0E6AA3DFCB1}" destId="{BEEFDEB2-F582-49FB-808D-3B81D7A95A07}" srcOrd="1" destOrd="0" presId="urn:microsoft.com/office/officeart/2018/2/layout/IconVerticalSolidList"/>
    <dgm:cxn modelId="{F42E6E68-1D3B-42E4-8E3E-4D52903CBB08}" type="presParOf" srcId="{F8F92DB0-5BB9-4CCF-9D0C-E0E6AA3DFCB1}" destId="{ED15A79B-F625-41EC-A5C5-F4506F8E85A0}" srcOrd="2" destOrd="0" presId="urn:microsoft.com/office/officeart/2018/2/layout/IconVerticalSolidList"/>
    <dgm:cxn modelId="{614BB330-B1ED-4B9E-924B-2A24A5AE344C}" type="presParOf" srcId="{F8F92DB0-5BB9-4CCF-9D0C-E0E6AA3DFCB1}" destId="{87919FCC-0926-4D07-9F59-8D14979BE236}" srcOrd="3" destOrd="0" presId="urn:microsoft.com/office/officeart/2018/2/layout/IconVerticalSolidList"/>
    <dgm:cxn modelId="{D55842A6-AB7D-4037-826D-67A94B9A0C9E}" type="presParOf" srcId="{5EBBB242-AEFE-4D80-BE64-8E5A639F0869}" destId="{1EA3E5C2-994D-4A0D-A9B6-4917D17C6161}" srcOrd="3" destOrd="0" presId="urn:microsoft.com/office/officeart/2018/2/layout/IconVerticalSolidList"/>
    <dgm:cxn modelId="{163F53E8-F998-4BE7-B587-749D0FE98856}" type="presParOf" srcId="{5EBBB242-AEFE-4D80-BE64-8E5A639F0869}" destId="{9E906DD7-838D-4E8C-9F88-84F38B381B97}" srcOrd="4" destOrd="0" presId="urn:microsoft.com/office/officeart/2018/2/layout/IconVerticalSolidList"/>
    <dgm:cxn modelId="{5A41D866-0D18-438A-9095-D301ADF550FD}" type="presParOf" srcId="{9E906DD7-838D-4E8C-9F88-84F38B381B97}" destId="{96485208-0327-48E3-AA03-A0D87DC378FE}" srcOrd="0" destOrd="0" presId="urn:microsoft.com/office/officeart/2018/2/layout/IconVerticalSolidList"/>
    <dgm:cxn modelId="{35C69474-B776-4B45-A1CC-E52B194964FF}" type="presParOf" srcId="{9E906DD7-838D-4E8C-9F88-84F38B381B97}" destId="{8FA59F77-8008-44A6-9512-F6A4EAE41E34}" srcOrd="1" destOrd="0" presId="urn:microsoft.com/office/officeart/2018/2/layout/IconVerticalSolidList"/>
    <dgm:cxn modelId="{F36EA5D4-5673-40E8-B51A-6EDD4F3BC2FE}" type="presParOf" srcId="{9E906DD7-838D-4E8C-9F88-84F38B381B97}" destId="{D625CB90-8C96-4A6C-AC4E-D66D72D4122C}" srcOrd="2" destOrd="0" presId="urn:microsoft.com/office/officeart/2018/2/layout/IconVerticalSolidList"/>
    <dgm:cxn modelId="{2757B5AE-AA13-4998-8DDA-B7B0901C2107}" type="presParOf" srcId="{9E906DD7-838D-4E8C-9F88-84F38B381B97}" destId="{8D5067EF-3B11-4FB3-8A21-084D90627963}" srcOrd="3" destOrd="0" presId="urn:microsoft.com/office/officeart/2018/2/layout/IconVerticalSolidList"/>
    <dgm:cxn modelId="{44E8A0AB-4D77-4BDC-89F8-343975776420}" type="presParOf" srcId="{5EBBB242-AEFE-4D80-BE64-8E5A639F0869}" destId="{739FA840-41B2-4E75-B902-CB93A1902949}" srcOrd="5" destOrd="0" presId="urn:microsoft.com/office/officeart/2018/2/layout/IconVerticalSolidList"/>
    <dgm:cxn modelId="{23F50863-6176-4F28-8679-33FFD3420F96}" type="presParOf" srcId="{5EBBB242-AEFE-4D80-BE64-8E5A639F0869}" destId="{BFCA6DE9-16C1-4CB4-A073-0342C0BC4523}" srcOrd="6" destOrd="0" presId="urn:microsoft.com/office/officeart/2018/2/layout/IconVerticalSolidList"/>
    <dgm:cxn modelId="{26DD055D-B4E0-48B9-96CB-CEB7A7DF01FB}" type="presParOf" srcId="{BFCA6DE9-16C1-4CB4-A073-0342C0BC4523}" destId="{AC6EC7EB-0746-456F-9964-FF5F06F7A55F}" srcOrd="0" destOrd="0" presId="urn:microsoft.com/office/officeart/2018/2/layout/IconVerticalSolidList"/>
    <dgm:cxn modelId="{B6F2B3A3-B578-4B72-BC2F-BBC4CF25FA4F}" type="presParOf" srcId="{BFCA6DE9-16C1-4CB4-A073-0342C0BC4523}" destId="{854243E8-7D7E-41AD-AE80-EBF50ADA3AF6}" srcOrd="1" destOrd="0" presId="urn:microsoft.com/office/officeart/2018/2/layout/IconVerticalSolidList"/>
    <dgm:cxn modelId="{94C580F6-827F-4608-9459-4F50CF09F293}" type="presParOf" srcId="{BFCA6DE9-16C1-4CB4-A073-0342C0BC4523}" destId="{4F4969E0-9B80-47C9-9A2A-9EB8DDA31AC9}" srcOrd="2" destOrd="0" presId="urn:microsoft.com/office/officeart/2018/2/layout/IconVerticalSolidList"/>
    <dgm:cxn modelId="{E357F37C-36FC-47A4-AC4D-832A0E645CA7}" type="presParOf" srcId="{BFCA6DE9-16C1-4CB4-A073-0342C0BC4523}" destId="{95042C32-66FB-4A95-B902-C3F9B65F3699}"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84FA2-5424-44DF-BD61-3620EC66D6B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ADC77E4-5521-4EBA-8EA3-350BD1EA269D}">
      <dgm:prSet/>
      <dgm:spPr/>
      <dgm:t>
        <a:bodyPr/>
        <a:lstStyle/>
        <a:p>
          <a:r>
            <a:rPr lang="en-US"/>
            <a:t>We used Streamlit for our front end development.</a:t>
          </a:r>
        </a:p>
      </dgm:t>
    </dgm:pt>
    <dgm:pt modelId="{B07D59B4-387C-4F35-8E7A-C23F8548B84F}" type="parTrans" cxnId="{BBD8F3D3-7112-4E10-AAF9-09089D17D61E}">
      <dgm:prSet/>
      <dgm:spPr/>
      <dgm:t>
        <a:bodyPr/>
        <a:lstStyle/>
        <a:p>
          <a:endParaRPr lang="en-US"/>
        </a:p>
      </dgm:t>
    </dgm:pt>
    <dgm:pt modelId="{301406C0-CD63-4F72-AACF-C6362D4179DB}" type="sibTrans" cxnId="{BBD8F3D3-7112-4E10-AAF9-09089D17D61E}">
      <dgm:prSet/>
      <dgm:spPr/>
      <dgm:t>
        <a:bodyPr/>
        <a:lstStyle/>
        <a:p>
          <a:endParaRPr lang="en-US"/>
        </a:p>
      </dgm:t>
    </dgm:pt>
    <dgm:pt modelId="{2E6DA9E6-648C-4D67-A8A5-AD6E73850F0D}">
      <dgm:prSet/>
      <dgm:spPr/>
      <dgm:t>
        <a:bodyPr/>
        <a:lstStyle/>
        <a:p>
          <a:r>
            <a:rPr lang="en-US" b="0" i="0"/>
            <a:t>Streamlit is an open-source Python library used for building data-driven web applications. </a:t>
          </a:r>
          <a:endParaRPr lang="en-US"/>
        </a:p>
      </dgm:t>
    </dgm:pt>
    <dgm:pt modelId="{23D54BD9-D894-422F-BF9B-FA71FC35775D}" type="parTrans" cxnId="{E434D176-3932-421B-B4F6-B08743985CD6}">
      <dgm:prSet/>
      <dgm:spPr/>
      <dgm:t>
        <a:bodyPr/>
        <a:lstStyle/>
        <a:p>
          <a:endParaRPr lang="en-US"/>
        </a:p>
      </dgm:t>
    </dgm:pt>
    <dgm:pt modelId="{6A8A2EAF-775E-4377-9A44-A4A648DFD2B5}" type="sibTrans" cxnId="{E434D176-3932-421B-B4F6-B08743985CD6}">
      <dgm:prSet/>
      <dgm:spPr/>
      <dgm:t>
        <a:bodyPr/>
        <a:lstStyle/>
        <a:p>
          <a:endParaRPr lang="en-US"/>
        </a:p>
      </dgm:t>
    </dgm:pt>
    <dgm:pt modelId="{F74A6102-EED8-4089-9C48-74843286B0A0}">
      <dgm:prSet/>
      <dgm:spPr/>
      <dgm:t>
        <a:bodyPr/>
        <a:lstStyle/>
        <a:p>
          <a:r>
            <a:rPr lang="en-US" b="0" i="0"/>
            <a:t>Streamlit is a powerful and flexible tool for building data-driven web applications, and its simplicity and ease of use make it a popular choice for data scientists and machine learning engineers who want to create interactive, web-based interfaces for their work.</a:t>
          </a:r>
          <a:endParaRPr lang="en-US"/>
        </a:p>
      </dgm:t>
    </dgm:pt>
    <dgm:pt modelId="{CAA237C4-4E57-4712-BA44-0664D7289F25}" type="parTrans" cxnId="{C8AC75E9-B678-418F-8686-C97F28F76222}">
      <dgm:prSet/>
      <dgm:spPr/>
      <dgm:t>
        <a:bodyPr/>
        <a:lstStyle/>
        <a:p>
          <a:endParaRPr lang="en-US"/>
        </a:p>
      </dgm:t>
    </dgm:pt>
    <dgm:pt modelId="{3D99DA1C-CC8C-42A3-A322-3C02AB661638}" type="sibTrans" cxnId="{C8AC75E9-B678-418F-8686-C97F28F76222}">
      <dgm:prSet/>
      <dgm:spPr/>
      <dgm:t>
        <a:bodyPr/>
        <a:lstStyle/>
        <a:p>
          <a:endParaRPr lang="en-US"/>
        </a:p>
      </dgm:t>
    </dgm:pt>
    <dgm:pt modelId="{19ACD801-8155-41E4-BD24-A950439369B6}" type="pres">
      <dgm:prSet presAssocID="{DDB84FA2-5424-44DF-BD61-3620EC66D6BA}" presName="outerComposite" presStyleCnt="0">
        <dgm:presLayoutVars>
          <dgm:chMax val="5"/>
          <dgm:dir/>
          <dgm:resizeHandles val="exact"/>
        </dgm:presLayoutVars>
      </dgm:prSet>
      <dgm:spPr/>
    </dgm:pt>
    <dgm:pt modelId="{544AF96A-0580-4853-8464-7CB520146756}" type="pres">
      <dgm:prSet presAssocID="{DDB84FA2-5424-44DF-BD61-3620EC66D6BA}" presName="dummyMaxCanvas" presStyleCnt="0">
        <dgm:presLayoutVars/>
      </dgm:prSet>
      <dgm:spPr/>
    </dgm:pt>
    <dgm:pt modelId="{AEE63DFD-64C8-4B58-AF43-A7BF55A61CDC}" type="pres">
      <dgm:prSet presAssocID="{DDB84FA2-5424-44DF-BD61-3620EC66D6BA}" presName="ThreeNodes_1" presStyleLbl="node1" presStyleIdx="0" presStyleCnt="3">
        <dgm:presLayoutVars>
          <dgm:bulletEnabled val="1"/>
        </dgm:presLayoutVars>
      </dgm:prSet>
      <dgm:spPr/>
    </dgm:pt>
    <dgm:pt modelId="{42F6FC2B-971D-4E14-BF83-26A5BD6E04A1}" type="pres">
      <dgm:prSet presAssocID="{DDB84FA2-5424-44DF-BD61-3620EC66D6BA}" presName="ThreeNodes_2" presStyleLbl="node1" presStyleIdx="1" presStyleCnt="3">
        <dgm:presLayoutVars>
          <dgm:bulletEnabled val="1"/>
        </dgm:presLayoutVars>
      </dgm:prSet>
      <dgm:spPr/>
    </dgm:pt>
    <dgm:pt modelId="{3169AE77-26B6-4836-8F74-E15D7015EEB1}" type="pres">
      <dgm:prSet presAssocID="{DDB84FA2-5424-44DF-BD61-3620EC66D6BA}" presName="ThreeNodes_3" presStyleLbl="node1" presStyleIdx="2" presStyleCnt="3">
        <dgm:presLayoutVars>
          <dgm:bulletEnabled val="1"/>
        </dgm:presLayoutVars>
      </dgm:prSet>
      <dgm:spPr/>
    </dgm:pt>
    <dgm:pt modelId="{4B89FE25-A723-46D1-A2E1-9E1E4F4027A3}" type="pres">
      <dgm:prSet presAssocID="{DDB84FA2-5424-44DF-BD61-3620EC66D6BA}" presName="ThreeConn_1-2" presStyleLbl="fgAccFollowNode1" presStyleIdx="0" presStyleCnt="2">
        <dgm:presLayoutVars>
          <dgm:bulletEnabled val="1"/>
        </dgm:presLayoutVars>
      </dgm:prSet>
      <dgm:spPr/>
    </dgm:pt>
    <dgm:pt modelId="{EB54AA85-D3E7-4254-BFB7-7DD1E6D4ACBA}" type="pres">
      <dgm:prSet presAssocID="{DDB84FA2-5424-44DF-BD61-3620EC66D6BA}" presName="ThreeConn_2-3" presStyleLbl="fgAccFollowNode1" presStyleIdx="1" presStyleCnt="2">
        <dgm:presLayoutVars>
          <dgm:bulletEnabled val="1"/>
        </dgm:presLayoutVars>
      </dgm:prSet>
      <dgm:spPr/>
    </dgm:pt>
    <dgm:pt modelId="{126CB74B-3E52-4E85-A02B-591EEE5AAB78}" type="pres">
      <dgm:prSet presAssocID="{DDB84FA2-5424-44DF-BD61-3620EC66D6BA}" presName="ThreeNodes_1_text" presStyleLbl="node1" presStyleIdx="2" presStyleCnt="3">
        <dgm:presLayoutVars>
          <dgm:bulletEnabled val="1"/>
        </dgm:presLayoutVars>
      </dgm:prSet>
      <dgm:spPr/>
    </dgm:pt>
    <dgm:pt modelId="{F915E04B-06E8-475F-9D22-7A8D5A42835F}" type="pres">
      <dgm:prSet presAssocID="{DDB84FA2-5424-44DF-BD61-3620EC66D6BA}" presName="ThreeNodes_2_text" presStyleLbl="node1" presStyleIdx="2" presStyleCnt="3">
        <dgm:presLayoutVars>
          <dgm:bulletEnabled val="1"/>
        </dgm:presLayoutVars>
      </dgm:prSet>
      <dgm:spPr/>
    </dgm:pt>
    <dgm:pt modelId="{2B1D5744-F1A4-4B04-8C6A-7FA40D8AE928}" type="pres">
      <dgm:prSet presAssocID="{DDB84FA2-5424-44DF-BD61-3620EC66D6BA}" presName="ThreeNodes_3_text" presStyleLbl="node1" presStyleIdx="2" presStyleCnt="3">
        <dgm:presLayoutVars>
          <dgm:bulletEnabled val="1"/>
        </dgm:presLayoutVars>
      </dgm:prSet>
      <dgm:spPr/>
    </dgm:pt>
  </dgm:ptLst>
  <dgm:cxnLst>
    <dgm:cxn modelId="{F08BEA1A-C8DD-4815-A414-D83DD3FB2AA7}" type="presOf" srcId="{301406C0-CD63-4F72-AACF-C6362D4179DB}" destId="{4B89FE25-A723-46D1-A2E1-9E1E4F4027A3}" srcOrd="0" destOrd="0" presId="urn:microsoft.com/office/officeart/2005/8/layout/vProcess5"/>
    <dgm:cxn modelId="{E434D176-3932-421B-B4F6-B08743985CD6}" srcId="{DDB84FA2-5424-44DF-BD61-3620EC66D6BA}" destId="{2E6DA9E6-648C-4D67-A8A5-AD6E73850F0D}" srcOrd="1" destOrd="0" parTransId="{23D54BD9-D894-422F-BF9B-FA71FC35775D}" sibTransId="{6A8A2EAF-775E-4377-9A44-A4A648DFD2B5}"/>
    <dgm:cxn modelId="{C78F2592-F86C-4891-B498-A91CEB4E3587}" type="presOf" srcId="{6A8A2EAF-775E-4377-9A44-A4A648DFD2B5}" destId="{EB54AA85-D3E7-4254-BFB7-7DD1E6D4ACBA}" srcOrd="0" destOrd="0" presId="urn:microsoft.com/office/officeart/2005/8/layout/vProcess5"/>
    <dgm:cxn modelId="{E259729B-F656-4D3B-A874-8580B01D4A74}" type="presOf" srcId="{3ADC77E4-5521-4EBA-8EA3-350BD1EA269D}" destId="{AEE63DFD-64C8-4B58-AF43-A7BF55A61CDC}" srcOrd="0" destOrd="0" presId="urn:microsoft.com/office/officeart/2005/8/layout/vProcess5"/>
    <dgm:cxn modelId="{954D86B8-D59E-47A3-ADF9-1C98A420962E}" type="presOf" srcId="{F74A6102-EED8-4089-9C48-74843286B0A0}" destId="{3169AE77-26B6-4836-8F74-E15D7015EEB1}" srcOrd="0" destOrd="0" presId="urn:microsoft.com/office/officeart/2005/8/layout/vProcess5"/>
    <dgm:cxn modelId="{8EBE47BC-DDCF-4CFB-B313-443AD54767F0}" type="presOf" srcId="{2E6DA9E6-648C-4D67-A8A5-AD6E73850F0D}" destId="{F915E04B-06E8-475F-9D22-7A8D5A42835F}" srcOrd="1" destOrd="0" presId="urn:microsoft.com/office/officeart/2005/8/layout/vProcess5"/>
    <dgm:cxn modelId="{B6BAC7BD-0E10-4B9E-B7C7-FDF26355225A}" type="presOf" srcId="{2E6DA9E6-648C-4D67-A8A5-AD6E73850F0D}" destId="{42F6FC2B-971D-4E14-BF83-26A5BD6E04A1}" srcOrd="0" destOrd="0" presId="urn:microsoft.com/office/officeart/2005/8/layout/vProcess5"/>
    <dgm:cxn modelId="{32E41ABF-1813-4894-8368-B5946BF5F0DD}" type="presOf" srcId="{F74A6102-EED8-4089-9C48-74843286B0A0}" destId="{2B1D5744-F1A4-4B04-8C6A-7FA40D8AE928}" srcOrd="1" destOrd="0" presId="urn:microsoft.com/office/officeart/2005/8/layout/vProcess5"/>
    <dgm:cxn modelId="{BBD8F3D3-7112-4E10-AAF9-09089D17D61E}" srcId="{DDB84FA2-5424-44DF-BD61-3620EC66D6BA}" destId="{3ADC77E4-5521-4EBA-8EA3-350BD1EA269D}" srcOrd="0" destOrd="0" parTransId="{B07D59B4-387C-4F35-8E7A-C23F8548B84F}" sibTransId="{301406C0-CD63-4F72-AACF-C6362D4179DB}"/>
    <dgm:cxn modelId="{4E2A82D8-20D4-48A5-83A0-9E22023AB662}" type="presOf" srcId="{DDB84FA2-5424-44DF-BD61-3620EC66D6BA}" destId="{19ACD801-8155-41E4-BD24-A950439369B6}" srcOrd="0" destOrd="0" presId="urn:microsoft.com/office/officeart/2005/8/layout/vProcess5"/>
    <dgm:cxn modelId="{33539EDF-6A91-4A4D-AFF1-867241075758}" type="presOf" srcId="{3ADC77E4-5521-4EBA-8EA3-350BD1EA269D}" destId="{126CB74B-3E52-4E85-A02B-591EEE5AAB78}" srcOrd="1" destOrd="0" presId="urn:microsoft.com/office/officeart/2005/8/layout/vProcess5"/>
    <dgm:cxn modelId="{C8AC75E9-B678-418F-8686-C97F28F76222}" srcId="{DDB84FA2-5424-44DF-BD61-3620EC66D6BA}" destId="{F74A6102-EED8-4089-9C48-74843286B0A0}" srcOrd="2" destOrd="0" parTransId="{CAA237C4-4E57-4712-BA44-0664D7289F25}" sibTransId="{3D99DA1C-CC8C-42A3-A322-3C02AB661638}"/>
    <dgm:cxn modelId="{FA013BE3-09BB-4A9B-901E-15ACAC73E1AB}" type="presParOf" srcId="{19ACD801-8155-41E4-BD24-A950439369B6}" destId="{544AF96A-0580-4853-8464-7CB520146756}" srcOrd="0" destOrd="0" presId="urn:microsoft.com/office/officeart/2005/8/layout/vProcess5"/>
    <dgm:cxn modelId="{0074C1F8-1D69-411B-A634-06BA1472EA02}" type="presParOf" srcId="{19ACD801-8155-41E4-BD24-A950439369B6}" destId="{AEE63DFD-64C8-4B58-AF43-A7BF55A61CDC}" srcOrd="1" destOrd="0" presId="urn:microsoft.com/office/officeart/2005/8/layout/vProcess5"/>
    <dgm:cxn modelId="{A6AACB26-81B7-4534-8B37-35B9DBA5C668}" type="presParOf" srcId="{19ACD801-8155-41E4-BD24-A950439369B6}" destId="{42F6FC2B-971D-4E14-BF83-26A5BD6E04A1}" srcOrd="2" destOrd="0" presId="urn:microsoft.com/office/officeart/2005/8/layout/vProcess5"/>
    <dgm:cxn modelId="{29EEE143-EF6B-4A3D-97AA-FC431CE4E6AD}" type="presParOf" srcId="{19ACD801-8155-41E4-BD24-A950439369B6}" destId="{3169AE77-26B6-4836-8F74-E15D7015EEB1}" srcOrd="3" destOrd="0" presId="urn:microsoft.com/office/officeart/2005/8/layout/vProcess5"/>
    <dgm:cxn modelId="{B1B06255-D4D0-4A95-B8DD-E6EA50657491}" type="presParOf" srcId="{19ACD801-8155-41E4-BD24-A950439369B6}" destId="{4B89FE25-A723-46D1-A2E1-9E1E4F4027A3}" srcOrd="4" destOrd="0" presId="urn:microsoft.com/office/officeart/2005/8/layout/vProcess5"/>
    <dgm:cxn modelId="{AB1BC7B4-DCF6-4D74-84B8-55BAE861E51B}" type="presParOf" srcId="{19ACD801-8155-41E4-BD24-A950439369B6}" destId="{EB54AA85-D3E7-4254-BFB7-7DD1E6D4ACBA}" srcOrd="5" destOrd="0" presId="urn:microsoft.com/office/officeart/2005/8/layout/vProcess5"/>
    <dgm:cxn modelId="{BB8AC5B6-B084-429C-A742-056519A2BD18}" type="presParOf" srcId="{19ACD801-8155-41E4-BD24-A950439369B6}" destId="{126CB74B-3E52-4E85-A02B-591EEE5AAB78}" srcOrd="6" destOrd="0" presId="urn:microsoft.com/office/officeart/2005/8/layout/vProcess5"/>
    <dgm:cxn modelId="{2C7990A3-9F84-43BA-9C76-7AF66DE193E9}" type="presParOf" srcId="{19ACD801-8155-41E4-BD24-A950439369B6}" destId="{F915E04B-06E8-475F-9D22-7A8D5A42835F}" srcOrd="7" destOrd="0" presId="urn:microsoft.com/office/officeart/2005/8/layout/vProcess5"/>
    <dgm:cxn modelId="{F73C51C5-2FFD-40B5-ADBB-A8B5827D4C50}" type="presParOf" srcId="{19ACD801-8155-41E4-BD24-A950439369B6}" destId="{2B1D5744-F1A4-4B04-8C6A-7FA40D8AE92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7569C8-A402-4698-B8EE-C18AEACF87A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53D84FB-F0D2-4E5F-8691-1A281D143F93}">
      <dgm:prSet custT="1"/>
      <dgm:spPr/>
      <dgm:t>
        <a:bodyPr/>
        <a:lstStyle/>
        <a:p>
          <a:pPr>
            <a:lnSpc>
              <a:spcPct val="100000"/>
            </a:lnSpc>
          </a:pPr>
          <a:r>
            <a:rPr lang="en-US" sz="1400" b="0" i="0">
              <a:latin typeface="Arial" panose="020B0604020202020204" pitchFamily="34" charset="0"/>
              <a:cs typeface="Arial" panose="020B0604020202020204" pitchFamily="34" charset="0"/>
            </a:rPr>
            <a:t>In the application, user can enter the reviews and analyze their reviews based on key performance indicators.</a:t>
          </a:r>
          <a:endParaRPr lang="en-US" sz="1400" dirty="0">
            <a:latin typeface="Arial" panose="020B0604020202020204" pitchFamily="34" charset="0"/>
            <a:cs typeface="Arial" panose="020B0604020202020204" pitchFamily="34" charset="0"/>
          </a:endParaRPr>
        </a:p>
      </dgm:t>
    </dgm:pt>
    <dgm:pt modelId="{54F58F4D-D668-4AD5-B7E6-2013B501207F}" type="parTrans" cxnId="{054B2A50-C492-41A5-8CB9-9DFBCB87ED4A}">
      <dgm:prSet/>
      <dgm:spPr/>
      <dgm:t>
        <a:bodyPr/>
        <a:lstStyle/>
        <a:p>
          <a:endParaRPr lang="en-US"/>
        </a:p>
      </dgm:t>
    </dgm:pt>
    <dgm:pt modelId="{169C0D19-C658-43C8-BF4B-CC9D6BDEA59C}" type="sibTrans" cxnId="{054B2A50-C492-41A5-8CB9-9DFBCB87ED4A}">
      <dgm:prSet/>
      <dgm:spPr/>
      <dgm:t>
        <a:bodyPr/>
        <a:lstStyle/>
        <a:p>
          <a:endParaRPr lang="en-US"/>
        </a:p>
      </dgm:t>
    </dgm:pt>
    <dgm:pt modelId="{0CCB5972-8E4C-4317-B090-F8FB47F146B1}">
      <dgm:prSet/>
      <dgm:spPr/>
      <dgm:t>
        <a:bodyPr/>
        <a:lstStyle/>
        <a:p>
          <a:pPr>
            <a:lnSpc>
              <a:spcPct val="100000"/>
            </a:lnSpc>
          </a:pPr>
          <a:r>
            <a:rPr lang="en-US" b="0" i="0" dirty="0">
              <a:latin typeface="Arial" panose="020B0604020202020204" pitchFamily="34" charset="0"/>
              <a:cs typeface="Arial" panose="020B0604020202020204" pitchFamily="34" charset="0"/>
            </a:rPr>
            <a:t>User has filter option in the app, where they can use filter and see the reviews of brands,  models and the types of the reviews..</a:t>
          </a:r>
          <a:endParaRPr lang="en-US" dirty="0">
            <a:latin typeface="Arial" panose="020B0604020202020204" pitchFamily="34" charset="0"/>
            <a:cs typeface="Arial" panose="020B0604020202020204" pitchFamily="34" charset="0"/>
          </a:endParaRPr>
        </a:p>
      </dgm:t>
    </dgm:pt>
    <dgm:pt modelId="{448D62F7-F9F8-433D-B7D4-4F646830CE6E}" type="parTrans" cxnId="{88EF03B4-E67E-4717-B586-7C7E78372B48}">
      <dgm:prSet/>
      <dgm:spPr/>
      <dgm:t>
        <a:bodyPr/>
        <a:lstStyle/>
        <a:p>
          <a:endParaRPr lang="en-US"/>
        </a:p>
      </dgm:t>
    </dgm:pt>
    <dgm:pt modelId="{80C23F30-6983-4047-8333-BA172A8372A7}" type="sibTrans" cxnId="{88EF03B4-E67E-4717-B586-7C7E78372B48}">
      <dgm:prSet/>
      <dgm:spPr/>
      <dgm:t>
        <a:bodyPr/>
        <a:lstStyle/>
        <a:p>
          <a:endParaRPr lang="en-US"/>
        </a:p>
      </dgm:t>
    </dgm:pt>
    <dgm:pt modelId="{A640B746-4A8B-4791-9D27-2BC5DB051FBD}">
      <dgm:prSet/>
      <dgm:spPr/>
      <dgm:t>
        <a:bodyPr/>
        <a:lstStyle/>
        <a:p>
          <a:pPr>
            <a:lnSpc>
              <a:spcPct val="100000"/>
            </a:lnSpc>
          </a:pPr>
          <a:r>
            <a:rPr lang="en-CA" b="0" i="0">
              <a:latin typeface="Arial" panose="020B0604020202020204" pitchFamily="34" charset="0"/>
              <a:cs typeface="Arial" panose="020B0604020202020204" pitchFamily="34" charset="0"/>
            </a:rPr>
            <a:t>We also have option to see the visualization of sentimental distribution with variety of option like pie chart, bar graph and many more</a:t>
          </a:r>
          <a:r>
            <a:rPr lang="en-CA" b="0" i="0"/>
            <a:t>.</a:t>
          </a:r>
          <a:endParaRPr lang="en-US" dirty="0"/>
        </a:p>
      </dgm:t>
    </dgm:pt>
    <dgm:pt modelId="{0F8A45BB-300B-4BAE-A8E0-D34E9D4A4651}" type="parTrans" cxnId="{FEE7066E-1936-43F8-B0FE-8CF8BCC7BA51}">
      <dgm:prSet/>
      <dgm:spPr/>
      <dgm:t>
        <a:bodyPr/>
        <a:lstStyle/>
        <a:p>
          <a:endParaRPr lang="en-US"/>
        </a:p>
      </dgm:t>
    </dgm:pt>
    <dgm:pt modelId="{DE939981-E9FB-46D1-B376-5562AB4C8B3C}" type="sibTrans" cxnId="{FEE7066E-1936-43F8-B0FE-8CF8BCC7BA51}">
      <dgm:prSet/>
      <dgm:spPr/>
      <dgm:t>
        <a:bodyPr/>
        <a:lstStyle/>
        <a:p>
          <a:endParaRPr lang="en-US"/>
        </a:p>
      </dgm:t>
    </dgm:pt>
    <dgm:pt modelId="{853E1F84-382D-4EC3-A1A7-C6266CA6ED63}">
      <dgm:prSet/>
      <dgm:spPr/>
      <dgm:t>
        <a:bodyPr/>
        <a:lstStyle/>
        <a:p>
          <a:pPr>
            <a:lnSpc>
              <a:spcPct val="100000"/>
            </a:lnSpc>
          </a:pPr>
          <a:r>
            <a:rPr lang="en-US" b="0" i="0">
              <a:latin typeface="Arial" panose="020B0604020202020204" pitchFamily="34" charset="0"/>
              <a:cs typeface="Arial" panose="020B0604020202020204" pitchFamily="34" charset="0"/>
            </a:rPr>
            <a:t>On the other hand, user also can see the sentiments like how much positive and negative reviews of the mobile brands.</a:t>
          </a:r>
          <a:endParaRPr lang="en-US" dirty="0">
            <a:latin typeface="Arial" panose="020B0604020202020204" pitchFamily="34" charset="0"/>
            <a:cs typeface="Arial" panose="020B0604020202020204" pitchFamily="34" charset="0"/>
          </a:endParaRPr>
        </a:p>
      </dgm:t>
    </dgm:pt>
    <dgm:pt modelId="{DF143142-9C28-41ED-94EE-DEDB8FDF3ECA}" type="sibTrans" cxnId="{9DB4D7FA-F062-43E7-8882-D1DA2E62EED2}">
      <dgm:prSet/>
      <dgm:spPr/>
      <dgm:t>
        <a:bodyPr/>
        <a:lstStyle/>
        <a:p>
          <a:endParaRPr lang="en-US"/>
        </a:p>
      </dgm:t>
    </dgm:pt>
    <dgm:pt modelId="{BAABEB5E-6E84-4543-8C68-C1F43D175002}" type="parTrans" cxnId="{9DB4D7FA-F062-43E7-8882-D1DA2E62EED2}">
      <dgm:prSet/>
      <dgm:spPr/>
      <dgm:t>
        <a:bodyPr/>
        <a:lstStyle/>
        <a:p>
          <a:endParaRPr lang="en-US"/>
        </a:p>
      </dgm:t>
    </dgm:pt>
    <dgm:pt modelId="{76867B98-82A8-49F8-8E09-FD36A5EFDD7E}" type="pres">
      <dgm:prSet presAssocID="{777569C8-A402-4698-B8EE-C18AEACF87A6}" presName="root" presStyleCnt="0">
        <dgm:presLayoutVars>
          <dgm:dir/>
          <dgm:resizeHandles val="exact"/>
        </dgm:presLayoutVars>
      </dgm:prSet>
      <dgm:spPr/>
    </dgm:pt>
    <dgm:pt modelId="{E4D7F482-FA17-46DA-86C6-BF5933B0A79D}" type="pres">
      <dgm:prSet presAssocID="{253D84FB-F0D2-4E5F-8691-1A281D143F93}" presName="compNode" presStyleCnt="0"/>
      <dgm:spPr/>
    </dgm:pt>
    <dgm:pt modelId="{8DB9B9D2-E5E2-42F7-89F0-9441E39AB2D0}" type="pres">
      <dgm:prSet presAssocID="{253D84FB-F0D2-4E5F-8691-1A281D143F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12E120C-3E6B-4148-AB20-F82C3E5EEF9C}" type="pres">
      <dgm:prSet presAssocID="{253D84FB-F0D2-4E5F-8691-1A281D143F93}" presName="spaceRect" presStyleCnt="0"/>
      <dgm:spPr/>
    </dgm:pt>
    <dgm:pt modelId="{8C6001F9-9834-4DF5-BACD-2639804B65EE}" type="pres">
      <dgm:prSet presAssocID="{253D84FB-F0D2-4E5F-8691-1A281D143F93}" presName="textRect" presStyleLbl="revTx" presStyleIdx="0" presStyleCnt="4">
        <dgm:presLayoutVars>
          <dgm:chMax val="1"/>
          <dgm:chPref val="1"/>
        </dgm:presLayoutVars>
      </dgm:prSet>
      <dgm:spPr/>
    </dgm:pt>
    <dgm:pt modelId="{74BEB0EB-1A99-4260-8363-6C5B336D04E9}" type="pres">
      <dgm:prSet presAssocID="{169C0D19-C658-43C8-BF4B-CC9D6BDEA59C}" presName="sibTrans" presStyleCnt="0"/>
      <dgm:spPr/>
    </dgm:pt>
    <dgm:pt modelId="{258D67B7-C481-474E-B177-9DD14B649709}" type="pres">
      <dgm:prSet presAssocID="{0CCB5972-8E4C-4317-B090-F8FB47F146B1}" presName="compNode" presStyleCnt="0"/>
      <dgm:spPr/>
    </dgm:pt>
    <dgm:pt modelId="{5384753A-D95D-49B8-8903-D878F20F1DE5}" type="pres">
      <dgm:prSet presAssocID="{0CCB5972-8E4C-4317-B090-F8FB47F146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F613CDAC-C746-4B6B-B4AF-88B68F71D744}" type="pres">
      <dgm:prSet presAssocID="{0CCB5972-8E4C-4317-B090-F8FB47F146B1}" presName="spaceRect" presStyleCnt="0"/>
      <dgm:spPr/>
    </dgm:pt>
    <dgm:pt modelId="{CCD970AA-9FEB-49E5-B8BC-6B4000DEDB22}" type="pres">
      <dgm:prSet presAssocID="{0CCB5972-8E4C-4317-B090-F8FB47F146B1}" presName="textRect" presStyleLbl="revTx" presStyleIdx="1" presStyleCnt="4">
        <dgm:presLayoutVars>
          <dgm:chMax val="1"/>
          <dgm:chPref val="1"/>
        </dgm:presLayoutVars>
      </dgm:prSet>
      <dgm:spPr/>
    </dgm:pt>
    <dgm:pt modelId="{5D011CAC-D65F-4BDB-A700-F94E6E8E1315}" type="pres">
      <dgm:prSet presAssocID="{80C23F30-6983-4047-8333-BA172A8372A7}" presName="sibTrans" presStyleCnt="0"/>
      <dgm:spPr/>
    </dgm:pt>
    <dgm:pt modelId="{099A265C-55B7-4952-8145-B73FA2BD1C0E}" type="pres">
      <dgm:prSet presAssocID="{853E1F84-382D-4EC3-A1A7-C6266CA6ED63}" presName="compNode" presStyleCnt="0"/>
      <dgm:spPr/>
    </dgm:pt>
    <dgm:pt modelId="{0672FB5F-2D0B-4EB2-8371-7365950EEDE9}" type="pres">
      <dgm:prSet presAssocID="{853E1F84-382D-4EC3-A1A7-C6266CA6ED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60018928-D889-4943-989B-51DBA7C6B119}" type="pres">
      <dgm:prSet presAssocID="{853E1F84-382D-4EC3-A1A7-C6266CA6ED63}" presName="spaceRect" presStyleCnt="0"/>
      <dgm:spPr/>
    </dgm:pt>
    <dgm:pt modelId="{5F8EC10F-0004-47F2-B38A-DBA9B7B61DB9}" type="pres">
      <dgm:prSet presAssocID="{853E1F84-382D-4EC3-A1A7-C6266CA6ED63}" presName="textRect" presStyleLbl="revTx" presStyleIdx="2" presStyleCnt="4">
        <dgm:presLayoutVars>
          <dgm:chMax val="1"/>
          <dgm:chPref val="1"/>
        </dgm:presLayoutVars>
      </dgm:prSet>
      <dgm:spPr/>
    </dgm:pt>
    <dgm:pt modelId="{275B8D23-1A4A-4980-86BB-34A1FBE386AB}" type="pres">
      <dgm:prSet presAssocID="{DF143142-9C28-41ED-94EE-DEDB8FDF3ECA}" presName="sibTrans" presStyleCnt="0"/>
      <dgm:spPr/>
    </dgm:pt>
    <dgm:pt modelId="{ADA95191-6435-4605-AD8A-875ADD9E9447}" type="pres">
      <dgm:prSet presAssocID="{A640B746-4A8B-4791-9D27-2BC5DB051FBD}" presName="compNode" presStyleCnt="0"/>
      <dgm:spPr/>
    </dgm:pt>
    <dgm:pt modelId="{EB38FB3D-6535-4B9B-B3D3-2B3B0D44599D}" type="pres">
      <dgm:prSet presAssocID="{A640B746-4A8B-4791-9D27-2BC5DB051F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2C01486D-3012-47AF-BE36-E9DD1463923D}" type="pres">
      <dgm:prSet presAssocID="{A640B746-4A8B-4791-9D27-2BC5DB051FBD}" presName="spaceRect" presStyleCnt="0"/>
      <dgm:spPr/>
    </dgm:pt>
    <dgm:pt modelId="{218302F0-4AB1-43C2-B15B-A00EFD3E8522}" type="pres">
      <dgm:prSet presAssocID="{A640B746-4A8B-4791-9D27-2BC5DB051FBD}" presName="textRect" presStyleLbl="revTx" presStyleIdx="3" presStyleCnt="4">
        <dgm:presLayoutVars>
          <dgm:chMax val="1"/>
          <dgm:chPref val="1"/>
        </dgm:presLayoutVars>
      </dgm:prSet>
      <dgm:spPr/>
    </dgm:pt>
  </dgm:ptLst>
  <dgm:cxnLst>
    <dgm:cxn modelId="{FEE7066E-1936-43F8-B0FE-8CF8BCC7BA51}" srcId="{777569C8-A402-4698-B8EE-C18AEACF87A6}" destId="{A640B746-4A8B-4791-9D27-2BC5DB051FBD}" srcOrd="3" destOrd="0" parTransId="{0F8A45BB-300B-4BAE-A8E0-D34E9D4A4651}" sibTransId="{DE939981-E9FB-46D1-B376-5562AB4C8B3C}"/>
    <dgm:cxn modelId="{054B2A50-C492-41A5-8CB9-9DFBCB87ED4A}" srcId="{777569C8-A402-4698-B8EE-C18AEACF87A6}" destId="{253D84FB-F0D2-4E5F-8691-1A281D143F93}" srcOrd="0" destOrd="0" parTransId="{54F58F4D-D668-4AD5-B7E6-2013B501207F}" sibTransId="{169C0D19-C658-43C8-BF4B-CC9D6BDEA59C}"/>
    <dgm:cxn modelId="{C98BB051-28D1-4CDA-B53F-9B0C7583E29A}" type="presOf" srcId="{0CCB5972-8E4C-4317-B090-F8FB47F146B1}" destId="{CCD970AA-9FEB-49E5-B8BC-6B4000DEDB22}" srcOrd="0" destOrd="0" presId="urn:microsoft.com/office/officeart/2018/2/layout/IconLabelList"/>
    <dgm:cxn modelId="{3C72D053-05CD-4F63-9936-86E2391660E6}" type="presOf" srcId="{777569C8-A402-4698-B8EE-C18AEACF87A6}" destId="{76867B98-82A8-49F8-8E09-FD36A5EFDD7E}" srcOrd="0" destOrd="0" presId="urn:microsoft.com/office/officeart/2018/2/layout/IconLabelList"/>
    <dgm:cxn modelId="{22F54CA8-5F23-4C1C-8BA4-76BE6F50D55A}" type="presOf" srcId="{253D84FB-F0D2-4E5F-8691-1A281D143F93}" destId="{8C6001F9-9834-4DF5-BACD-2639804B65EE}" srcOrd="0" destOrd="0" presId="urn:microsoft.com/office/officeart/2018/2/layout/IconLabelList"/>
    <dgm:cxn modelId="{88EF03B4-E67E-4717-B586-7C7E78372B48}" srcId="{777569C8-A402-4698-B8EE-C18AEACF87A6}" destId="{0CCB5972-8E4C-4317-B090-F8FB47F146B1}" srcOrd="1" destOrd="0" parTransId="{448D62F7-F9F8-433D-B7D4-4F646830CE6E}" sibTransId="{80C23F30-6983-4047-8333-BA172A8372A7}"/>
    <dgm:cxn modelId="{E93F78BB-0231-4420-9626-99C60878BE96}" type="presOf" srcId="{A640B746-4A8B-4791-9D27-2BC5DB051FBD}" destId="{218302F0-4AB1-43C2-B15B-A00EFD3E8522}" srcOrd="0" destOrd="0" presId="urn:microsoft.com/office/officeart/2018/2/layout/IconLabelList"/>
    <dgm:cxn modelId="{1654FDDE-0B2F-4B9F-9911-CB65686E11A4}" type="presOf" srcId="{853E1F84-382D-4EC3-A1A7-C6266CA6ED63}" destId="{5F8EC10F-0004-47F2-B38A-DBA9B7B61DB9}" srcOrd="0" destOrd="0" presId="urn:microsoft.com/office/officeart/2018/2/layout/IconLabelList"/>
    <dgm:cxn modelId="{9DB4D7FA-F062-43E7-8882-D1DA2E62EED2}" srcId="{777569C8-A402-4698-B8EE-C18AEACF87A6}" destId="{853E1F84-382D-4EC3-A1A7-C6266CA6ED63}" srcOrd="2" destOrd="0" parTransId="{BAABEB5E-6E84-4543-8C68-C1F43D175002}" sibTransId="{DF143142-9C28-41ED-94EE-DEDB8FDF3ECA}"/>
    <dgm:cxn modelId="{091C3842-48BB-4378-A345-C4FE593EE18A}" type="presParOf" srcId="{76867B98-82A8-49F8-8E09-FD36A5EFDD7E}" destId="{E4D7F482-FA17-46DA-86C6-BF5933B0A79D}" srcOrd="0" destOrd="0" presId="urn:microsoft.com/office/officeart/2018/2/layout/IconLabelList"/>
    <dgm:cxn modelId="{7FA991C1-3911-4DE7-A919-30A28AA1E9CE}" type="presParOf" srcId="{E4D7F482-FA17-46DA-86C6-BF5933B0A79D}" destId="{8DB9B9D2-E5E2-42F7-89F0-9441E39AB2D0}" srcOrd="0" destOrd="0" presId="urn:microsoft.com/office/officeart/2018/2/layout/IconLabelList"/>
    <dgm:cxn modelId="{68964E1A-AE38-4283-812E-B79A37F73380}" type="presParOf" srcId="{E4D7F482-FA17-46DA-86C6-BF5933B0A79D}" destId="{912E120C-3E6B-4148-AB20-F82C3E5EEF9C}" srcOrd="1" destOrd="0" presId="urn:microsoft.com/office/officeart/2018/2/layout/IconLabelList"/>
    <dgm:cxn modelId="{C0C73490-D84F-48D1-8B87-825330B2499B}" type="presParOf" srcId="{E4D7F482-FA17-46DA-86C6-BF5933B0A79D}" destId="{8C6001F9-9834-4DF5-BACD-2639804B65EE}" srcOrd="2" destOrd="0" presId="urn:microsoft.com/office/officeart/2018/2/layout/IconLabelList"/>
    <dgm:cxn modelId="{9A4E0A16-363E-4917-8B47-D88F7606F5E5}" type="presParOf" srcId="{76867B98-82A8-49F8-8E09-FD36A5EFDD7E}" destId="{74BEB0EB-1A99-4260-8363-6C5B336D04E9}" srcOrd="1" destOrd="0" presId="urn:microsoft.com/office/officeart/2018/2/layout/IconLabelList"/>
    <dgm:cxn modelId="{462B1498-1406-4FB2-B959-C827B1B5A728}" type="presParOf" srcId="{76867B98-82A8-49F8-8E09-FD36A5EFDD7E}" destId="{258D67B7-C481-474E-B177-9DD14B649709}" srcOrd="2" destOrd="0" presId="urn:microsoft.com/office/officeart/2018/2/layout/IconLabelList"/>
    <dgm:cxn modelId="{1B7B4EBA-345A-4F64-A6B8-F642FD2A1FDA}" type="presParOf" srcId="{258D67B7-C481-474E-B177-9DD14B649709}" destId="{5384753A-D95D-49B8-8903-D878F20F1DE5}" srcOrd="0" destOrd="0" presId="urn:microsoft.com/office/officeart/2018/2/layout/IconLabelList"/>
    <dgm:cxn modelId="{6F3686CA-273D-4FA8-AFB2-5C7EB24D066E}" type="presParOf" srcId="{258D67B7-C481-474E-B177-9DD14B649709}" destId="{F613CDAC-C746-4B6B-B4AF-88B68F71D744}" srcOrd="1" destOrd="0" presId="urn:microsoft.com/office/officeart/2018/2/layout/IconLabelList"/>
    <dgm:cxn modelId="{39AB7DB3-A038-4ABD-A851-24DA476DD9BD}" type="presParOf" srcId="{258D67B7-C481-474E-B177-9DD14B649709}" destId="{CCD970AA-9FEB-49E5-B8BC-6B4000DEDB22}" srcOrd="2" destOrd="0" presId="urn:microsoft.com/office/officeart/2018/2/layout/IconLabelList"/>
    <dgm:cxn modelId="{8D14985B-3E58-4290-8BA4-DF2BAE934389}" type="presParOf" srcId="{76867B98-82A8-49F8-8E09-FD36A5EFDD7E}" destId="{5D011CAC-D65F-4BDB-A700-F94E6E8E1315}" srcOrd="3" destOrd="0" presId="urn:microsoft.com/office/officeart/2018/2/layout/IconLabelList"/>
    <dgm:cxn modelId="{2356EDF9-FB80-4E39-A624-2E2AA0395412}" type="presParOf" srcId="{76867B98-82A8-49F8-8E09-FD36A5EFDD7E}" destId="{099A265C-55B7-4952-8145-B73FA2BD1C0E}" srcOrd="4" destOrd="0" presId="urn:microsoft.com/office/officeart/2018/2/layout/IconLabelList"/>
    <dgm:cxn modelId="{093B1363-8524-429C-B91D-C6786CCE70B7}" type="presParOf" srcId="{099A265C-55B7-4952-8145-B73FA2BD1C0E}" destId="{0672FB5F-2D0B-4EB2-8371-7365950EEDE9}" srcOrd="0" destOrd="0" presId="urn:microsoft.com/office/officeart/2018/2/layout/IconLabelList"/>
    <dgm:cxn modelId="{EDEBCFDF-9809-4220-B6EE-80850FC057E6}" type="presParOf" srcId="{099A265C-55B7-4952-8145-B73FA2BD1C0E}" destId="{60018928-D889-4943-989B-51DBA7C6B119}" srcOrd="1" destOrd="0" presId="urn:microsoft.com/office/officeart/2018/2/layout/IconLabelList"/>
    <dgm:cxn modelId="{80E79205-3CCB-403C-ACD2-3E940BC19E7E}" type="presParOf" srcId="{099A265C-55B7-4952-8145-B73FA2BD1C0E}" destId="{5F8EC10F-0004-47F2-B38A-DBA9B7B61DB9}" srcOrd="2" destOrd="0" presId="urn:microsoft.com/office/officeart/2018/2/layout/IconLabelList"/>
    <dgm:cxn modelId="{7C05B8E0-73FF-45A5-AD45-4E068826C0B6}" type="presParOf" srcId="{76867B98-82A8-49F8-8E09-FD36A5EFDD7E}" destId="{275B8D23-1A4A-4980-86BB-34A1FBE386AB}" srcOrd="5" destOrd="0" presId="urn:microsoft.com/office/officeart/2018/2/layout/IconLabelList"/>
    <dgm:cxn modelId="{86354188-FD2A-404A-9D0D-90B22CE9B1CA}" type="presParOf" srcId="{76867B98-82A8-49F8-8E09-FD36A5EFDD7E}" destId="{ADA95191-6435-4605-AD8A-875ADD9E9447}" srcOrd="6" destOrd="0" presId="urn:microsoft.com/office/officeart/2018/2/layout/IconLabelList"/>
    <dgm:cxn modelId="{451FD70E-43FE-499F-B006-29A8AC7055D1}" type="presParOf" srcId="{ADA95191-6435-4605-AD8A-875ADD9E9447}" destId="{EB38FB3D-6535-4B9B-B3D3-2B3B0D44599D}" srcOrd="0" destOrd="0" presId="urn:microsoft.com/office/officeart/2018/2/layout/IconLabelList"/>
    <dgm:cxn modelId="{01C6C3F7-C6DC-41B3-96BF-2CF3E32A870D}" type="presParOf" srcId="{ADA95191-6435-4605-AD8A-875ADD9E9447}" destId="{2C01486D-3012-47AF-BE36-E9DD1463923D}" srcOrd="1" destOrd="0" presId="urn:microsoft.com/office/officeart/2018/2/layout/IconLabelList"/>
    <dgm:cxn modelId="{0A37164A-CEF0-4001-8C69-E2008FF516A7}" type="presParOf" srcId="{ADA95191-6435-4605-AD8A-875ADD9E9447}" destId="{218302F0-4AB1-43C2-B15B-A00EFD3E85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60B41-FD34-469E-BD0A-300F01B6ED58}">
      <dsp:nvSpPr>
        <dsp:cNvPr id="0" name=""/>
        <dsp:cNvSpPr/>
      </dsp:nvSpPr>
      <dsp:spPr>
        <a:xfrm>
          <a:off x="0" y="1912"/>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29427-1AAD-4749-9663-88F735A371BE}">
      <dsp:nvSpPr>
        <dsp:cNvPr id="0" name=""/>
        <dsp:cNvSpPr/>
      </dsp:nvSpPr>
      <dsp:spPr>
        <a:xfrm>
          <a:off x="293144" y="219953"/>
          <a:ext cx="532990" cy="532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94918E-C6CB-4AE5-BB86-653FD3900DC0}">
      <dsp:nvSpPr>
        <dsp:cNvPr id="0" name=""/>
        <dsp:cNvSpPr/>
      </dsp:nvSpPr>
      <dsp:spPr>
        <a:xfrm>
          <a:off x="1119280" y="1912"/>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1" i="0" kern="1200"/>
            <a:t>Research Questions</a:t>
          </a:r>
          <a:endParaRPr lang="en-US" sz="2100" kern="1200"/>
        </a:p>
      </dsp:txBody>
      <dsp:txXfrm>
        <a:off x="1119280" y="1912"/>
        <a:ext cx="5564094" cy="969073"/>
      </dsp:txXfrm>
    </dsp:sp>
    <dsp:sp modelId="{BD7E4C09-F0AD-464F-B764-342F047EEFE9}">
      <dsp:nvSpPr>
        <dsp:cNvPr id="0" name=""/>
        <dsp:cNvSpPr/>
      </dsp:nvSpPr>
      <dsp:spPr>
        <a:xfrm>
          <a:off x="0" y="1213254"/>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FDEB2-F582-49FB-808D-3B81D7A95A07}">
      <dsp:nvSpPr>
        <dsp:cNvPr id="0" name=""/>
        <dsp:cNvSpPr/>
      </dsp:nvSpPr>
      <dsp:spPr>
        <a:xfrm>
          <a:off x="293144" y="1431296"/>
          <a:ext cx="532990" cy="532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919FCC-0926-4D07-9F59-8D14979BE236}">
      <dsp:nvSpPr>
        <dsp:cNvPr id="0" name=""/>
        <dsp:cNvSpPr/>
      </dsp:nvSpPr>
      <dsp:spPr>
        <a:xfrm>
          <a:off x="1119280" y="1213254"/>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dirty="0"/>
            <a:t>1.  How new users will react to the product based on others reviews when they buy that product?</a:t>
          </a:r>
          <a:endParaRPr lang="en-US" sz="2100" kern="1200" dirty="0"/>
        </a:p>
      </dsp:txBody>
      <dsp:txXfrm>
        <a:off x="1119280" y="1213254"/>
        <a:ext cx="5564094" cy="969073"/>
      </dsp:txXfrm>
    </dsp:sp>
    <dsp:sp modelId="{96485208-0327-48E3-AA03-A0D87DC378FE}">
      <dsp:nvSpPr>
        <dsp:cNvPr id="0" name=""/>
        <dsp:cNvSpPr/>
      </dsp:nvSpPr>
      <dsp:spPr>
        <a:xfrm>
          <a:off x="0" y="2424596"/>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59F77-8008-44A6-9512-F6A4EAE41E34}">
      <dsp:nvSpPr>
        <dsp:cNvPr id="0" name=""/>
        <dsp:cNvSpPr/>
      </dsp:nvSpPr>
      <dsp:spPr>
        <a:xfrm>
          <a:off x="293144" y="2642638"/>
          <a:ext cx="532990" cy="532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67EF-3B11-4FB3-8A21-084D90627963}">
      <dsp:nvSpPr>
        <dsp:cNvPr id="0" name=""/>
        <dsp:cNvSpPr/>
      </dsp:nvSpPr>
      <dsp:spPr>
        <a:xfrm>
          <a:off x="1119280" y="2424596"/>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a:t>2.  Product from which company has had maximum positive reviews?</a:t>
          </a:r>
          <a:endParaRPr lang="en-US" sz="2100" kern="1200"/>
        </a:p>
      </dsp:txBody>
      <dsp:txXfrm>
        <a:off x="1119280" y="2424596"/>
        <a:ext cx="5564094" cy="969073"/>
      </dsp:txXfrm>
    </dsp:sp>
    <dsp:sp modelId="{AC6EC7EB-0746-456F-9964-FF5F06F7A55F}">
      <dsp:nvSpPr>
        <dsp:cNvPr id="0" name=""/>
        <dsp:cNvSpPr/>
      </dsp:nvSpPr>
      <dsp:spPr>
        <a:xfrm>
          <a:off x="0" y="3635939"/>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243E8-7D7E-41AD-AE80-EBF50ADA3AF6}">
      <dsp:nvSpPr>
        <dsp:cNvPr id="0" name=""/>
        <dsp:cNvSpPr/>
      </dsp:nvSpPr>
      <dsp:spPr>
        <a:xfrm>
          <a:off x="293144" y="3853980"/>
          <a:ext cx="532990" cy="532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042C32-66FB-4A95-B902-C3F9B65F3699}">
      <dsp:nvSpPr>
        <dsp:cNvPr id="0" name=""/>
        <dsp:cNvSpPr/>
      </dsp:nvSpPr>
      <dsp:spPr>
        <a:xfrm>
          <a:off x="1119280" y="3635939"/>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a:t>3.  Analyze rating from customers for different products.</a:t>
          </a:r>
          <a:endParaRPr lang="en-US" sz="2100" kern="1200"/>
        </a:p>
      </dsp:txBody>
      <dsp:txXfrm>
        <a:off x="1119280" y="3635939"/>
        <a:ext cx="5564094" cy="969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3DFD-64C8-4B58-AF43-A7BF55A61CDC}">
      <dsp:nvSpPr>
        <dsp:cNvPr id="0" name=""/>
        <dsp:cNvSpPr/>
      </dsp:nvSpPr>
      <dsp:spPr>
        <a:xfrm>
          <a:off x="0" y="0"/>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used Streamlit for our front end development.</a:t>
          </a:r>
        </a:p>
      </dsp:txBody>
      <dsp:txXfrm>
        <a:off x="36779" y="36779"/>
        <a:ext cx="7712771" cy="1182170"/>
      </dsp:txXfrm>
    </dsp:sp>
    <dsp:sp modelId="{42F6FC2B-971D-4E14-BF83-26A5BD6E04A1}">
      <dsp:nvSpPr>
        <dsp:cNvPr id="0" name=""/>
        <dsp:cNvSpPr/>
      </dsp:nvSpPr>
      <dsp:spPr>
        <a:xfrm>
          <a:off x="800099" y="1465016"/>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Streamlit is an open-source Python library used for building data-driven web applications. </a:t>
          </a:r>
          <a:endParaRPr lang="en-US" sz="2000" kern="1200"/>
        </a:p>
      </dsp:txBody>
      <dsp:txXfrm>
        <a:off x="836878" y="1501795"/>
        <a:ext cx="7377918" cy="1182170"/>
      </dsp:txXfrm>
    </dsp:sp>
    <dsp:sp modelId="{3169AE77-26B6-4836-8F74-E15D7015EEB1}">
      <dsp:nvSpPr>
        <dsp:cNvPr id="0" name=""/>
        <dsp:cNvSpPr/>
      </dsp:nvSpPr>
      <dsp:spPr>
        <a:xfrm>
          <a:off x="1600199" y="2930032"/>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Streamlit is a powerful and flexible tool for building data-driven web applications, and its simplicity and ease of use make it a popular choice for data scientists and machine learning engineers who want to create interactive, web-based interfaces for their work.</a:t>
          </a:r>
          <a:endParaRPr lang="en-US" sz="2000" kern="1200"/>
        </a:p>
      </dsp:txBody>
      <dsp:txXfrm>
        <a:off x="1636978" y="2966811"/>
        <a:ext cx="7377918" cy="1182170"/>
      </dsp:txXfrm>
    </dsp:sp>
    <dsp:sp modelId="{4B89FE25-A723-46D1-A2E1-9E1E4F4027A3}">
      <dsp:nvSpPr>
        <dsp:cNvPr id="0" name=""/>
        <dsp:cNvSpPr/>
      </dsp:nvSpPr>
      <dsp:spPr>
        <a:xfrm>
          <a:off x="8251576" y="952260"/>
          <a:ext cx="816223" cy="8162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35226" y="952260"/>
        <a:ext cx="448923" cy="614208"/>
      </dsp:txXfrm>
    </dsp:sp>
    <dsp:sp modelId="{EB54AA85-D3E7-4254-BFB7-7DD1E6D4ACBA}">
      <dsp:nvSpPr>
        <dsp:cNvPr id="0" name=""/>
        <dsp:cNvSpPr/>
      </dsp:nvSpPr>
      <dsp:spPr>
        <a:xfrm>
          <a:off x="9051676" y="2408905"/>
          <a:ext cx="816223" cy="8162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35326" y="2408905"/>
        <a:ext cx="448923" cy="614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9B9D2-E5E2-42F7-89F0-9441E39AB2D0}">
      <dsp:nvSpPr>
        <dsp:cNvPr id="0" name=""/>
        <dsp:cNvSpPr/>
      </dsp:nvSpPr>
      <dsp:spPr>
        <a:xfrm>
          <a:off x="1986104" y="323780"/>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001F9-9834-4DF5-BACD-2639804B65EE}">
      <dsp:nvSpPr>
        <dsp:cNvPr id="0" name=""/>
        <dsp:cNvSpPr/>
      </dsp:nvSpPr>
      <dsp:spPr>
        <a:xfrm>
          <a:off x="1493038"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panose="020B0604020202020204" pitchFamily="34" charset="0"/>
              <a:cs typeface="Arial" panose="020B0604020202020204" pitchFamily="34" charset="0"/>
            </a:rPr>
            <a:t>In the application, user can enter the reviews and analyze their reviews based on key performance indicators.</a:t>
          </a:r>
          <a:endParaRPr lang="en-US" sz="1400" kern="1200" dirty="0">
            <a:latin typeface="Arial" panose="020B0604020202020204" pitchFamily="34" charset="0"/>
            <a:cs typeface="Arial" panose="020B0604020202020204" pitchFamily="34" charset="0"/>
          </a:endParaRPr>
        </a:p>
      </dsp:txBody>
      <dsp:txXfrm>
        <a:off x="1493038" y="1490541"/>
        <a:ext cx="1792968" cy="1232666"/>
      </dsp:txXfrm>
    </dsp:sp>
    <dsp:sp modelId="{5384753A-D95D-49B8-8903-D878F20F1DE5}">
      <dsp:nvSpPr>
        <dsp:cNvPr id="0" name=""/>
        <dsp:cNvSpPr/>
      </dsp:nvSpPr>
      <dsp:spPr>
        <a:xfrm>
          <a:off x="4092842" y="323780"/>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D970AA-9FEB-49E5-B8BC-6B4000DEDB22}">
      <dsp:nvSpPr>
        <dsp:cNvPr id="0" name=""/>
        <dsp:cNvSpPr/>
      </dsp:nvSpPr>
      <dsp:spPr>
        <a:xfrm>
          <a:off x="3599776"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dirty="0">
              <a:latin typeface="Arial" panose="020B0604020202020204" pitchFamily="34" charset="0"/>
              <a:cs typeface="Arial" panose="020B0604020202020204" pitchFamily="34" charset="0"/>
            </a:rPr>
            <a:t>User has filter option in the app, where they can use filter and see the reviews of brands,  models and the types of the reviews..</a:t>
          </a:r>
          <a:endParaRPr lang="en-US" sz="1300" kern="1200" dirty="0">
            <a:latin typeface="Arial" panose="020B0604020202020204" pitchFamily="34" charset="0"/>
            <a:cs typeface="Arial" panose="020B0604020202020204" pitchFamily="34" charset="0"/>
          </a:endParaRPr>
        </a:p>
      </dsp:txBody>
      <dsp:txXfrm>
        <a:off x="3599776" y="1490541"/>
        <a:ext cx="1792968" cy="1232666"/>
      </dsp:txXfrm>
    </dsp:sp>
    <dsp:sp modelId="{0672FB5F-2D0B-4EB2-8371-7365950EEDE9}">
      <dsp:nvSpPr>
        <dsp:cNvPr id="0" name=""/>
        <dsp:cNvSpPr/>
      </dsp:nvSpPr>
      <dsp:spPr>
        <a:xfrm>
          <a:off x="6199581" y="323780"/>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EC10F-0004-47F2-B38A-DBA9B7B61DB9}">
      <dsp:nvSpPr>
        <dsp:cNvPr id="0" name=""/>
        <dsp:cNvSpPr/>
      </dsp:nvSpPr>
      <dsp:spPr>
        <a:xfrm>
          <a:off x="5706514"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latin typeface="Arial" panose="020B0604020202020204" pitchFamily="34" charset="0"/>
              <a:cs typeface="Arial" panose="020B0604020202020204" pitchFamily="34" charset="0"/>
            </a:rPr>
            <a:t>On the other hand, user also can see the sentiments like how much positive and negative reviews of the mobile brands.</a:t>
          </a:r>
          <a:endParaRPr lang="en-US" sz="1300" kern="1200" dirty="0">
            <a:latin typeface="Arial" panose="020B0604020202020204" pitchFamily="34" charset="0"/>
            <a:cs typeface="Arial" panose="020B0604020202020204" pitchFamily="34" charset="0"/>
          </a:endParaRPr>
        </a:p>
      </dsp:txBody>
      <dsp:txXfrm>
        <a:off x="5706514" y="1490541"/>
        <a:ext cx="1792968" cy="1232666"/>
      </dsp:txXfrm>
    </dsp:sp>
    <dsp:sp modelId="{EB38FB3D-6535-4B9B-B3D3-2B3B0D44599D}">
      <dsp:nvSpPr>
        <dsp:cNvPr id="0" name=""/>
        <dsp:cNvSpPr/>
      </dsp:nvSpPr>
      <dsp:spPr>
        <a:xfrm>
          <a:off x="8306319" y="323780"/>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302F0-4AB1-43C2-B15B-A00EFD3E8522}">
      <dsp:nvSpPr>
        <dsp:cNvPr id="0" name=""/>
        <dsp:cNvSpPr/>
      </dsp:nvSpPr>
      <dsp:spPr>
        <a:xfrm>
          <a:off x="7813253"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CA" sz="1300" b="0" i="0" kern="1200">
              <a:latin typeface="Arial" panose="020B0604020202020204" pitchFamily="34" charset="0"/>
              <a:cs typeface="Arial" panose="020B0604020202020204" pitchFamily="34" charset="0"/>
            </a:rPr>
            <a:t>We also have option to see the visualization of sentimental distribution with variety of option like pie chart, bar graph and many more</a:t>
          </a:r>
          <a:r>
            <a:rPr lang="en-CA" sz="1300" b="0" i="0" kern="1200"/>
            <a:t>.</a:t>
          </a:r>
          <a:endParaRPr lang="en-US" sz="1300" kern="1200" dirty="0"/>
        </a:p>
      </dsp:txBody>
      <dsp:txXfrm>
        <a:off x="7813253" y="1490541"/>
        <a:ext cx="1792968" cy="12326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592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4821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7426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23224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63197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17526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42097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33396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353635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374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03513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887871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920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28623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23191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464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9479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5972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40518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247154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97609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2026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1756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027093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0503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78518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70643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730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23136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2417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555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943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37665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93676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05952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1657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00"/>
        <p:cNvGrpSpPr/>
        <p:nvPr/>
      </p:nvGrpSpPr>
      <p:grpSpPr>
        <a:xfrm>
          <a:off x="0" y="0"/>
          <a:ext cx="0" cy="0"/>
          <a:chOff x="0" y="0"/>
          <a:chExt cx="0" cy="0"/>
        </a:xfrm>
      </p:grpSpPr>
      <p:grpSp>
        <p:nvGrpSpPr>
          <p:cNvPr id="127" name="Group 10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0" name="Picture 10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1" name="Rectangle 1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2" name="Picture 1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3" name="Picture 1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28" name="Straight Connector 1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29" name="Rectangle 116">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6"/>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30" name="Picture 118">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21" name="Straight Connector 120">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Google Shape;101;p1"/>
          <p:cNvSpPr txBox="1"/>
          <p:nvPr/>
        </p:nvSpPr>
        <p:spPr>
          <a:xfrm>
            <a:off x="611188" y="2490225"/>
            <a:ext cx="10969623" cy="2386576"/>
          </a:xfrm>
          <a:prstGeom prst="rect">
            <a:avLst/>
          </a:prstGeom>
        </p:spPr>
        <p:txBody>
          <a:bodyPr spcFirstLastPara="1" vert="horz" lIns="91440" tIns="45720" rIns="91440" bIns="45720" rtlCol="0" anchor="t" anchorCtr="0">
            <a:normAutofit/>
          </a:bodyPr>
          <a:lstStyle/>
          <a:p>
            <a:pPr marL="0" marR="0" lvl="0" indent="0" algn="ctr" rtl="0">
              <a:spcBef>
                <a:spcPts val="0"/>
              </a:spcBef>
              <a:spcAft>
                <a:spcPts val="600"/>
              </a:spcAft>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Present By:</a:t>
            </a:r>
          </a:p>
          <a:p>
            <a:pPr marL="0" marR="0" lvl="0" indent="0" algn="ctr" rtl="0">
              <a:spcBef>
                <a:spcPts val="0"/>
              </a:spcBef>
              <a:spcAft>
                <a:spcPts val="600"/>
              </a:spcAft>
              <a:buNone/>
            </a:pP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Dharmkumar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Chandubhai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kakadiya</a:t>
            </a:r>
            <a:r>
              <a:rPr lang="en-US" sz="1800" b="0" i="0" dirty="0">
                <a:solidFill>
                  <a:srgbClr val="000000"/>
                </a:solidFill>
                <a:effectLst/>
                <a:latin typeface="Times New Roman" panose="02020603050405020304" pitchFamily="18" charset="0"/>
                <a:cs typeface="Times New Roman" panose="02020603050405020304" pitchFamily="18" charset="0"/>
              </a:rPr>
              <a:t>(0785327)</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Chintan </a:t>
            </a:r>
            <a:r>
              <a:rPr lang="en-US" sz="1800" b="0" i="0" dirty="0" err="1">
                <a:solidFill>
                  <a:srgbClr val="000000"/>
                </a:solidFill>
                <a:effectLst/>
                <a:latin typeface="Times New Roman" panose="02020603050405020304" pitchFamily="18" charset="0"/>
                <a:cs typeface="Times New Roman" panose="02020603050405020304" pitchFamily="18" charset="0"/>
              </a:rPr>
              <a:t>Kaushikkumar</a:t>
            </a:r>
            <a:r>
              <a:rPr lang="en-US" sz="1800" b="0" i="0" dirty="0">
                <a:solidFill>
                  <a:srgbClr val="000000"/>
                </a:solidFill>
                <a:effectLst/>
                <a:latin typeface="Times New Roman" panose="02020603050405020304" pitchFamily="18" charset="0"/>
                <a:cs typeface="Times New Roman" panose="02020603050405020304" pitchFamily="18" charset="0"/>
              </a:rPr>
              <a:t> Patel (0804098)</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Deepkumar Sunilkumar Patel (0805115)</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Saurabhkumar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Kalyanbhai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Khunt</a:t>
            </a:r>
            <a:r>
              <a:rPr lang="en-US" sz="1800" b="0" i="0" dirty="0">
                <a:solidFill>
                  <a:srgbClr val="000000"/>
                </a:solidFill>
                <a:effectLst/>
                <a:latin typeface="Times New Roman" panose="02020603050405020304" pitchFamily="18" charset="0"/>
                <a:cs typeface="Times New Roman" panose="02020603050405020304" pitchFamily="18" charset="0"/>
              </a:rPr>
              <a:t> (0803337)</a:t>
            </a:r>
          </a:p>
          <a:p>
            <a:pPr marL="0" marR="0" lvl="0" indent="0" defTabSz="457200">
              <a:spcBef>
                <a:spcPct val="20000"/>
              </a:spcBef>
              <a:spcAft>
                <a:spcPts val="600"/>
              </a:spcAft>
              <a:buClr>
                <a:schemeClr val="accent1"/>
              </a:buClr>
              <a:buSzPct val="115000"/>
            </a:pPr>
            <a:endParaRPr lang="en-US" sz="2000" b="0" i="0" u="none" strike="noStrike" kern="1200" dirty="0">
              <a:solidFill>
                <a:schemeClr val="tx1">
                  <a:lumMod val="85000"/>
                  <a:lumOff val="15000"/>
                </a:schemeClr>
              </a:solidFill>
              <a:latin typeface="Times New Roman" panose="02020603050405020304" pitchFamily="18" charset="0"/>
              <a:ea typeface="+mn-ea"/>
              <a:cs typeface="Times New Roman" panose="02020603050405020304" pitchFamily="18" charset="0"/>
              <a:sym typeface="Calibri"/>
            </a:endParaRPr>
          </a:p>
        </p:txBody>
      </p:sp>
      <p:sp>
        <p:nvSpPr>
          <p:cNvPr id="102" name="Google Shape;102;p1"/>
          <p:cNvSpPr txBox="1"/>
          <p:nvPr/>
        </p:nvSpPr>
        <p:spPr>
          <a:xfrm>
            <a:off x="0" y="818374"/>
            <a:ext cx="12192000" cy="6001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600"/>
              </a:spcAft>
              <a:buNone/>
            </a:pPr>
            <a:r>
              <a:rPr lang="en-US" sz="2800" b="1" i="0" u="none" strike="noStrike" cap="none" dirty="0">
                <a:solidFill>
                  <a:schemeClr val="dk1"/>
                </a:solidFill>
                <a:latin typeface="Arial"/>
                <a:ea typeface="Arial"/>
                <a:cs typeface="Arial"/>
                <a:sym typeface="Arial"/>
              </a:rPr>
              <a:t>DAB 402 Capstone Project</a:t>
            </a:r>
            <a:endParaRPr lang="en-US" sz="2800" b="0" i="0" u="none" strike="noStrike" cap="none"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4A03FAE-A0E3-D3E0-84B7-D5913448C467}"/>
              </a:ext>
            </a:extLst>
          </p:cNvPr>
          <p:cNvSpPr txBox="1"/>
          <p:nvPr/>
        </p:nvSpPr>
        <p:spPr>
          <a:xfrm>
            <a:off x="1297858" y="1767933"/>
            <a:ext cx="9407298" cy="584775"/>
          </a:xfrm>
          <a:prstGeom prst="rect">
            <a:avLst/>
          </a:prstGeom>
          <a:noFill/>
        </p:spPr>
        <p:txBody>
          <a:bodyPr wrap="square" rtlCol="0">
            <a:spAutoFit/>
          </a:bodyPr>
          <a:lstStyle/>
          <a:p>
            <a:pPr marL="0" marR="0" lvl="0" indent="0" algn="ctr" defTabSz="457200">
              <a:spcBef>
                <a:spcPct val="20000"/>
              </a:spcBef>
              <a:spcAft>
                <a:spcPts val="600"/>
              </a:spcAft>
              <a:buClr>
                <a:schemeClr val="accent1"/>
              </a:buClr>
              <a:buSzPct val="115000"/>
            </a:pPr>
            <a:r>
              <a:rPr lang="en-US" sz="3200" b="1" i="0" u="none" strike="noStrike" kern="1200" dirty="0">
                <a:solidFill>
                  <a:schemeClr val="tx1">
                    <a:lumMod val="85000"/>
                    <a:lumOff val="15000"/>
                  </a:schemeClr>
                </a:solidFill>
                <a:latin typeface="Times New Roman" panose="02020603050405020304" pitchFamily="18" charset="0"/>
                <a:ea typeface="+mn-ea"/>
                <a:cs typeface="Times New Roman" panose="02020603050405020304" pitchFamily="18" charset="0"/>
                <a:sym typeface="Calibri"/>
              </a:rPr>
              <a:t>Sentimental Analysis for amazon review system</a:t>
            </a:r>
          </a:p>
        </p:txBody>
      </p:sp>
      <p:sp>
        <p:nvSpPr>
          <p:cNvPr id="3" name="TextBox 2">
            <a:extLst>
              <a:ext uri="{FF2B5EF4-FFF2-40B4-BE49-F238E27FC236}">
                <a16:creationId xmlns:a16="http://schemas.microsoft.com/office/drawing/2014/main" id="{F8EBEBAD-7B48-B75B-A246-2B3B37316511}"/>
              </a:ext>
            </a:extLst>
          </p:cNvPr>
          <p:cNvSpPr txBox="1"/>
          <p:nvPr/>
        </p:nvSpPr>
        <p:spPr>
          <a:xfrm>
            <a:off x="1396169" y="5300962"/>
            <a:ext cx="9527470" cy="769441"/>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Submitted to</a:t>
            </a:r>
          </a:p>
          <a:p>
            <a:pPr algn="ctr"/>
            <a:r>
              <a:rPr lang="en-US" sz="2000" dirty="0" err="1">
                <a:latin typeface="Times New Roman" panose="02020603050405020304" pitchFamily="18" charset="0"/>
                <a:cs typeface="Times New Roman" panose="02020603050405020304" pitchFamily="18" charset="0"/>
              </a:rPr>
              <a:t>Sarama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Shehmir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81"/>
        <p:cNvGrpSpPr/>
        <p:nvPr/>
      </p:nvGrpSpPr>
      <p:grpSpPr>
        <a:xfrm>
          <a:off x="0" y="0"/>
          <a:ext cx="0" cy="0"/>
          <a:chOff x="0" y="0"/>
          <a:chExt cx="0" cy="0"/>
        </a:xfrm>
      </p:grpSpPr>
      <p:pic>
        <p:nvPicPr>
          <p:cNvPr id="188"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 name="Rectangle 191">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descr="Computer script on a screen">
            <a:extLst>
              <a:ext uri="{FF2B5EF4-FFF2-40B4-BE49-F238E27FC236}">
                <a16:creationId xmlns:a16="http://schemas.microsoft.com/office/drawing/2014/main" id="{4B224E92-EEE0-4A45-B673-6FCF3F837FC0}"/>
              </a:ext>
            </a:extLst>
          </p:cNvPr>
          <p:cNvPicPr>
            <a:picLocks noChangeAspect="1"/>
          </p:cNvPicPr>
          <p:nvPr/>
        </p:nvPicPr>
        <p:blipFill rotWithShape="1">
          <a:blip r:embed="rId5"/>
          <a:srcRect l="10527" r="50299" b="-1"/>
          <a:stretch/>
        </p:blipFill>
        <p:spPr>
          <a:xfrm>
            <a:off x="20" y="10"/>
            <a:ext cx="4024741" cy="6857990"/>
          </a:xfrm>
          <a:prstGeom prst="rect">
            <a:avLst/>
          </a:prstGeom>
        </p:spPr>
      </p:pic>
      <p:sp>
        <p:nvSpPr>
          <p:cNvPr id="206" name="Rectangle 193">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Picture 195">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2" name="Google Shape;182;p11"/>
          <p:cNvSpPr txBox="1"/>
          <p:nvPr/>
        </p:nvSpPr>
        <p:spPr>
          <a:xfrm>
            <a:off x="4465048" y="344130"/>
            <a:ext cx="6672887" cy="5447070"/>
          </a:xfrm>
          <a:prstGeom prst="rect">
            <a:avLst/>
          </a:prstGeom>
        </p:spPr>
        <p:txBody>
          <a:bodyPr spcFirstLastPara="1" vert="horz" lIns="91440" tIns="45720" rIns="91440" bIns="45720" rtlCol="0" anchorCtr="0">
            <a:normAutofit/>
          </a:bodyPr>
          <a:lstStyle/>
          <a:p>
            <a:pPr marL="542290" marR="0" lvl="0" algn="ctr">
              <a:lnSpc>
                <a:spcPct val="120000"/>
              </a:lnSpc>
              <a:spcBef>
                <a:spcPts val="0"/>
              </a:spcBef>
              <a:spcAft>
                <a:spcPts val="0"/>
              </a:spcAft>
              <a:buClr>
                <a:schemeClr val="tx1"/>
              </a:buClr>
              <a:buSzPts val="2000"/>
            </a:pPr>
            <a:r>
              <a:rPr lang="en-US" sz="3200" b="1" kern="1200" dirty="0">
                <a:solidFill>
                  <a:schemeClr val="tx1"/>
                </a:solidFill>
                <a:latin typeface="Times New Roman" panose="02020603050405020304" pitchFamily="18" charset="0"/>
                <a:ea typeface="+mn-ea"/>
                <a:cs typeface="Times New Roman" panose="02020603050405020304" pitchFamily="18" charset="0"/>
                <a:sym typeface="Times New Roman"/>
              </a:rPr>
              <a:t>Tokenization</a:t>
            </a:r>
            <a:r>
              <a:rPr lang="en-US" sz="3200" b="1"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r>
              <a:rPr lang="en-US" sz="1600" b="1"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endParaRPr lang="en-US" sz="1600" kern="1200" cap="all" dirty="0">
              <a:solidFill>
                <a:schemeClr val="tx1"/>
              </a:solidFill>
              <a:latin typeface="Times New Roman" panose="02020603050405020304" pitchFamily="18" charset="0"/>
              <a:ea typeface="+mn-ea"/>
              <a:cs typeface="Times New Roman" panose="02020603050405020304" pitchFamily="18" charset="0"/>
            </a:endParaRPr>
          </a:p>
          <a:p>
            <a:pPr marL="746125" marR="78105" lvl="0" indent="-228600">
              <a:lnSpc>
                <a:spcPct val="120000"/>
              </a:lnSpc>
              <a:spcBef>
                <a:spcPts val="625"/>
              </a:spcBef>
              <a:spcAft>
                <a:spcPts val="0"/>
              </a:spcAft>
              <a:buClr>
                <a:schemeClr val="tx1"/>
              </a:buClr>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Tokenization is the method of tokenizing or separating a string. Tokens are subunits of segments of a   text document. They be able to be words, sentences, phrases etc. In our analysis we have used the method of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for tokenization. These tokens help in understanding the context or developing the model.</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746125" marR="457200" lvl="0" indent="-228600">
              <a:lnSpc>
                <a:spcPct val="120000"/>
              </a:lnSpc>
              <a:spcBef>
                <a:spcPts val="35"/>
              </a:spcBef>
              <a:spcAft>
                <a:spcPts val="0"/>
              </a:spcAft>
              <a:buClr>
                <a:schemeClr val="tx1"/>
              </a:buClr>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There is a pre-defined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word_tokenize</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function in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library. Using that function, it can separate words from sentences.  </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12"/>
          <p:cNvGraphicFramePr/>
          <p:nvPr>
            <p:extLst>
              <p:ext uri="{D42A27DB-BD31-4B8C-83A1-F6EECF244321}">
                <p14:modId xmlns:p14="http://schemas.microsoft.com/office/powerpoint/2010/main" val="317416307"/>
              </p:ext>
            </p:extLst>
          </p:nvPr>
        </p:nvGraphicFramePr>
        <p:xfrm>
          <a:off x="650455" y="2663287"/>
          <a:ext cx="5796975" cy="2860450"/>
        </p:xfrm>
        <a:graphic>
          <a:graphicData uri="http://schemas.openxmlformats.org/drawingml/2006/table">
            <a:tbl>
              <a:tblPr firstRow="1" firstCol="1" bandRow="1">
                <a:tableStyleId>{616DA210-FB5B-4158-B5E0-FEB733F419BA}</a:tableStyleId>
              </a:tblPr>
              <a:tblGrid>
                <a:gridCol w="1227475">
                  <a:extLst>
                    <a:ext uri="{9D8B030D-6E8A-4147-A177-3AD203B41FA5}">
                      <a16:colId xmlns:a16="http://schemas.microsoft.com/office/drawing/2014/main" val="20000"/>
                    </a:ext>
                  </a:extLst>
                </a:gridCol>
                <a:gridCol w="1829175">
                  <a:extLst>
                    <a:ext uri="{9D8B030D-6E8A-4147-A177-3AD203B41FA5}">
                      <a16:colId xmlns:a16="http://schemas.microsoft.com/office/drawing/2014/main" val="20001"/>
                    </a:ext>
                  </a:extLst>
                </a:gridCol>
                <a:gridCol w="1197900">
                  <a:extLst>
                    <a:ext uri="{9D8B030D-6E8A-4147-A177-3AD203B41FA5}">
                      <a16:colId xmlns:a16="http://schemas.microsoft.com/office/drawing/2014/main" val="20002"/>
                    </a:ext>
                  </a:extLst>
                </a:gridCol>
                <a:gridCol w="1542425">
                  <a:extLst>
                    <a:ext uri="{9D8B030D-6E8A-4147-A177-3AD203B41FA5}">
                      <a16:colId xmlns:a16="http://schemas.microsoft.com/office/drawing/2014/main" val="20003"/>
                    </a:ext>
                  </a:extLst>
                </a:gridCol>
              </a:tblGrid>
              <a:tr h="380825">
                <a:tc>
                  <a:txBody>
                    <a:bodyPr/>
                    <a:lstStyle/>
                    <a:p>
                      <a:pPr marL="0" marR="0" lvl="0" indent="0" algn="ctr" rtl="0">
                        <a:lnSpc>
                          <a:spcPct val="115000"/>
                        </a:lnSpc>
                        <a:spcBef>
                          <a:spcPts val="0"/>
                        </a:spcBef>
                        <a:spcAft>
                          <a:spcPts val="0"/>
                        </a:spcAft>
                        <a:buNone/>
                      </a:pPr>
                      <a:r>
                        <a:rPr lang="en-US" sz="1200" u="none" strike="noStrike" cap="none" dirty="0"/>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0"/>
                  </a:ext>
                </a:extLst>
              </a:tr>
              <a:tr h="1144375">
                <a:tc>
                  <a:txBody>
                    <a:bodyPr/>
                    <a:lstStyle/>
                    <a:p>
                      <a:pPr marL="0" marR="0" lvl="0" indent="0" algn="ctr" rtl="0">
                        <a:lnSpc>
                          <a:spcPct val="115000"/>
                        </a:lnSpc>
                        <a:spcBef>
                          <a:spcPts val="0"/>
                        </a:spcBef>
                        <a:spcAft>
                          <a:spcPts val="0"/>
                        </a:spcAft>
                        <a:buNone/>
                      </a:pPr>
                      <a:r>
                        <a:rPr lang="en-US" sz="1200" u="none" strike="noStrike" cap="none" dirty="0"/>
                        <a:t>One - It comes in a weird </a:t>
                      </a:r>
                      <a:r>
                        <a:rPr lang="en-US" sz="1200" u="none" strike="noStrike" cap="none" dirty="0" err="1"/>
                        <a:t>boxTwo</a:t>
                      </a:r>
                      <a:r>
                        <a:rPr lang="en-US" sz="1200" u="none" strike="noStrike" cap="none" dirty="0"/>
                        <a:t> it had more 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[one, it, comes, in, a, weird, </a:t>
                      </a:r>
                      <a:r>
                        <a:rPr lang="en-US" sz="1200" u="none" strike="noStrike" cap="none" dirty="0" err="1"/>
                        <a:t>boxtwo</a:t>
                      </a:r>
                      <a:r>
                        <a:rPr lang="en-US" sz="1200" u="none" strike="noStrike" cap="none" dirty="0"/>
                        <a:t>, it, had...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1"/>
                  </a:ext>
                </a:extLst>
              </a:tr>
              <a:tr h="1335250">
                <a:tc>
                  <a:txBody>
                    <a:bodyPr/>
                    <a:lstStyle/>
                    <a:p>
                      <a:pPr marL="0" marR="0" lvl="0" indent="0" algn="ctr" rtl="0">
                        <a:lnSpc>
                          <a:spcPct val="115000"/>
                        </a:lnSpc>
                        <a:spcBef>
                          <a:spcPts val="0"/>
                        </a:spcBef>
                        <a:spcAft>
                          <a:spcPts val="0"/>
                        </a:spcAft>
                        <a:buNone/>
                      </a:pPr>
                      <a:r>
                        <a:rPr lang="en-US" sz="1200" u="none" strike="noStrike" cap="none"/>
                        <a:t>Suddenly Wifi is not working properly and i co...</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[suddenly, wifi, is, not, working, properly, a...</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2"/>
                  </a:ext>
                </a:extLst>
              </a:tr>
            </a:tbl>
          </a:graphicData>
        </a:graphic>
      </p:graphicFrame>
      <p:sp>
        <p:nvSpPr>
          <p:cNvPr id="188" name="Google Shape;188;p12"/>
          <p:cNvSpPr/>
          <p:nvPr/>
        </p:nvSpPr>
        <p:spPr>
          <a:xfrm>
            <a:off x="-228373" y="827177"/>
            <a:ext cx="12085637" cy="615553"/>
          </a:xfrm>
          <a:prstGeom prst="rect">
            <a:avLst/>
          </a:prstGeom>
          <a:noFill/>
          <a:ln>
            <a:noFill/>
          </a:ln>
        </p:spPr>
        <p:txBody>
          <a:bodyPr spcFirstLastPara="1" wrap="square" lIns="825225" tIns="0" rIns="0" bIns="0" anchor="ctr"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dirty="0">
                <a:solidFill>
                  <a:schemeClr val="dk1"/>
                </a:solidFill>
                <a:latin typeface="Times New Roman"/>
                <a:ea typeface="Times New Roman"/>
                <a:cs typeface="Times New Roman"/>
                <a:sym typeface="Times New Roman"/>
              </a:rPr>
              <a:t>we</a:t>
            </a:r>
            <a:r>
              <a:rPr lang="en-US" sz="2000" b="0" i="0" u="none" strike="noStrike" cap="none" dirty="0">
                <a:solidFill>
                  <a:schemeClr val="dk1"/>
                </a:solidFill>
                <a:latin typeface="Times New Roman"/>
                <a:ea typeface="Times New Roman"/>
                <a:cs typeface="Times New Roman"/>
                <a:sym typeface="Times New Roman"/>
              </a:rPr>
              <a:t> used NLTK library for the tokenization in my project. Also, there is a pre-defined </a:t>
            </a:r>
            <a:r>
              <a:rPr lang="en-US" sz="2000" b="0" i="0" u="none" strike="noStrike" cap="none" dirty="0" err="1">
                <a:solidFill>
                  <a:schemeClr val="dk1"/>
                </a:solidFill>
                <a:latin typeface="Times New Roman"/>
                <a:ea typeface="Times New Roman"/>
                <a:cs typeface="Times New Roman"/>
                <a:sym typeface="Times New Roman"/>
              </a:rPr>
              <a:t>word_tokenize</a:t>
            </a:r>
            <a:r>
              <a:rPr lang="en-US" sz="2000" b="0" i="0" u="none" strike="noStrike" cap="none" dirty="0">
                <a:solidFill>
                  <a:schemeClr val="dk1"/>
                </a:solidFill>
                <a:latin typeface="Times New Roman"/>
                <a:ea typeface="Times New Roman"/>
                <a:cs typeface="Times New Roman"/>
                <a:sym typeface="Times New Roman"/>
              </a:rPr>
              <a:t> function that we applied for word tokenization. </a:t>
            </a:r>
            <a:endParaRPr dirty="0"/>
          </a:p>
        </p:txBody>
      </p:sp>
      <p:sp>
        <p:nvSpPr>
          <p:cNvPr id="189" name="Google Shape;189;p12"/>
          <p:cNvSpPr txBox="1"/>
          <p:nvPr/>
        </p:nvSpPr>
        <p:spPr>
          <a:xfrm>
            <a:off x="2383971" y="2143322"/>
            <a:ext cx="62421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Table 6 Tokenization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13"/>
          <p:cNvGraphicFramePr/>
          <p:nvPr>
            <p:extLst>
              <p:ext uri="{D42A27DB-BD31-4B8C-83A1-F6EECF244321}">
                <p14:modId xmlns:p14="http://schemas.microsoft.com/office/powerpoint/2010/main" val="3687427352"/>
              </p:ext>
            </p:extLst>
          </p:nvPr>
        </p:nvGraphicFramePr>
        <p:xfrm>
          <a:off x="2012156" y="4423648"/>
          <a:ext cx="6028700" cy="1748800"/>
        </p:xfrm>
        <a:graphic>
          <a:graphicData uri="http://schemas.openxmlformats.org/drawingml/2006/table">
            <a:tbl>
              <a:tblPr firstRow="1" firstCol="1" bandRow="1">
                <a:tableStyleId>{616DA210-FB5B-4158-B5E0-FEB733F419BA}</a:tableStyleId>
              </a:tblPr>
              <a:tblGrid>
                <a:gridCol w="1487800">
                  <a:extLst>
                    <a:ext uri="{9D8B030D-6E8A-4147-A177-3AD203B41FA5}">
                      <a16:colId xmlns:a16="http://schemas.microsoft.com/office/drawing/2014/main" val="20000"/>
                    </a:ext>
                  </a:extLst>
                </a:gridCol>
                <a:gridCol w="1671325">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09075">
                  <a:extLst>
                    <a:ext uri="{9D8B030D-6E8A-4147-A177-3AD203B41FA5}">
                      <a16:colId xmlns:a16="http://schemas.microsoft.com/office/drawing/2014/main" val="20003"/>
                    </a:ext>
                  </a:extLst>
                </a:gridCol>
              </a:tblGrid>
              <a:tr h="227975">
                <a:tc>
                  <a:txBody>
                    <a:bodyPr/>
                    <a:lstStyle/>
                    <a:p>
                      <a:pPr marL="0" marR="0" lvl="0" indent="0" algn="ctr" rtl="0">
                        <a:lnSpc>
                          <a:spcPct val="115000"/>
                        </a:lnSpc>
                        <a:spcBef>
                          <a:spcPts val="0"/>
                        </a:spcBef>
                        <a:spcAft>
                          <a:spcPts val="0"/>
                        </a:spcAft>
                        <a:buNone/>
                      </a:pPr>
                      <a:r>
                        <a:rPr lang="en-US" sz="1200" u="none" strike="noStrike" cap="none" dirty="0"/>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626100">
                <a:tc>
                  <a:txBody>
                    <a:bodyPr/>
                    <a:lstStyle/>
                    <a:p>
                      <a:pPr marL="0" marR="0" lvl="0" indent="0" algn="ctr" rtl="0">
                        <a:lnSpc>
                          <a:spcPct val="115000"/>
                        </a:lnSpc>
                        <a:spcBef>
                          <a:spcPts val="0"/>
                        </a:spcBef>
                        <a:spcAft>
                          <a:spcPts val="0"/>
                        </a:spcAft>
                        <a:buNone/>
                      </a:pPr>
                      <a:r>
                        <a:rPr lang="en-US" sz="1200" u="none" strike="noStrike" cap="none" dirty="0"/>
                        <a:t>One - It comes in a weird </a:t>
                      </a:r>
                      <a:r>
                        <a:rPr lang="en-US" sz="1200" u="none" strike="noStrike" cap="none" dirty="0" err="1"/>
                        <a:t>boxTwo</a:t>
                      </a:r>
                      <a:r>
                        <a:rPr lang="en-US" sz="1200" u="none" strike="noStrike" cap="none" dirty="0"/>
                        <a:t> it had more 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[one, comes, weird, </a:t>
                      </a:r>
                      <a:r>
                        <a:rPr lang="en-US" sz="1200" u="none" strike="noStrike" cap="none" dirty="0" err="1"/>
                        <a:t>boxtwo</a:t>
                      </a:r>
                      <a:r>
                        <a:rPr lang="en-US" sz="1200" u="none" strike="noStrike" cap="none" dirty="0"/>
                        <a:t>, scuffs, scratches,...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[eh, wouldnt, buy]</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894725">
                <a:tc>
                  <a:txBody>
                    <a:bodyPr/>
                    <a:lstStyle/>
                    <a:p>
                      <a:pPr marL="0" marR="0" lvl="0" indent="0" algn="ctr" rtl="0">
                        <a:lnSpc>
                          <a:spcPct val="115000"/>
                        </a:lnSpc>
                        <a:spcBef>
                          <a:spcPts val="0"/>
                        </a:spcBef>
                        <a:spcAft>
                          <a:spcPts val="0"/>
                        </a:spcAft>
                        <a:buNone/>
                      </a:pPr>
                      <a:r>
                        <a:rPr lang="en-US" sz="1200" u="none" strike="noStrike" cap="none"/>
                        <a:t>DO NOT BUY A PHONE FROM THIS COMPANY! The phon...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[buy, phone, company, phone, worked, fine, rig...</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BEWARE!!!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[beware]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bl>
          </a:graphicData>
        </a:graphic>
      </p:graphicFrame>
      <p:sp>
        <p:nvSpPr>
          <p:cNvPr id="195" name="Google Shape;195;p13"/>
          <p:cNvSpPr/>
          <p:nvPr/>
        </p:nvSpPr>
        <p:spPr>
          <a:xfrm>
            <a:off x="0" y="1285875"/>
            <a:ext cx="11525250" cy="2462213"/>
          </a:xfrm>
          <a:prstGeom prst="rect">
            <a:avLst/>
          </a:prstGeom>
          <a:noFill/>
          <a:ln>
            <a:noFill/>
          </a:ln>
        </p:spPr>
        <p:txBody>
          <a:bodyPr spcFirstLastPara="1" wrap="square" lIns="825225" tIns="0" rIns="0" bIns="0" anchor="ctr"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are normally words that end up occurring the most if you gathered any corpus of text based on singular tokens and checked their frequencies. Articles (a, the ,an), Pronouns (</a:t>
            </a:r>
            <a:r>
              <a:rPr lang="en-US" sz="2000" b="0" i="0" u="none" strike="noStrike" cap="none" dirty="0" err="1">
                <a:solidFill>
                  <a:schemeClr val="dk1"/>
                </a:solidFill>
                <a:latin typeface="Times New Roman"/>
                <a:ea typeface="Times New Roman"/>
                <a:cs typeface="Times New Roman"/>
                <a:sym typeface="Times New Roman"/>
              </a:rPr>
              <a:t>you,them,they,me</a:t>
            </a:r>
            <a:r>
              <a:rPr lang="en-US" sz="2000" b="0" i="0" u="none" strike="noStrike" cap="none" dirty="0">
                <a:solidFill>
                  <a:schemeClr val="dk1"/>
                </a:solidFill>
                <a:latin typeface="Times New Roman"/>
                <a:ea typeface="Times New Roman"/>
                <a:cs typeface="Times New Roman"/>
                <a:sym typeface="Times New Roman"/>
              </a:rPr>
              <a:t>), Prepositions and so on are </a:t>
            </a: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They have not much or no significance. They are usually removed from text during processing to retain words having maximum importance and context. </a:t>
            </a: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Using NLTK library, we import </a:t>
            </a: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in my project. Then make one function and applied it on my </a:t>
            </a:r>
            <a:r>
              <a:rPr lang="en-US" sz="2000" b="0" i="0" u="none" strike="noStrike" cap="none" dirty="0" err="1">
                <a:solidFill>
                  <a:schemeClr val="dk1"/>
                </a:solidFill>
                <a:latin typeface="Times New Roman"/>
                <a:ea typeface="Times New Roman"/>
                <a:cs typeface="Times New Roman"/>
                <a:sym typeface="Times New Roman"/>
              </a:rPr>
              <a:t>dataframe</a:t>
            </a:r>
            <a:r>
              <a:rPr lang="en-US" sz="2000" b="0" i="0" u="none" strike="noStrike" cap="none" dirty="0">
                <a:solidFill>
                  <a:schemeClr val="dk1"/>
                </a:solidFill>
                <a:latin typeface="Times New Roman"/>
                <a:ea typeface="Times New Roman"/>
                <a:cs typeface="Times New Roman"/>
                <a:sym typeface="Times New Roman"/>
              </a:rPr>
              <a:t>. I got output as shown below.</a:t>
            </a:r>
            <a:endParaRPr dirty="0"/>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Times New Roman"/>
              <a:ea typeface="Times New Roman"/>
              <a:cs typeface="Times New Roman"/>
              <a:sym typeface="Times New Roman"/>
            </a:endParaRPr>
          </a:p>
        </p:txBody>
      </p:sp>
      <p:sp>
        <p:nvSpPr>
          <p:cNvPr id="196" name="Google Shape;196;p13"/>
          <p:cNvSpPr txBox="1"/>
          <p:nvPr/>
        </p:nvSpPr>
        <p:spPr>
          <a:xfrm>
            <a:off x="542290" y="339438"/>
            <a:ext cx="15397162" cy="4001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Removing Stopwords</a:t>
            </a:r>
            <a:endParaRPr/>
          </a:p>
        </p:txBody>
      </p:sp>
      <p:sp>
        <p:nvSpPr>
          <p:cNvPr id="197" name="Google Shape;197;p13"/>
          <p:cNvSpPr txBox="1"/>
          <p:nvPr/>
        </p:nvSpPr>
        <p:spPr>
          <a:xfrm>
            <a:off x="3755231" y="3846433"/>
            <a:ext cx="796766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7 Remove Stopwords</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1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1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05" name="Google Shape;205;p14"/>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3600" b="0" i="0" u="none" strike="noStrike" cap="none">
              <a:solidFill>
                <a:srgbClr val="FFFFFF"/>
              </a:solidFill>
              <a:latin typeface="Calibri"/>
              <a:ea typeface="Calibri"/>
              <a:cs typeface="Calibri"/>
              <a:sym typeface="Calibri"/>
            </a:endParaRPr>
          </a:p>
        </p:txBody>
      </p:sp>
      <p:sp>
        <p:nvSpPr>
          <p:cNvPr id="208" name="Google Shape;208;p14"/>
          <p:cNvSpPr/>
          <p:nvPr/>
        </p:nvSpPr>
        <p:spPr>
          <a:xfrm>
            <a:off x="130415" y="1074932"/>
            <a:ext cx="3808753" cy="6109640"/>
          </a:xfrm>
          <a:prstGeom prst="rect">
            <a:avLst/>
          </a:prstGeom>
          <a:noFill/>
          <a:ln>
            <a:noFill/>
          </a:ln>
        </p:spPr>
        <p:txBody>
          <a:bodyPr spcFirstLastPara="1" wrap="square" lIns="0" tIns="45700" rIns="0" bIns="45700" anchor="t" anchorCtr="0">
            <a:noAutofit/>
          </a:bodyPr>
          <a:lstStyle/>
          <a:p>
            <a:pPr marL="0" marR="0" lvl="0" indent="0" algn="just" rtl="0">
              <a:lnSpc>
                <a:spcPct val="90000"/>
              </a:lnSpc>
              <a:spcBef>
                <a:spcPts val="0"/>
              </a:spcBef>
              <a:spcAft>
                <a:spcPts val="0"/>
              </a:spcAft>
              <a:buClr>
                <a:schemeClr val="accent1"/>
              </a:buClr>
              <a:buSzPts val="2400"/>
              <a:buFont typeface="Calibri"/>
              <a:buNone/>
            </a:pPr>
            <a:r>
              <a:rPr lang="en-US" sz="2400" b="0" i="0" u="none" strike="noStrike" cap="none">
                <a:solidFill>
                  <a:srgbClr val="FFFFFF"/>
                </a:solidFill>
                <a:latin typeface="Times New Roman"/>
                <a:ea typeface="Times New Roman"/>
                <a:cs typeface="Times New Roman"/>
                <a:sym typeface="Times New Roman"/>
              </a:rPr>
              <a:t>A POS tag (or part-of-speech tag) is a specific label given to every token (word) in a text corpus to signify the part of speech and often also other grammatical groups such as tense,number (plural/singular), case etc. </a:t>
            </a:r>
            <a:r>
              <a:rPr lang="en-US" sz="2400">
                <a:solidFill>
                  <a:srgbClr val="FFFFFF"/>
                </a:solidFill>
                <a:latin typeface="Times New Roman"/>
                <a:ea typeface="Times New Roman"/>
                <a:cs typeface="Times New Roman"/>
                <a:sym typeface="Times New Roman"/>
              </a:rPr>
              <a:t>Taking POS tagging into account we can improve the accuracy of sentiment analysis techniques further by looking for specific patterns. T</a:t>
            </a:r>
            <a:r>
              <a:rPr lang="en-US" sz="2400" b="0" i="0" u="none" strike="noStrike" cap="none">
                <a:solidFill>
                  <a:srgbClr val="FFFFFF"/>
                </a:solidFill>
                <a:latin typeface="Times New Roman"/>
                <a:ea typeface="Times New Roman"/>
                <a:cs typeface="Times New Roman"/>
                <a:sym typeface="Times New Roman"/>
              </a:rPr>
              <a:t>here are different types of POS tag categories which shown in image:</a:t>
            </a:r>
            <a:endParaRPr/>
          </a:p>
          <a:p>
            <a:pPr marL="0" marR="0" lvl="0" indent="0" algn="just" rtl="0">
              <a:lnSpc>
                <a:spcPct val="90000"/>
              </a:lnSpc>
              <a:spcBef>
                <a:spcPts val="600"/>
              </a:spcBef>
              <a:spcAft>
                <a:spcPts val="0"/>
              </a:spcAft>
              <a:buClr>
                <a:schemeClr val="accent1"/>
              </a:buClr>
              <a:buSzPts val="2400"/>
              <a:buFont typeface="Calibri"/>
              <a:buNone/>
            </a:pPr>
            <a:endParaRPr sz="2400" b="0" i="0" u="none" strike="noStrike" cap="none">
              <a:solidFill>
                <a:srgbClr val="FFFFFF"/>
              </a:solidFill>
              <a:latin typeface="Times New Roman"/>
              <a:ea typeface="Times New Roman"/>
              <a:cs typeface="Times New Roman"/>
              <a:sym typeface="Times New Roman"/>
            </a:endParaRPr>
          </a:p>
        </p:txBody>
      </p:sp>
      <p:sp>
        <p:nvSpPr>
          <p:cNvPr id="209" name="Google Shape;209;p1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14" descr="Graphical user interface, text&#10;&#10;Description automatically generated with medium confidence"/>
          <p:cNvPicPr preferRelativeResize="0"/>
          <p:nvPr/>
        </p:nvPicPr>
        <p:blipFill rotWithShape="1">
          <a:blip r:embed="rId3">
            <a:alphaModFix/>
          </a:blip>
          <a:srcRect/>
          <a:stretch/>
        </p:blipFill>
        <p:spPr>
          <a:xfrm>
            <a:off x="4742017" y="1244317"/>
            <a:ext cx="6798082" cy="4369365"/>
          </a:xfrm>
          <a:prstGeom prst="rect">
            <a:avLst/>
          </a:prstGeom>
          <a:noFill/>
          <a:ln>
            <a:noFill/>
          </a:ln>
        </p:spPr>
      </p:pic>
      <p:sp>
        <p:nvSpPr>
          <p:cNvPr id="211" name="Google Shape;211;p14"/>
          <p:cNvSpPr txBox="1"/>
          <p:nvPr/>
        </p:nvSpPr>
        <p:spPr>
          <a:xfrm>
            <a:off x="6799616" y="5712199"/>
            <a:ext cx="6097554" cy="32983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Figure 1 POS Tagging Categories</a:t>
            </a:r>
            <a:endParaRPr/>
          </a:p>
        </p:txBody>
      </p:sp>
      <p:sp>
        <p:nvSpPr>
          <p:cNvPr id="212" name="Google Shape;212;p14"/>
          <p:cNvSpPr txBox="1"/>
          <p:nvPr/>
        </p:nvSpPr>
        <p:spPr>
          <a:xfrm>
            <a:off x="4566936" y="356475"/>
            <a:ext cx="6447452" cy="3416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90000"/>
              </a:lnSpc>
              <a:spcBef>
                <a:spcPts val="0"/>
              </a:spcBef>
              <a:spcAft>
                <a:spcPts val="0"/>
              </a:spcAft>
              <a:buClr>
                <a:schemeClr val="accent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POS Tagging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1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20" name="Google Shape;220;p15"/>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41181" y="2233922"/>
            <a:ext cx="3357725" cy="5286551"/>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200"/>
              <a:buFont typeface="Calibri"/>
              <a:buNone/>
            </a:pPr>
            <a:r>
              <a:rPr lang="en-US" sz="2200" b="0" i="0" u="none" strike="noStrike" cap="none" dirty="0">
                <a:solidFill>
                  <a:srgbClr val="FFFFFF"/>
                </a:solidFill>
                <a:latin typeface="Times New Roman"/>
                <a:ea typeface="Times New Roman"/>
                <a:cs typeface="Times New Roman"/>
                <a:sym typeface="Times New Roman"/>
              </a:rPr>
              <a:t>For the pos tagging, we import </a:t>
            </a:r>
            <a:r>
              <a:rPr lang="en-US" sz="2200" b="0" i="0" u="none" strike="noStrike" cap="none" dirty="0" err="1">
                <a:solidFill>
                  <a:srgbClr val="FFFFFF"/>
                </a:solidFill>
                <a:latin typeface="Times New Roman"/>
                <a:ea typeface="Times New Roman"/>
                <a:cs typeface="Times New Roman"/>
                <a:sym typeface="Times New Roman"/>
              </a:rPr>
              <a:t>pos_tag</a:t>
            </a:r>
            <a:r>
              <a:rPr lang="en-US" sz="2200" b="0" i="0" u="none" strike="noStrike" cap="none" dirty="0">
                <a:solidFill>
                  <a:srgbClr val="FFFFFF"/>
                </a:solidFill>
                <a:latin typeface="Times New Roman"/>
                <a:ea typeface="Times New Roman"/>
                <a:cs typeface="Times New Roman"/>
                <a:sym typeface="Times New Roman"/>
              </a:rPr>
              <a:t> using NLTK. Tag library. After, make a function and apply it on my </a:t>
            </a:r>
            <a:r>
              <a:rPr lang="en-US" sz="2200" b="0" i="0" u="none" strike="noStrike" cap="none" dirty="0" err="1">
                <a:solidFill>
                  <a:srgbClr val="FFFFFF"/>
                </a:solidFill>
                <a:latin typeface="Times New Roman"/>
                <a:ea typeface="Times New Roman"/>
                <a:cs typeface="Times New Roman"/>
                <a:sym typeface="Times New Roman"/>
              </a:rPr>
              <a:t>dataframe</a:t>
            </a:r>
            <a:r>
              <a:rPr lang="en-US" sz="2200" b="0" i="0" u="none" strike="noStrike" cap="none" dirty="0">
                <a:solidFill>
                  <a:srgbClr val="FFFFFF"/>
                </a:solidFill>
                <a:latin typeface="Times New Roman"/>
                <a:ea typeface="Times New Roman"/>
                <a:cs typeface="Times New Roman"/>
                <a:sym typeface="Times New Roman"/>
              </a:rPr>
              <a:t>. The output has shown in table:</a:t>
            </a:r>
            <a:endParaRPr dirty="0"/>
          </a:p>
          <a:p>
            <a:pPr marL="0" marR="0" lvl="0" indent="0" algn="just" rtl="0">
              <a:lnSpc>
                <a:spcPct val="90000"/>
              </a:lnSpc>
              <a:spcBef>
                <a:spcPts val="600"/>
              </a:spcBef>
              <a:spcAft>
                <a:spcPts val="0"/>
              </a:spcAft>
              <a:buClr>
                <a:schemeClr val="accent1"/>
              </a:buClr>
              <a:buSzPts val="2200"/>
              <a:buFont typeface="Calibri"/>
              <a:buNone/>
            </a:pPr>
            <a:endParaRPr sz="2200" b="0" i="0" u="none" strike="noStrike" cap="none" dirty="0">
              <a:solidFill>
                <a:srgbClr val="FFFFFF"/>
              </a:solidFill>
              <a:latin typeface="Times New Roman"/>
              <a:ea typeface="Times New Roman"/>
              <a:cs typeface="Times New Roman"/>
              <a:sym typeface="Times New Roman"/>
            </a:endParaRPr>
          </a:p>
        </p:txBody>
      </p:sp>
      <p:sp>
        <p:nvSpPr>
          <p:cNvPr id="223" name="Google Shape;223;p1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4" name="Google Shape;224;p15"/>
          <p:cNvGraphicFramePr/>
          <p:nvPr>
            <p:extLst>
              <p:ext uri="{D42A27DB-BD31-4B8C-83A1-F6EECF244321}">
                <p14:modId xmlns:p14="http://schemas.microsoft.com/office/powerpoint/2010/main" val="3231351891"/>
              </p:ext>
            </p:extLst>
          </p:nvPr>
        </p:nvGraphicFramePr>
        <p:xfrm>
          <a:off x="4742017" y="2325666"/>
          <a:ext cx="6798050" cy="2206675"/>
        </p:xfrm>
        <a:graphic>
          <a:graphicData uri="http://schemas.openxmlformats.org/drawingml/2006/table">
            <a:tbl>
              <a:tblPr firstRow="1" firstCol="1" bandRow="1">
                <a:tableStyleId>{BC89EF96-8CEA-46FF-86C4-4CE0E7609802}</a:tableStyleId>
              </a:tblPr>
              <a:tblGrid>
                <a:gridCol w="2219975">
                  <a:extLst>
                    <a:ext uri="{9D8B030D-6E8A-4147-A177-3AD203B41FA5}">
                      <a16:colId xmlns:a16="http://schemas.microsoft.com/office/drawing/2014/main" val="20000"/>
                    </a:ext>
                  </a:extLst>
                </a:gridCol>
                <a:gridCol w="1899500">
                  <a:extLst>
                    <a:ext uri="{9D8B030D-6E8A-4147-A177-3AD203B41FA5}">
                      <a16:colId xmlns:a16="http://schemas.microsoft.com/office/drawing/2014/main" val="20001"/>
                    </a:ext>
                  </a:extLst>
                </a:gridCol>
                <a:gridCol w="1186500">
                  <a:extLst>
                    <a:ext uri="{9D8B030D-6E8A-4147-A177-3AD203B41FA5}">
                      <a16:colId xmlns:a16="http://schemas.microsoft.com/office/drawing/2014/main" val="20002"/>
                    </a:ext>
                  </a:extLst>
                </a:gridCol>
                <a:gridCol w="1492075">
                  <a:extLst>
                    <a:ext uri="{9D8B030D-6E8A-4147-A177-3AD203B41FA5}">
                      <a16:colId xmlns:a16="http://schemas.microsoft.com/office/drawing/2014/main" val="20003"/>
                    </a:ext>
                  </a:extLst>
                </a:gridCol>
              </a:tblGrid>
              <a:tr h="333300">
                <a:tc>
                  <a:txBody>
                    <a:bodyPr/>
                    <a:lstStyle/>
                    <a:p>
                      <a:pPr marL="0" marR="0" lvl="0" indent="0" algn="ctr" rtl="0">
                        <a:lnSpc>
                          <a:spcPct val="115000"/>
                        </a:lnSpc>
                        <a:spcBef>
                          <a:spcPts val="0"/>
                        </a:spcBef>
                        <a:spcAft>
                          <a:spcPts val="0"/>
                        </a:spcAft>
                        <a:buNone/>
                      </a:pPr>
                      <a:r>
                        <a:rPr lang="en-US" sz="1700" u="none" strike="noStrike" cap="none" dirty="0"/>
                        <a:t>Review</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Clean_Review</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Title</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Clean_Title</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0"/>
                  </a:ext>
                </a:extLst>
              </a:tr>
              <a:tr h="1238375">
                <a:tc>
                  <a:txBody>
                    <a:bodyPr/>
                    <a:lstStyle/>
                    <a:p>
                      <a:pPr marL="0" marR="0" lvl="0" indent="0" algn="ctr" rtl="0">
                        <a:lnSpc>
                          <a:spcPct val="115000"/>
                        </a:lnSpc>
                        <a:spcBef>
                          <a:spcPts val="0"/>
                        </a:spcBef>
                        <a:spcAft>
                          <a:spcPts val="0"/>
                        </a:spcAft>
                        <a:buNone/>
                      </a:pPr>
                      <a:r>
                        <a:rPr lang="en-US" sz="1700" u="none" strike="noStrike" cap="none" dirty="0"/>
                        <a:t>One - It comes in a weird </a:t>
                      </a:r>
                      <a:r>
                        <a:rPr lang="en-US" sz="1700" u="none" strike="noStrike" cap="none" dirty="0" err="1"/>
                        <a:t>boxTwo</a:t>
                      </a:r>
                      <a:r>
                        <a:rPr lang="en-US" sz="1700" u="none" strike="noStrike" cap="none" dirty="0"/>
                        <a:t> it had more s...</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[(one, CD), (comes, VBZ), (weird, JJ), (</a:t>
                      </a:r>
                      <a:r>
                        <a:rPr lang="en-US" sz="1700" u="none" strike="noStrike" cap="none" dirty="0" err="1"/>
                        <a:t>boxtwo</a:t>
                      </a:r>
                      <a:r>
                        <a:rPr lang="en-US" sz="1700" u="none" strike="noStrike" cap="none" dirty="0"/>
                        <a:t>...</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Eh wouldn’t buy again</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[(eh, NN), (wouldnt, NN), (buy, VB)]</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1"/>
                  </a:ext>
                </a:extLst>
              </a:tr>
              <a:tr h="635000">
                <a:tc>
                  <a:txBody>
                    <a:bodyPr/>
                    <a:lstStyle/>
                    <a:p>
                      <a:pPr marL="0" marR="0" lvl="0" indent="0" algn="ctr" rtl="0">
                        <a:lnSpc>
                          <a:spcPct val="115000"/>
                        </a:lnSpc>
                        <a:spcBef>
                          <a:spcPts val="0"/>
                        </a:spcBef>
                        <a:spcAft>
                          <a:spcPts val="0"/>
                        </a:spcAft>
                        <a:buNone/>
                      </a:pPr>
                      <a:r>
                        <a:rPr lang="en-US" sz="1700" u="none" strike="noStrike" cap="none" dirty="0"/>
                        <a:t>Good condition</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[(good, JJ), (condition, NN)]</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Good</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[(good, JJ)]</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2"/>
                  </a:ext>
                </a:extLst>
              </a:tr>
            </a:tbl>
          </a:graphicData>
        </a:graphic>
      </p:graphicFrame>
      <p:sp>
        <p:nvSpPr>
          <p:cNvPr id="225" name="Google Shape;225;p15"/>
          <p:cNvSpPr txBox="1"/>
          <p:nvPr/>
        </p:nvSpPr>
        <p:spPr>
          <a:xfrm>
            <a:off x="7081102" y="1825337"/>
            <a:ext cx="6097554" cy="341632"/>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0"/>
              </a:spcBef>
              <a:spcAft>
                <a:spcPts val="0"/>
              </a:spcAft>
              <a:buClr>
                <a:schemeClr val="accent1"/>
              </a:buClr>
              <a:buSzPts val="1800"/>
              <a:buFont typeface="Calibri"/>
              <a:buNone/>
            </a:pPr>
            <a:r>
              <a:rPr lang="en-US" sz="1800" b="0" i="0" u="none" strike="noStrike" cap="none">
                <a:solidFill>
                  <a:schemeClr val="dk1"/>
                </a:solidFill>
                <a:latin typeface="Times New Roman"/>
                <a:ea typeface="Times New Roman"/>
                <a:cs typeface="Times New Roman"/>
                <a:sym typeface="Times New Roman"/>
              </a:rPr>
              <a:t>Table 8 POS Tagging</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229"/>
        <p:cNvGrpSpPr/>
        <p:nvPr/>
      </p:nvGrpSpPr>
      <p:grpSpPr>
        <a:xfrm>
          <a:off x="0" y="0"/>
          <a:ext cx="0" cy="0"/>
          <a:chOff x="0" y="0"/>
          <a:chExt cx="0" cy="0"/>
        </a:xfrm>
      </p:grpSpPr>
      <p:pic>
        <p:nvPicPr>
          <p:cNvPr id="263"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64">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7" name="Rectangle 266">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31">
            <a:extLst>
              <a:ext uri="{FF2B5EF4-FFF2-40B4-BE49-F238E27FC236}">
                <a16:creationId xmlns:a16="http://schemas.microsoft.com/office/drawing/2014/main" id="{8CFE4130-72ED-05B3-4232-175EC0F90E8A}"/>
              </a:ext>
            </a:extLst>
          </p:cNvPr>
          <p:cNvPicPr>
            <a:picLocks noChangeAspect="1"/>
          </p:cNvPicPr>
          <p:nvPr/>
        </p:nvPicPr>
        <p:blipFill rotWithShape="1">
          <a:blip r:embed="rId5"/>
          <a:srcRect l="31216" r="35772"/>
          <a:stretch/>
        </p:blipFill>
        <p:spPr>
          <a:xfrm>
            <a:off x="20" y="10"/>
            <a:ext cx="4024741" cy="6857990"/>
          </a:xfrm>
          <a:prstGeom prst="rect">
            <a:avLst/>
          </a:prstGeom>
        </p:spPr>
      </p:pic>
      <p:sp>
        <p:nvSpPr>
          <p:cNvPr id="269" name="Rectangle 268">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1" name="Picture 270">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0" name="Google Shape;230;p16"/>
          <p:cNvSpPr txBox="1"/>
          <p:nvPr/>
        </p:nvSpPr>
        <p:spPr>
          <a:xfrm>
            <a:off x="4465048" y="727588"/>
            <a:ext cx="6672887" cy="5840360"/>
          </a:xfrm>
          <a:prstGeom prst="rect">
            <a:avLst/>
          </a:prstGeom>
        </p:spPr>
        <p:txBody>
          <a:bodyPr spcFirstLastPara="1" vert="horz" lIns="91440" tIns="45720" rIns="91440" bIns="45720" rtlCol="0" anchorCtr="0">
            <a:normAutofit/>
          </a:bodyPr>
          <a:lstStyle/>
          <a:p>
            <a:pPr marL="542290" marR="0" lvl="0" algn="ctr">
              <a:lnSpc>
                <a:spcPct val="110000"/>
              </a:lnSpc>
              <a:spcBef>
                <a:spcPts val="0"/>
              </a:spcBef>
              <a:spcAft>
                <a:spcPts val="0"/>
              </a:spcAft>
              <a:buClr>
                <a:schemeClr val="tx1"/>
              </a:buClr>
              <a:buSzPts val="1800"/>
            </a:pPr>
            <a:r>
              <a:rPr lang="en-US" sz="2400" b="1" kern="1200" dirty="0">
                <a:solidFill>
                  <a:schemeClr val="tx1"/>
                </a:solidFill>
                <a:latin typeface="Times New Roman" panose="02020603050405020304" pitchFamily="18" charset="0"/>
                <a:ea typeface="+mn-ea"/>
                <a:cs typeface="Times New Roman" panose="02020603050405020304" pitchFamily="18" charset="0"/>
                <a:sym typeface="Times New Roman"/>
              </a:rPr>
              <a:t>Lemmatization</a:t>
            </a:r>
            <a:endParaRPr lang="en-US" sz="2400" kern="1200" dirty="0">
              <a:solidFill>
                <a:schemeClr val="tx1"/>
              </a:solidFill>
              <a:latin typeface="Times New Roman" panose="02020603050405020304" pitchFamily="18" charset="0"/>
              <a:ea typeface="+mn-ea"/>
              <a:cs typeface="Times New Roman" panose="02020603050405020304" pitchFamily="18" charset="0"/>
            </a:endParaRPr>
          </a:p>
          <a:p>
            <a:pPr marL="368300" marR="0" lvl="0">
              <a:lnSpc>
                <a:spcPct val="110000"/>
              </a:lnSpc>
              <a:spcBef>
                <a:spcPts val="0"/>
              </a:spcBef>
              <a:spcAft>
                <a:spcPts val="0"/>
              </a:spcAft>
              <a:buClr>
                <a:schemeClr val="tx1"/>
              </a:buClr>
            </a:pPr>
            <a:r>
              <a:rPr lang="en-US" b="1" kern="1200" dirty="0">
                <a:solidFill>
                  <a:schemeClr val="tx1"/>
                </a:solidFill>
                <a:latin typeface="Times New Roman" panose="02020603050405020304" pitchFamily="18" charset="0"/>
                <a:ea typeface="+mn-ea"/>
                <a:cs typeface="Times New Roman" panose="02020603050405020304" pitchFamily="18" charset="0"/>
                <a:sym typeface="Times New Roman"/>
              </a:rPr>
              <a:t> </a:t>
            </a: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914400" marR="0" lvl="0" indent="-228600">
              <a:lnSpc>
                <a:spcPct val="110000"/>
              </a:lnSpc>
              <a:spcBef>
                <a:spcPts val="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Lemmatization is a grammatical term which indicates grouping all together words with the similar origin or lemma but with distinct accents or derivatives of sense so they can be analyzed as one item. The aim is to take away inflectional suffixes and begins to take out the word’s dictionary form.            </a:t>
            </a:r>
          </a:p>
          <a:p>
            <a:pPr marL="914400" marR="0" lvl="0" indent="-228600">
              <a:lnSpc>
                <a:spcPct val="110000"/>
              </a:lnSpc>
              <a:spcBef>
                <a:spcPts val="225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For instance, to lemmatize the words “dogs,” “dog’s,”  means bringing away the suffixes “s,” “’s,” and “s’” to bring out the root word “dog.”</a:t>
            </a:r>
          </a:p>
          <a:p>
            <a:pPr marL="914400" marR="0" lvl="0" indent="-228600">
              <a:lnSpc>
                <a:spcPct val="110000"/>
              </a:lnSpc>
              <a:spcBef>
                <a:spcPts val="225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We import </a:t>
            </a:r>
            <a:r>
              <a:rPr lang="en-US" sz="1800" kern="1200" dirty="0" err="1">
                <a:solidFill>
                  <a:schemeClr val="tx1"/>
                </a:solidFill>
                <a:latin typeface="Times New Roman" panose="02020603050405020304" pitchFamily="18" charset="0"/>
                <a:ea typeface="+mn-ea"/>
                <a:cs typeface="Times New Roman" panose="02020603050405020304" pitchFamily="18" charset="0"/>
                <a:sym typeface="Times New Roman"/>
              </a:rPr>
              <a:t>wordnetlemmatizer</a:t>
            </a: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from </a:t>
            </a:r>
            <a:r>
              <a:rPr lang="en-US" sz="18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library in our project. It returns dictionary form of word based on pos tag</a:t>
            </a:r>
            <a:r>
              <a:rPr lang="en-US" sz="1800"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38" name="Google Shape;238;p17"/>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7"/>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288655" y="2750365"/>
            <a:ext cx="3462778" cy="4739579"/>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000"/>
              <a:buFont typeface="Calibri"/>
              <a:buNone/>
            </a:pPr>
            <a:r>
              <a:rPr lang="en-US" sz="2000" b="0" i="0" u="none" strike="noStrike" cap="none" dirty="0">
                <a:solidFill>
                  <a:srgbClr val="FFFFFF"/>
                </a:solidFill>
                <a:latin typeface="Times New Roman"/>
                <a:ea typeface="Times New Roman"/>
                <a:cs typeface="Times New Roman"/>
                <a:sym typeface="Times New Roman"/>
              </a:rPr>
              <a:t>For the lemmatization, we make function using for loop and applied it on </a:t>
            </a:r>
            <a:r>
              <a:rPr lang="en-US" sz="2000" b="0" i="0" u="none" strike="noStrike" cap="none" dirty="0" err="1">
                <a:solidFill>
                  <a:srgbClr val="FFFFFF"/>
                </a:solidFill>
                <a:latin typeface="Times New Roman"/>
                <a:ea typeface="Times New Roman"/>
                <a:cs typeface="Times New Roman"/>
                <a:sym typeface="Times New Roman"/>
              </a:rPr>
              <a:t>dataframe</a:t>
            </a:r>
            <a:r>
              <a:rPr lang="en-US" sz="2000" b="0" i="0" u="none" strike="noStrike" cap="none" dirty="0">
                <a:solidFill>
                  <a:srgbClr val="FFFFFF"/>
                </a:solidFill>
                <a:latin typeface="Times New Roman"/>
                <a:ea typeface="Times New Roman"/>
                <a:cs typeface="Times New Roman"/>
                <a:sym typeface="Times New Roman"/>
              </a:rPr>
              <a:t>. The output has shown in table 9 :</a:t>
            </a:r>
            <a:endParaRPr dirty="0"/>
          </a:p>
        </p:txBody>
      </p:sp>
      <p:sp>
        <p:nvSpPr>
          <p:cNvPr id="241" name="Google Shape;241;p17"/>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42" name="Google Shape;242;p17"/>
          <p:cNvGraphicFramePr/>
          <p:nvPr>
            <p:extLst>
              <p:ext uri="{D42A27DB-BD31-4B8C-83A1-F6EECF244321}">
                <p14:modId xmlns:p14="http://schemas.microsoft.com/office/powerpoint/2010/main" val="1184932441"/>
              </p:ext>
            </p:extLst>
          </p:nvPr>
        </p:nvGraphicFramePr>
        <p:xfrm>
          <a:off x="4646978" y="1241779"/>
          <a:ext cx="7026425" cy="4957310"/>
        </p:xfrm>
        <a:graphic>
          <a:graphicData uri="http://schemas.openxmlformats.org/drawingml/2006/table">
            <a:tbl>
              <a:tblPr firstRow="1" firstCol="1" bandRow="1">
                <a:tableStyleId>{BC89EF96-8CEA-46FF-86C4-4CE0E7609802}</a:tableStyleId>
              </a:tblPr>
              <a:tblGrid>
                <a:gridCol w="819198">
                  <a:extLst>
                    <a:ext uri="{9D8B030D-6E8A-4147-A177-3AD203B41FA5}">
                      <a16:colId xmlns:a16="http://schemas.microsoft.com/office/drawing/2014/main" val="20000"/>
                    </a:ext>
                  </a:extLst>
                </a:gridCol>
                <a:gridCol w="846102">
                  <a:extLst>
                    <a:ext uri="{9D8B030D-6E8A-4147-A177-3AD203B41FA5}">
                      <a16:colId xmlns:a16="http://schemas.microsoft.com/office/drawing/2014/main" val="20001"/>
                    </a:ext>
                  </a:extLst>
                </a:gridCol>
                <a:gridCol w="899400">
                  <a:extLst>
                    <a:ext uri="{9D8B030D-6E8A-4147-A177-3AD203B41FA5}">
                      <a16:colId xmlns:a16="http://schemas.microsoft.com/office/drawing/2014/main" val="20002"/>
                    </a:ext>
                  </a:extLst>
                </a:gridCol>
                <a:gridCol w="611025">
                  <a:extLst>
                    <a:ext uri="{9D8B030D-6E8A-4147-A177-3AD203B41FA5}">
                      <a16:colId xmlns:a16="http://schemas.microsoft.com/office/drawing/2014/main" val="20003"/>
                    </a:ext>
                  </a:extLst>
                </a:gridCol>
                <a:gridCol w="593150">
                  <a:extLst>
                    <a:ext uri="{9D8B030D-6E8A-4147-A177-3AD203B41FA5}">
                      <a16:colId xmlns:a16="http://schemas.microsoft.com/office/drawing/2014/main" val="20004"/>
                    </a:ext>
                  </a:extLst>
                </a:gridCol>
                <a:gridCol w="962600">
                  <a:extLst>
                    <a:ext uri="{9D8B030D-6E8A-4147-A177-3AD203B41FA5}">
                      <a16:colId xmlns:a16="http://schemas.microsoft.com/office/drawing/2014/main" val="20005"/>
                    </a:ext>
                  </a:extLst>
                </a:gridCol>
                <a:gridCol w="872950">
                  <a:extLst>
                    <a:ext uri="{9D8B030D-6E8A-4147-A177-3AD203B41FA5}">
                      <a16:colId xmlns:a16="http://schemas.microsoft.com/office/drawing/2014/main" val="20006"/>
                    </a:ext>
                  </a:extLst>
                </a:gridCol>
                <a:gridCol w="1422000">
                  <a:extLst>
                    <a:ext uri="{9D8B030D-6E8A-4147-A177-3AD203B41FA5}">
                      <a16:colId xmlns:a16="http://schemas.microsoft.com/office/drawing/2014/main" val="20007"/>
                    </a:ext>
                  </a:extLst>
                </a:gridCol>
              </a:tblGrid>
              <a:tr h="219575">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Company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Product</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Title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Date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Rating</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Review</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Clean_Title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Clean_Review</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0"/>
                  </a:ext>
                </a:extLst>
              </a:tr>
              <a:tr h="610450">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 iPhone XS, US Version, 64GB, Space Gray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Honestly, it was worth it</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22-Jun-19</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5</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I was very hesitant about buying an iPhone off...</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honestly worth</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hesitant buying iphone amazon disappoint come ...</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1"/>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 iPhone XS, US Version, 64GB, Space Gray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Eh wouldn’t buy again</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30-Jun-19</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1</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One - It comes in a weird boxTwo it had more s...</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eh wouldnt buy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one come weird boxtwo scuff scratch id like pr...</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2"/>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Beautiful, lovely, practically brand new iPhon...</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4-Feb-20</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5</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I absolutely love my new iPhone XS! It arrived...</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beautiful lovely practically brand new </a:t>
                      </a:r>
                      <a:r>
                        <a:rPr lang="en-US" sz="1100" u="none" strike="noStrike" cap="none" dirty="0" err="1">
                          <a:latin typeface="Arial" panose="020B0604020202020204" pitchFamily="34" charset="0"/>
                          <a:cs typeface="Arial" panose="020B0604020202020204" pitchFamily="34" charset="0"/>
                        </a:rPr>
                        <a:t>iphone</a:t>
                      </a:r>
                      <a:r>
                        <a:rPr lang="en-US" sz="1100" u="none" strike="noStrike" cap="none" dirty="0">
                          <a:latin typeface="Arial" panose="020B0604020202020204" pitchFamily="34" charset="0"/>
                          <a:cs typeface="Arial" panose="020B0604020202020204" pitchFamily="34" charset="0"/>
                        </a:rPr>
                        <a:t> x</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absolutely love new </a:t>
                      </a:r>
                      <a:r>
                        <a:rPr lang="en-US" sz="1100" u="none" strike="noStrike" cap="none" dirty="0" err="1">
                          <a:latin typeface="Arial" panose="020B0604020202020204" pitchFamily="34" charset="0"/>
                          <a:cs typeface="Arial" panose="020B0604020202020204" pitchFamily="34" charset="0"/>
                        </a:rPr>
                        <a:t>iphone</a:t>
                      </a:r>
                      <a:r>
                        <a:rPr lang="en-US" sz="1100" u="none" strike="noStrike" cap="none" dirty="0">
                          <a:latin typeface="Arial" panose="020B0604020202020204" pitchFamily="34" charset="0"/>
                          <a:cs typeface="Arial" panose="020B0604020202020204" pitchFamily="34" charset="0"/>
                        </a:rPr>
                        <a:t> x arrive time </a:t>
                      </a:r>
                      <a:r>
                        <a:rPr lang="en-US" sz="1100" u="none" strike="noStrike" cap="none" dirty="0" err="1">
                          <a:latin typeface="Arial" panose="020B0604020202020204" pitchFamily="34" charset="0"/>
                          <a:cs typeface="Arial" panose="020B0604020202020204" pitchFamily="34" charset="0"/>
                        </a:rPr>
                        <a:t>pract</a:t>
                      </a:r>
                      <a:r>
                        <a:rPr lang="en-US" sz="1100" u="none" strike="noStrike" cap="none" dirty="0">
                          <a:latin typeface="Arial" panose="020B0604020202020204" pitchFamily="34" charset="0"/>
                          <a:cs typeface="Arial" panose="020B0604020202020204" pitchFamily="34" charset="0"/>
                        </a:rPr>
                        <a:t>...</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3"/>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Phone not working</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25-Dec-18</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4</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The phone is froze up and unable to use. Very ...</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phone work</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phone froze unable use poor </a:t>
                      </a:r>
                      <a:r>
                        <a:rPr lang="en-US" sz="1100" u="none" strike="noStrike" cap="none" dirty="0" err="1">
                          <a:latin typeface="Arial" panose="020B0604020202020204" pitchFamily="34" charset="0"/>
                          <a:cs typeface="Arial" panose="020B0604020202020204" pitchFamily="34" charset="0"/>
                        </a:rPr>
                        <a:t>productedit</a:t>
                      </a:r>
                      <a:r>
                        <a:rPr lang="en-US" sz="1100" u="none" strike="noStrike" cap="none" dirty="0">
                          <a:latin typeface="Arial" panose="020B0604020202020204" pitchFamily="34" charset="0"/>
                          <a:cs typeface="Arial" panose="020B0604020202020204" pitchFamily="34" charset="0"/>
                        </a:rPr>
                        <a:t> within...</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4"/>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May be defective one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2-Jul-19</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1</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Suddenly Wifi is not working properly and i co...</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may defective one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suddenly </a:t>
                      </a:r>
                      <a:r>
                        <a:rPr lang="en-US" sz="1100" u="none" strike="noStrike" cap="none" dirty="0" err="1">
                          <a:latin typeface="Arial" panose="020B0604020202020204" pitchFamily="34" charset="0"/>
                          <a:cs typeface="Arial" panose="020B0604020202020204" pitchFamily="34" charset="0"/>
                        </a:rPr>
                        <a:t>wifi</a:t>
                      </a:r>
                      <a:r>
                        <a:rPr lang="en-US" sz="1100" u="none" strike="noStrike" cap="none" dirty="0">
                          <a:latin typeface="Arial" panose="020B0604020202020204" pitchFamily="34" charset="0"/>
                          <a:cs typeface="Arial" panose="020B0604020202020204" pitchFamily="34" charset="0"/>
                        </a:rPr>
                        <a:t> work properly could see phone </a:t>
                      </a:r>
                      <a:r>
                        <a:rPr lang="en-US" sz="1100" u="none" strike="noStrike" cap="none" dirty="0" err="1">
                          <a:latin typeface="Arial" panose="020B0604020202020204" pitchFamily="34" charset="0"/>
                          <a:cs typeface="Arial" panose="020B0604020202020204" pitchFamily="34" charset="0"/>
                        </a:rPr>
                        <a:t>fe</a:t>
                      </a:r>
                      <a:r>
                        <a:rPr lang="en-US" sz="1100" u="none" strike="noStrike" cap="none" dirty="0">
                          <a:latin typeface="Arial" panose="020B0604020202020204" pitchFamily="34" charset="0"/>
                          <a:cs typeface="Arial" panose="020B0604020202020204" pitchFamily="34" charset="0"/>
                        </a:rPr>
                        <a:t>...</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5"/>
                  </a:ext>
                </a:extLst>
              </a:tr>
            </a:tbl>
          </a:graphicData>
        </a:graphic>
      </p:graphicFrame>
      <p:sp>
        <p:nvSpPr>
          <p:cNvPr id="243" name="Google Shape;243;p17"/>
          <p:cNvSpPr txBox="1"/>
          <p:nvPr/>
        </p:nvSpPr>
        <p:spPr>
          <a:xfrm>
            <a:off x="6724476" y="249479"/>
            <a:ext cx="2340866" cy="66783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chemeClr val="dk1"/>
                </a:solidFill>
                <a:latin typeface="Times New Roman"/>
                <a:ea typeface="Times New Roman"/>
                <a:cs typeface="Times New Roman"/>
                <a:sym typeface="Times New Roman"/>
              </a:rPr>
              <a:t>Table 9 Lemmatization</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p:nvPr/>
        </p:nvSpPr>
        <p:spPr>
          <a:xfrm>
            <a:off x="270587" y="233265"/>
            <a:ext cx="11840547" cy="6818790"/>
          </a:xfrm>
          <a:prstGeom prst="rect">
            <a:avLst/>
          </a:prstGeom>
          <a:noFill/>
          <a:ln>
            <a:noFill/>
          </a:ln>
        </p:spPr>
        <p:txBody>
          <a:bodyPr spcFirstLastPara="1" wrap="square" lIns="91425" tIns="45700" rIns="91425" bIns="45700" anchor="t" anchorCtr="0">
            <a:spAutoFit/>
          </a:bodyPr>
          <a:lstStyle/>
          <a:p>
            <a:pPr marL="770890" marR="0" lvl="0" indent="-492125" algn="l" rtl="0">
              <a:lnSpc>
                <a:spcPct val="150000"/>
              </a:lnSpc>
              <a:spcBef>
                <a:spcPts val="0"/>
              </a:spcBef>
              <a:spcAft>
                <a:spcPts val="0"/>
              </a:spcAft>
              <a:buClr>
                <a:schemeClr val="dk1"/>
              </a:buClr>
              <a:buSzPts val="1800"/>
              <a:buFont typeface="Wingdings" panose="05000000000000000000" pitchFamily="2" charset="2"/>
              <a:buChar char="Ø"/>
            </a:pPr>
            <a:r>
              <a:rPr lang="en-US" sz="1800" b="1" dirty="0">
                <a:solidFill>
                  <a:schemeClr val="dk1"/>
                </a:solidFill>
                <a:latin typeface="Times New Roman"/>
                <a:ea typeface="Times New Roman"/>
                <a:cs typeface="Times New Roman"/>
                <a:sym typeface="Times New Roman"/>
              </a:rPr>
              <a:t>TF (Term Frequency) - IDF  (Inverse Documents Frequency)</a:t>
            </a:r>
            <a:endParaRPr dirty="0"/>
          </a:p>
          <a:p>
            <a:pPr marL="825500" marR="0" lvl="0" indent="-546735" algn="ctr"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 </a:t>
            </a:r>
            <a:endParaRPr dirty="0"/>
          </a:p>
          <a:p>
            <a:pPr marL="342900" marR="78740" lvl="0" indent="0" algn="just" rtl="0">
              <a:lnSpc>
                <a:spcPct val="150000"/>
              </a:lnSpc>
              <a:spcBef>
                <a:spcPts val="545"/>
              </a:spcBef>
              <a:spcAft>
                <a:spcPts val="0"/>
              </a:spcAft>
              <a:buNone/>
            </a:pPr>
            <a:r>
              <a:rPr lang="en-US" sz="1800" dirty="0">
                <a:solidFill>
                  <a:schemeClr val="dk1"/>
                </a:solidFill>
                <a:latin typeface="Times New Roman"/>
                <a:ea typeface="Times New Roman"/>
                <a:cs typeface="Times New Roman"/>
                <a:sym typeface="Times New Roman"/>
              </a:rPr>
              <a:t>We used </a:t>
            </a:r>
            <a:r>
              <a:rPr lang="en-US" sz="1800" dirty="0" err="1">
                <a:solidFill>
                  <a:schemeClr val="dk1"/>
                </a:solidFill>
                <a:latin typeface="Times New Roman"/>
                <a:ea typeface="Times New Roman"/>
                <a:cs typeface="Times New Roman"/>
                <a:sym typeface="Times New Roman"/>
              </a:rPr>
              <a:t>TfidfVectorizer</a:t>
            </a:r>
            <a:r>
              <a:rPr lang="en-US" sz="1800" dirty="0">
                <a:solidFill>
                  <a:schemeClr val="dk1"/>
                </a:solidFill>
                <a:latin typeface="Times New Roman"/>
                <a:ea typeface="Times New Roman"/>
                <a:cs typeface="Times New Roman"/>
                <a:sym typeface="Times New Roman"/>
              </a:rPr>
              <a:t> method for converting textual data to numerical form so we can use it to our models. It’s transferring text data into vectors as the models can process only numerical data. Using TF-IDF we can get information about words that which word is more significant in sentence.</a:t>
            </a:r>
            <a:endParaRPr dirty="0"/>
          </a:p>
          <a:p>
            <a:pPr marL="342900" marR="78740" lvl="0" indent="0" algn="just" rtl="0">
              <a:lnSpc>
                <a:spcPct val="150000"/>
              </a:lnSpc>
              <a:spcBef>
                <a:spcPts val="545"/>
              </a:spcBef>
              <a:spcAft>
                <a:spcPts val="0"/>
              </a:spcAft>
              <a:buNone/>
            </a:pPr>
            <a:endParaRPr sz="1800" dirty="0">
              <a:solidFill>
                <a:schemeClr val="dk1"/>
              </a:solidFill>
              <a:latin typeface="Times New Roman"/>
              <a:ea typeface="Times New Roman"/>
              <a:cs typeface="Times New Roman"/>
              <a:sym typeface="Times New Roman"/>
            </a:endParaRPr>
          </a:p>
          <a:p>
            <a:pPr marL="342900" marR="78740" lvl="0" indent="0" algn="just"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For Term Frequency-Inverse Document Frequency the product of Term frequency and inverse document frequency is used. Term frequency is in what way commonly a term has occurred in a document. </a:t>
            </a:r>
            <a:endParaRPr sz="1800" dirty="0">
              <a:solidFill>
                <a:schemeClr val="dk1"/>
              </a:solidFill>
              <a:latin typeface="Times New Roman"/>
              <a:ea typeface="Times New Roman"/>
              <a:cs typeface="Times New Roman"/>
              <a:sym typeface="Times New Roman"/>
            </a:endParaRPr>
          </a:p>
          <a:p>
            <a:pPr marL="342900" marR="0" lvl="0" indent="0" algn="l" rtl="0">
              <a:lnSpc>
                <a:spcPct val="150000"/>
              </a:lnSpc>
              <a:spcBef>
                <a:spcPts val="15"/>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Term Frequency = f/d.	</a:t>
            </a:r>
            <a:endParaRPr dirty="0"/>
          </a:p>
          <a:p>
            <a:pPr marL="342900" marR="0" lvl="0" indent="0" algn="ctr" rtl="0">
              <a:lnSpc>
                <a:spcPct val="150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E.g., </a:t>
            </a:r>
            <a:r>
              <a:rPr lang="en-US" sz="1800" dirty="0" err="1">
                <a:solidFill>
                  <a:schemeClr val="dk1"/>
                </a:solidFill>
                <a:latin typeface="Times New Roman"/>
                <a:ea typeface="Times New Roman"/>
                <a:cs typeface="Times New Roman"/>
                <a:sym typeface="Times New Roman"/>
              </a:rPr>
              <a:t>Piford</a:t>
            </a:r>
            <a:r>
              <a:rPr lang="en-US" sz="1800" dirty="0">
                <a:solidFill>
                  <a:schemeClr val="dk1"/>
                </a:solidFill>
                <a:latin typeface="Times New Roman"/>
                <a:ea typeface="Times New Roman"/>
                <a:cs typeface="Times New Roman"/>
                <a:sym typeface="Times New Roman"/>
              </a:rPr>
              <a:t> provide training to students and provide training to working professionals.</a:t>
            </a:r>
            <a:endParaRPr dirty="0"/>
          </a:p>
          <a:p>
            <a:pPr marL="342900" marR="0" lvl="0" indent="0" algn="ctr" rtl="0">
              <a:lnSpc>
                <a:spcPct val="150000"/>
              </a:lnSpc>
              <a:spcBef>
                <a:spcPts val="0"/>
              </a:spcBef>
              <a:spcAft>
                <a:spcPts val="0"/>
              </a:spcAft>
              <a:buNone/>
            </a:pPr>
            <a:r>
              <a:rPr lang="en-US" sz="1800" dirty="0" err="1">
                <a:solidFill>
                  <a:schemeClr val="dk1"/>
                </a:solidFill>
                <a:latin typeface="Times New Roman"/>
                <a:ea typeface="Times New Roman"/>
                <a:cs typeface="Times New Roman"/>
                <a:sym typeface="Times New Roman"/>
              </a:rPr>
              <a:t>Tf</a:t>
            </a:r>
            <a:r>
              <a:rPr lang="en-US" sz="1800" dirty="0">
                <a:solidFill>
                  <a:schemeClr val="dk1"/>
                </a:solidFill>
                <a:latin typeface="Times New Roman"/>
                <a:ea typeface="Times New Roman"/>
                <a:cs typeface="Times New Roman"/>
                <a:sym typeface="Times New Roman"/>
              </a:rPr>
              <a:t>(</a:t>
            </a:r>
            <a:r>
              <a:rPr lang="en-US" sz="1800" dirty="0" err="1">
                <a:solidFill>
                  <a:schemeClr val="dk1"/>
                </a:solidFill>
                <a:latin typeface="Times New Roman"/>
                <a:ea typeface="Times New Roman"/>
                <a:cs typeface="Times New Roman"/>
                <a:sym typeface="Times New Roman"/>
              </a:rPr>
              <a:t>piford</a:t>
            </a:r>
            <a:r>
              <a:rPr lang="en-US" sz="1800" dirty="0">
                <a:solidFill>
                  <a:schemeClr val="dk1"/>
                </a:solidFill>
                <a:latin typeface="Times New Roman"/>
                <a:ea typeface="Times New Roman"/>
                <a:cs typeface="Times New Roman"/>
                <a:sym typeface="Times New Roman"/>
              </a:rPr>
              <a:t>) = 1/12</a:t>
            </a:r>
            <a:endParaRPr dirty="0"/>
          </a:p>
          <a:p>
            <a:pPr marL="342900" marR="0" lvl="0" indent="0" algn="ctr" rtl="0">
              <a:lnSpc>
                <a:spcPct val="150000"/>
              </a:lnSpc>
              <a:spcBef>
                <a:spcPts val="0"/>
              </a:spcBef>
              <a:spcAft>
                <a:spcPts val="0"/>
              </a:spcAft>
              <a:buNone/>
            </a:pPr>
            <a:r>
              <a:rPr lang="en-US" sz="1800" dirty="0" err="1">
                <a:solidFill>
                  <a:schemeClr val="dk1"/>
                </a:solidFill>
                <a:latin typeface="Times New Roman"/>
                <a:ea typeface="Times New Roman"/>
                <a:cs typeface="Times New Roman"/>
                <a:sym typeface="Times New Roman"/>
              </a:rPr>
              <a:t>Tf</a:t>
            </a:r>
            <a:r>
              <a:rPr lang="en-US" sz="1800" dirty="0">
                <a:solidFill>
                  <a:schemeClr val="dk1"/>
                </a:solidFill>
                <a:latin typeface="Times New Roman"/>
                <a:ea typeface="Times New Roman"/>
                <a:cs typeface="Times New Roman"/>
                <a:sym typeface="Times New Roman"/>
              </a:rPr>
              <a:t>(training) = 2/12</a:t>
            </a:r>
            <a:endParaRPr dirty="0"/>
          </a:p>
          <a:p>
            <a:pPr marL="342900" marR="0" lvl="0" indent="0" algn="ctr" rtl="0">
              <a:lnSpc>
                <a:spcPct val="150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p:nvPr/>
        </p:nvSpPr>
        <p:spPr>
          <a:xfrm>
            <a:off x="100305" y="0"/>
            <a:ext cx="12020160" cy="5638980"/>
          </a:xfrm>
          <a:prstGeom prst="rect">
            <a:avLst/>
          </a:prstGeom>
          <a:noFill/>
          <a:ln>
            <a:noFill/>
          </a:ln>
        </p:spPr>
        <p:txBody>
          <a:bodyPr spcFirstLastPara="1" wrap="square" lIns="91425" tIns="45700" rIns="91425" bIns="45700" anchor="t" anchorCtr="0">
            <a:spAutoFit/>
          </a:bodyPr>
          <a:lstStyle/>
          <a:p>
            <a:pPr marL="342900" marR="0" lvl="0" indent="0" algn="ctr"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82550" lvl="0" indent="0" algn="just"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IDF is inverse document frequency. Using IDF we can get real words. If a corpus contains N documents and the term of our concern exists only in D documents, then IDF is:</a:t>
            </a:r>
            <a:endParaRPr/>
          </a:p>
          <a:p>
            <a:pPr marL="342900" marR="0" lvl="0" indent="0" algn="ctr"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IDF = log(N (total number of sentences ) / D (Number of documents with term t in it) ).	</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E.g., </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Piford provide training to students</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Piford is a software development company</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We provide placement after trainings.</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	IDF(Piford) = log 3/2</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	IDF(Software) = log 3/1</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Tf-Idf =  Tf * Idf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2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61" name="Google Shape;261;p20"/>
          <p:cNvSpPr/>
          <p:nvPr/>
        </p:nvSpPr>
        <p:spPr>
          <a:xfrm>
            <a:off x="5685"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txBox="1"/>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3600">
              <a:solidFill>
                <a:srgbClr val="FFFFFF"/>
              </a:solidFill>
              <a:latin typeface="Calibri"/>
              <a:ea typeface="Calibri"/>
              <a:cs typeface="Calibri"/>
              <a:sym typeface="Calibri"/>
            </a:endParaRPr>
          </a:p>
        </p:txBody>
      </p:sp>
      <p:sp>
        <p:nvSpPr>
          <p:cNvPr id="264" name="Google Shape;264;p20"/>
          <p:cNvSpPr/>
          <p:nvPr/>
        </p:nvSpPr>
        <p:spPr>
          <a:xfrm>
            <a:off x="157315" y="186612"/>
            <a:ext cx="3829484" cy="6522098"/>
          </a:xfrm>
          <a:prstGeom prst="rect">
            <a:avLst/>
          </a:prstGeom>
          <a:noFill/>
          <a:ln>
            <a:noFill/>
          </a:ln>
        </p:spPr>
        <p:txBody>
          <a:bodyPr spcFirstLastPara="1" wrap="square" lIns="0" tIns="45700" rIns="0" bIns="45700" anchor="t" anchorCtr="0">
            <a:noAutofit/>
          </a:bodyPr>
          <a:lstStyle/>
          <a:p>
            <a:pPr marL="0" marR="0" lvl="0" indent="0" algn="just" rtl="0">
              <a:lnSpc>
                <a:spcPct val="90000"/>
              </a:lnSpc>
              <a:spcBef>
                <a:spcPts val="0"/>
              </a:spcBef>
              <a:spcAft>
                <a:spcPts val="0"/>
              </a:spcAft>
              <a:buClr>
                <a:schemeClr val="accent1"/>
              </a:buClr>
              <a:buSzPts val="1500"/>
              <a:buFont typeface="Calibri"/>
              <a:buNone/>
            </a:pPr>
            <a:r>
              <a:rPr lang="en-US" sz="1500" b="1" i="0" u="none" strike="noStrike" cap="none" dirty="0">
                <a:solidFill>
                  <a:srgbClr val="FFFFFF"/>
                </a:solidFill>
                <a:latin typeface="Times New Roman"/>
                <a:ea typeface="Times New Roman"/>
                <a:cs typeface="Times New Roman"/>
                <a:sym typeface="Times New Roman"/>
              </a:rPr>
              <a:t>Vader Sentiment</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(Valence Aware Dictionary and Sentiment Reasoner) is a lexicon and rule-based sentiment </a:t>
            </a:r>
            <a:r>
              <a:rPr lang="en-US" sz="15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analysis</a:t>
            </a:r>
            <a:r>
              <a:rPr lang="en-US" sz="1500" b="0" i="0" u="none" strike="noStrike" cap="none" dirty="0">
                <a:solidFill>
                  <a:srgbClr val="FFFFFF"/>
                </a:solidFill>
                <a:latin typeface="Times New Roman"/>
                <a:ea typeface="Times New Roman"/>
                <a:cs typeface="Times New Roman"/>
                <a:sym typeface="Times New Roman"/>
              </a:rPr>
              <a:t> tool that is specifically attuned to sentiments expressed in social media and works well on texts from other domains. It's a Rule-based Model for Sentiment Analysis of social media Text. This analyzer calculates text sentiment and produces four different classes of output scores: positive, negative, neutral, and compound. A compound score is the aggregate of the score of a word, or precisely, the sum of all words in the lexicon, normalized between -1 and 1.</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Positive sentiment: compound score &gt;=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Neutral sentiment: (compound score &gt; -0.05) and (compound score &lt;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Negative sentiment: compound score &lt;=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Compound Score: The compound score is computed by summing the valence scores of each word in the lexicon, adjusted according to the rules, and then normalized to be between -1 (most extreme negative) and +1 (most extreme positive).</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dirty="0">
                <a:solidFill>
                  <a:srgbClr val="FFFFFF"/>
                </a:solidFill>
                <a:latin typeface="Times New Roman"/>
                <a:ea typeface="Times New Roman"/>
                <a:cs typeface="Times New Roman"/>
                <a:sym typeface="Times New Roman"/>
              </a:rPr>
              <a:t>We </a:t>
            </a:r>
            <a:r>
              <a:rPr lang="en-US" sz="1500" b="0" i="0" u="none" strike="noStrike" cap="none" dirty="0">
                <a:solidFill>
                  <a:srgbClr val="FFFFFF"/>
                </a:solidFill>
                <a:latin typeface="Times New Roman"/>
                <a:ea typeface="Times New Roman"/>
                <a:cs typeface="Times New Roman"/>
                <a:sym typeface="Times New Roman"/>
              </a:rPr>
              <a:t>import </a:t>
            </a:r>
            <a:r>
              <a:rPr lang="en-US" sz="1500" b="0" i="0" u="none" strike="noStrike" cap="none" dirty="0" err="1">
                <a:solidFill>
                  <a:srgbClr val="FFFFFF"/>
                </a:solidFill>
                <a:latin typeface="Times New Roman"/>
                <a:ea typeface="Times New Roman"/>
                <a:cs typeface="Times New Roman"/>
                <a:sym typeface="Times New Roman"/>
              </a:rPr>
              <a:t>SentimentIntensityAnalyzer</a:t>
            </a:r>
            <a:r>
              <a:rPr lang="en-US" sz="1500" b="0" i="0" u="none" strike="noStrike" cap="none" dirty="0">
                <a:solidFill>
                  <a:srgbClr val="FFFFFF"/>
                </a:solidFill>
                <a:latin typeface="Times New Roman"/>
                <a:ea typeface="Times New Roman"/>
                <a:cs typeface="Times New Roman"/>
                <a:sym typeface="Times New Roman"/>
              </a:rPr>
              <a:t> from </a:t>
            </a:r>
            <a:r>
              <a:rPr lang="en-US" sz="1500" b="0" i="0" u="none" strike="noStrike" cap="none" dirty="0" err="1">
                <a:solidFill>
                  <a:srgbClr val="FFFFFF"/>
                </a:solidFill>
                <a:latin typeface="Times New Roman"/>
                <a:ea typeface="Times New Roman"/>
                <a:cs typeface="Times New Roman"/>
                <a:sym typeface="Times New Roman"/>
              </a:rPr>
              <a:t>vadersentiment</a:t>
            </a:r>
            <a:r>
              <a:rPr lang="en-US" sz="1500" b="0" i="0" u="none" strike="noStrike" cap="none" dirty="0">
                <a:solidFill>
                  <a:srgbClr val="FFFFFF"/>
                </a:solidFill>
                <a:latin typeface="Times New Roman"/>
                <a:ea typeface="Times New Roman"/>
                <a:cs typeface="Times New Roman"/>
                <a:sym typeface="Times New Roman"/>
              </a:rPr>
              <a:t> library. It applied on </a:t>
            </a:r>
            <a:r>
              <a:rPr lang="en-US" sz="1500" b="0" i="0" u="none" strike="noStrike" cap="none" dirty="0" err="1">
                <a:solidFill>
                  <a:srgbClr val="FFFFFF"/>
                </a:solidFill>
                <a:latin typeface="Times New Roman"/>
                <a:ea typeface="Times New Roman"/>
                <a:cs typeface="Times New Roman"/>
                <a:sym typeface="Times New Roman"/>
              </a:rPr>
              <a:t>dataframe</a:t>
            </a:r>
            <a:r>
              <a:rPr lang="en-US" sz="1500" b="0" i="0" u="none" strike="noStrike" cap="none" dirty="0">
                <a:solidFill>
                  <a:srgbClr val="FFFFFF"/>
                </a:solidFill>
                <a:latin typeface="Times New Roman"/>
                <a:ea typeface="Times New Roman"/>
                <a:cs typeface="Times New Roman"/>
                <a:sym typeface="Times New Roman"/>
              </a:rPr>
              <a:t>. The output has shown in image:</a:t>
            </a:r>
            <a:endParaRPr dirty="0"/>
          </a:p>
        </p:txBody>
      </p:sp>
      <p:sp>
        <p:nvSpPr>
          <p:cNvPr id="265" name="Google Shape;265;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6" name="Google Shape;266;p20"/>
          <p:cNvGraphicFramePr/>
          <p:nvPr>
            <p:extLst>
              <p:ext uri="{D42A27DB-BD31-4B8C-83A1-F6EECF244321}">
                <p14:modId xmlns:p14="http://schemas.microsoft.com/office/powerpoint/2010/main" val="2836423504"/>
              </p:ext>
            </p:extLst>
          </p:nvPr>
        </p:nvGraphicFramePr>
        <p:xfrm>
          <a:off x="4346085" y="978427"/>
          <a:ext cx="7350200" cy="5592318"/>
        </p:xfrm>
        <a:graphic>
          <a:graphicData uri="http://schemas.openxmlformats.org/drawingml/2006/table">
            <a:tbl>
              <a:tblPr firstRow="1" firstCol="1" bandRow="1">
                <a:tableStyleId>{BC89EF96-8CEA-46FF-86C4-4CE0E7609802}</a:tableStyleId>
              </a:tblPr>
              <a:tblGrid>
                <a:gridCol w="432392">
                  <a:extLst>
                    <a:ext uri="{9D8B030D-6E8A-4147-A177-3AD203B41FA5}">
                      <a16:colId xmlns:a16="http://schemas.microsoft.com/office/drawing/2014/main" val="20000"/>
                    </a:ext>
                  </a:extLst>
                </a:gridCol>
                <a:gridCol w="883358">
                  <a:extLst>
                    <a:ext uri="{9D8B030D-6E8A-4147-A177-3AD203B41FA5}">
                      <a16:colId xmlns:a16="http://schemas.microsoft.com/office/drawing/2014/main" val="20001"/>
                    </a:ext>
                  </a:extLst>
                </a:gridCol>
                <a:gridCol w="477800">
                  <a:extLst>
                    <a:ext uri="{9D8B030D-6E8A-4147-A177-3AD203B41FA5}">
                      <a16:colId xmlns:a16="http://schemas.microsoft.com/office/drawing/2014/main" val="20002"/>
                    </a:ext>
                  </a:extLst>
                </a:gridCol>
                <a:gridCol w="332500">
                  <a:extLst>
                    <a:ext uri="{9D8B030D-6E8A-4147-A177-3AD203B41FA5}">
                      <a16:colId xmlns:a16="http://schemas.microsoft.com/office/drawing/2014/main" val="20003"/>
                    </a:ext>
                  </a:extLst>
                </a:gridCol>
                <a:gridCol w="862525">
                  <a:extLst>
                    <a:ext uri="{9D8B030D-6E8A-4147-A177-3AD203B41FA5}">
                      <a16:colId xmlns:a16="http://schemas.microsoft.com/office/drawing/2014/main" val="20004"/>
                    </a:ext>
                  </a:extLst>
                </a:gridCol>
                <a:gridCol w="1136725">
                  <a:extLst>
                    <a:ext uri="{9D8B030D-6E8A-4147-A177-3AD203B41FA5}">
                      <a16:colId xmlns:a16="http://schemas.microsoft.com/office/drawing/2014/main" val="20005"/>
                    </a:ext>
                  </a:extLst>
                </a:gridCol>
                <a:gridCol w="1105000">
                  <a:extLst>
                    <a:ext uri="{9D8B030D-6E8A-4147-A177-3AD203B41FA5}">
                      <a16:colId xmlns:a16="http://schemas.microsoft.com/office/drawing/2014/main" val="20006"/>
                    </a:ext>
                  </a:extLst>
                </a:gridCol>
                <a:gridCol w="382650">
                  <a:extLst>
                    <a:ext uri="{9D8B030D-6E8A-4147-A177-3AD203B41FA5}">
                      <a16:colId xmlns:a16="http://schemas.microsoft.com/office/drawing/2014/main" val="20007"/>
                    </a:ext>
                  </a:extLst>
                </a:gridCol>
                <a:gridCol w="418450">
                  <a:extLst>
                    <a:ext uri="{9D8B030D-6E8A-4147-A177-3AD203B41FA5}">
                      <a16:colId xmlns:a16="http://schemas.microsoft.com/office/drawing/2014/main" val="20008"/>
                    </a:ext>
                  </a:extLst>
                </a:gridCol>
                <a:gridCol w="360125">
                  <a:extLst>
                    <a:ext uri="{9D8B030D-6E8A-4147-A177-3AD203B41FA5}">
                      <a16:colId xmlns:a16="http://schemas.microsoft.com/office/drawing/2014/main" val="20009"/>
                    </a:ext>
                  </a:extLst>
                </a:gridCol>
                <a:gridCol w="495200">
                  <a:extLst>
                    <a:ext uri="{9D8B030D-6E8A-4147-A177-3AD203B41FA5}">
                      <a16:colId xmlns:a16="http://schemas.microsoft.com/office/drawing/2014/main" val="20010"/>
                    </a:ext>
                  </a:extLst>
                </a:gridCol>
                <a:gridCol w="463475">
                  <a:extLst>
                    <a:ext uri="{9D8B030D-6E8A-4147-A177-3AD203B41FA5}">
                      <a16:colId xmlns:a16="http://schemas.microsoft.com/office/drawing/2014/main" val="20011"/>
                    </a:ext>
                  </a:extLst>
                </a:gridCol>
              </a:tblGrid>
              <a:tr h="223250">
                <a:tc>
                  <a:txBody>
                    <a:bodyPr/>
                    <a:lstStyle/>
                    <a:p>
                      <a:pPr marL="0" marR="0" lvl="0" indent="0" algn="ctr" rtl="0">
                        <a:lnSpc>
                          <a:spcPct val="115000"/>
                        </a:lnSpc>
                        <a:spcBef>
                          <a:spcPts val="0"/>
                        </a:spcBef>
                        <a:spcAft>
                          <a:spcPts val="0"/>
                        </a:spcAft>
                        <a:buNone/>
                      </a:pPr>
                      <a:r>
                        <a:rPr lang="en-US" sz="1200" u="none" strike="noStrike" cap="none"/>
                        <a:t>Company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Product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Date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Rating</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cleaned_title_review</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Negative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Neutral</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Compound</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Sentiment</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0"/>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Apple iPhone XS, US Version, 64GB, Space Gray</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22-Jun-19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honestly worth</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hesitant buying </a:t>
                      </a:r>
                      <a:r>
                        <a:rPr lang="en-US" sz="1200" u="none" strike="noStrike" cap="none" dirty="0" err="1"/>
                        <a:t>iphone</a:t>
                      </a:r>
                      <a:r>
                        <a:rPr lang="en-US" sz="1200" u="none" strike="noStrike" cap="none" dirty="0"/>
                        <a:t> amazon disappoint come ...</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honestly worth hesitant buying iphone amazon d...</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0.246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0.197</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0.556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0.6901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1"/>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30-Jun-19</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1</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eh wouldnt buy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one come weird boxtwo scuff scratch id like pr...</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eh wouldnt buy one come weird boxtwo scuff scr...</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0.173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0.279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0.548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-0.3536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negative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2"/>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4-Feb-20</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beautiful lovely practically brand new iphone x</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absolutely love new iphone x arrive time pract...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beautiful lovely practically brand new iphone ...</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0.325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0.033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0.641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0.9896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3"/>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25-Dec-18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4</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work</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froze unable use poor productedit within...</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work phone froze unable use poor product...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0.266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0.133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0.601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0.2732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4"/>
                  </a:ext>
                </a:extLst>
              </a:tr>
              <a:tr h="963050">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2-Jul-19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may defective one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suddenly wifi work properly could see phone fe...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may defective one suddenly wifi work properly ...</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0.232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0.648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-0.3415</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negative</a:t>
                      </a:r>
                      <a:endParaRPr sz="1200" u="none" strike="noStrike" cap="none" dirty="0">
                        <a:latin typeface="Arial"/>
                        <a:ea typeface="Arial"/>
                        <a:cs typeface="Arial"/>
                        <a:sym typeface="Arial"/>
                      </a:endParaRPr>
                    </a:p>
                  </a:txBody>
                  <a:tcPr marL="14100" marR="14100" marT="0" marB="0"/>
                </a:tc>
                <a:extLst>
                  <a:ext uri="{0D108BD9-81ED-4DB2-BD59-A6C34878D82A}">
                    <a16:rowId xmlns:a16="http://schemas.microsoft.com/office/drawing/2014/main" val="10005"/>
                  </a:ext>
                </a:extLst>
              </a:tr>
            </a:tbl>
          </a:graphicData>
        </a:graphic>
      </p:graphicFrame>
      <p:sp>
        <p:nvSpPr>
          <p:cNvPr id="267" name="Google Shape;267;p20"/>
          <p:cNvSpPr txBox="1"/>
          <p:nvPr/>
        </p:nvSpPr>
        <p:spPr>
          <a:xfrm>
            <a:off x="4420378" y="448006"/>
            <a:ext cx="6097554" cy="40626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2400">
                <a:solidFill>
                  <a:schemeClr val="dk1"/>
                </a:solidFill>
                <a:latin typeface="Times New Roman"/>
                <a:ea typeface="Times New Roman"/>
                <a:cs typeface="Times New Roman"/>
                <a:sym typeface="Times New Roman"/>
              </a:rPr>
              <a:t>Sentimental</a:t>
            </a:r>
            <a:r>
              <a:rPr lang="en-US" sz="1800">
                <a:solidFill>
                  <a:srgbClr val="FFFFFF"/>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Analysis</a:t>
            </a:r>
            <a:endParaRPr/>
          </a:p>
        </p:txBody>
      </p:sp>
      <p:sp>
        <p:nvSpPr>
          <p:cNvPr id="268" name="Google Shape;268;p20"/>
          <p:cNvSpPr txBox="1"/>
          <p:nvPr/>
        </p:nvSpPr>
        <p:spPr>
          <a:xfrm>
            <a:off x="6571307" y="6190125"/>
            <a:ext cx="3486279" cy="66787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chemeClr val="dk1"/>
                </a:solidFill>
                <a:latin typeface="Times New Roman"/>
                <a:ea typeface="Times New Roman"/>
                <a:cs typeface="Times New Roman"/>
                <a:sym typeface="Times New Roman"/>
              </a:rPr>
              <a:t>Table 10 Sentiment Analysis</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a:off x="475861" y="205272"/>
            <a:ext cx="11290042" cy="5824608"/>
          </a:xfrm>
          <a:prstGeom prst="rect">
            <a:avLst/>
          </a:prstGeom>
          <a:noFill/>
          <a:ln>
            <a:noFill/>
          </a:ln>
        </p:spPr>
        <p:txBody>
          <a:bodyPr spcFirstLastPara="1" wrap="square" lIns="91425" tIns="45700" rIns="91425" bIns="45700" anchor="t" anchorCtr="0">
            <a:spAutoFit/>
          </a:bodyPr>
          <a:lstStyle/>
          <a:p>
            <a:pPr marL="27940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Abstract </a:t>
            </a:r>
            <a:endParaRPr lang="en-US"/>
          </a:p>
          <a:p>
            <a:pPr marL="285750" marR="0" lvl="0" indent="-285750" algn="just" rtl="0">
              <a:lnSpc>
                <a:spcPct val="2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Sentiment Analysis also well-known as Opinion Mining refers to the use of natural language processing, text analysis to analytically identify, extract, quantify, and study affective states and subjective information. Sentiment analysis is usually utilized to reviews and survey responses, online and social media, and healthcare materials for applications that range from marketing to customer service to clinical medicine. As A Result, Online Purchasing has expanded, and that has led to Growth in Online Customer Reviews of Products. The Inferred Opinions in Customer Reviews Have a Massive Influence on Customer's Decision Purchasing, Since the Customer's Opinion About the Product is Influenced by Other Consumers' Recommendations or Complaints. This research provides an analysis of the Amazon Reviews dataset and examines sentiment ranking using various machine learning approaches. </a:t>
            </a:r>
            <a:endParaRPr lang="en-US"/>
          </a:p>
          <a:p>
            <a:pPr marL="285750" marR="0" lvl="0" indent="-285750" algn="just" rtl="0">
              <a:lnSpc>
                <a:spcPct val="2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In this project, we intend to implement Sentiment Analysis of product-based reviews. Data used in this project are online product reviews collected from “amazon.com” using web scraping.</a:t>
            </a:r>
            <a:endParaRPr lang="en-US"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p:nvPr/>
        </p:nvSpPr>
        <p:spPr>
          <a:xfrm>
            <a:off x="790768" y="233783"/>
            <a:ext cx="1110626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Visualizations</a:t>
            </a:r>
            <a:endParaRPr dirty="0"/>
          </a:p>
        </p:txBody>
      </p:sp>
      <p:sp>
        <p:nvSpPr>
          <p:cNvPr id="274" name="Google Shape;274;p21"/>
          <p:cNvSpPr/>
          <p:nvPr/>
        </p:nvSpPr>
        <p:spPr>
          <a:xfrm>
            <a:off x="5435637" y="1460241"/>
            <a:ext cx="1816523" cy="5847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1) Count of rating </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dirty="0">
              <a:solidFill>
                <a:schemeClr val="dk1"/>
              </a:solidFill>
              <a:latin typeface="Times New Roman"/>
              <a:ea typeface="Times New Roman"/>
              <a:cs typeface="Times New Roman"/>
              <a:sym typeface="Times New Roman"/>
            </a:endParaRPr>
          </a:p>
        </p:txBody>
      </p:sp>
      <p:sp>
        <p:nvSpPr>
          <p:cNvPr id="276" name="Google Shape;276;p21"/>
          <p:cNvSpPr txBox="1"/>
          <p:nvPr/>
        </p:nvSpPr>
        <p:spPr>
          <a:xfrm>
            <a:off x="599429" y="6454940"/>
            <a:ext cx="609755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dirty="0">
                <a:solidFill>
                  <a:schemeClr val="dk1"/>
                </a:solidFill>
                <a:latin typeface="Times New Roman"/>
                <a:ea typeface="Times New Roman"/>
                <a:cs typeface="Times New Roman"/>
                <a:sym typeface="Times New Roman"/>
              </a:rPr>
              <a:t>Figure 1 Count of rating</a:t>
            </a:r>
            <a:endParaRPr sz="1600" b="0" i="0" u="none" strike="noStrike" cap="none" dirty="0">
              <a:solidFill>
                <a:schemeClr val="dk1"/>
              </a:solidFill>
              <a:latin typeface="Times New Roman"/>
              <a:ea typeface="Times New Roman"/>
              <a:cs typeface="Times New Roman"/>
              <a:sym typeface="Times New Roman"/>
            </a:endParaRPr>
          </a:p>
        </p:txBody>
      </p:sp>
      <p:sp>
        <p:nvSpPr>
          <p:cNvPr id="277" name="Google Shape;277;p21"/>
          <p:cNvSpPr txBox="1"/>
          <p:nvPr/>
        </p:nvSpPr>
        <p:spPr>
          <a:xfrm>
            <a:off x="5347996" y="2234656"/>
            <a:ext cx="5774092" cy="101566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picture depicts count of  total rating of products. It shows rating 5 has the highest count in whole dataset, while rating 2 has the lowest count. </a:t>
            </a:r>
            <a:endParaRPr sz="2000" b="0" i="0" u="none" strike="noStrike" cap="none">
              <a:solidFill>
                <a:schemeClr val="dk1"/>
              </a:solidFill>
              <a:latin typeface="Times New Roman"/>
              <a:ea typeface="Times New Roman"/>
              <a:cs typeface="Times New Roman"/>
              <a:sym typeface="Times New Roman"/>
            </a:endParaRPr>
          </a:p>
        </p:txBody>
      </p:sp>
      <p:pic>
        <p:nvPicPr>
          <p:cNvPr id="2" name="slide2" descr="Count of Rating">
            <a:extLst>
              <a:ext uri="{FF2B5EF4-FFF2-40B4-BE49-F238E27FC236}">
                <a16:creationId xmlns:a16="http://schemas.microsoft.com/office/drawing/2014/main" id="{DDFAD0D3-B1CE-E3CF-3797-7C1F68E7C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06"/>
            <a:ext cx="5347996" cy="63904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2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85" name="Google Shape;285;p22"/>
          <p:cNvSpPr/>
          <p:nvPr/>
        </p:nvSpPr>
        <p:spPr>
          <a:xfrm>
            <a:off x="-16"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87" name="Google Shape;287;p22"/>
          <p:cNvCxnSpPr>
            <a:cxnSpLocks/>
          </p:cNvCxnSpPr>
          <p:nvPr/>
        </p:nvCxnSpPr>
        <p:spPr>
          <a:xfrm>
            <a:off x="5663381" y="2085703"/>
            <a:ext cx="5794922"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288" name="Google Shape;288;p22"/>
          <p:cNvSpPr txBox="1"/>
          <p:nvPr/>
        </p:nvSpPr>
        <p:spPr>
          <a:xfrm>
            <a:off x="5594555" y="2198914"/>
            <a:ext cx="5955187" cy="3670180"/>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The Image represents that there is highest positive reviews present in dataset. There are 34314 positive reviews, and 7503 negative reviews present in dataset. There are least which is around 4095 neutral reviews present in reviews.</a:t>
            </a:r>
            <a:endParaRPr dirty="0"/>
          </a:p>
        </p:txBody>
      </p:sp>
      <p:sp>
        <p:nvSpPr>
          <p:cNvPr id="289" name="Google Shape;289;p22"/>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txBox="1"/>
          <p:nvPr/>
        </p:nvSpPr>
        <p:spPr>
          <a:xfrm>
            <a:off x="5338718" y="1525497"/>
            <a:ext cx="8046799" cy="640175"/>
          </a:xfrm>
          <a:prstGeom prst="rect">
            <a:avLst/>
          </a:prstGeom>
          <a:noFill/>
          <a:ln>
            <a:noFill/>
          </a:ln>
        </p:spPr>
        <p:txBody>
          <a:bodyPr spcFirstLastPara="1" wrap="square" lIns="91425" tIns="45700" rIns="91425" bIns="45700" anchor="t" anchorCtr="0">
            <a:spAutoFit/>
          </a:bodyPr>
          <a:lstStyle/>
          <a:p>
            <a:pPr marL="0" marR="0" lvl="0" indent="285750" algn="l" rtl="0">
              <a:lnSpc>
                <a:spcPct val="85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2) Sentiment Distribution  </a:t>
            </a:r>
            <a:endParaRPr dirty="0"/>
          </a:p>
          <a:p>
            <a:pPr marL="0" marR="0" lvl="0" indent="285750" algn="l" rtl="0">
              <a:lnSpc>
                <a:spcPct val="85000"/>
              </a:lnSpc>
              <a:spcBef>
                <a:spcPts val="600"/>
              </a:spcBef>
              <a:spcAft>
                <a:spcPts val="0"/>
              </a:spcAft>
              <a:buNone/>
            </a:pPr>
            <a:endParaRPr sz="1800" b="1" i="0" u="none" strike="noStrike" cap="none" dirty="0">
              <a:solidFill>
                <a:schemeClr val="dk1"/>
              </a:solidFill>
              <a:latin typeface="Times New Roman"/>
              <a:ea typeface="Times New Roman"/>
              <a:cs typeface="Times New Roman"/>
              <a:sym typeface="Times New Roman"/>
            </a:endParaRPr>
          </a:p>
        </p:txBody>
      </p:sp>
      <p:pic>
        <p:nvPicPr>
          <p:cNvPr id="7" name="Picture 6" descr="Chart, bar chart">
            <a:extLst>
              <a:ext uri="{FF2B5EF4-FFF2-40B4-BE49-F238E27FC236}">
                <a16:creationId xmlns:a16="http://schemas.microsoft.com/office/drawing/2014/main" id="{0507189A-6B19-4547-B195-5364B4CFEF7F}"/>
              </a:ext>
            </a:extLst>
          </p:cNvPr>
          <p:cNvPicPr>
            <a:picLocks noChangeAspect="1"/>
          </p:cNvPicPr>
          <p:nvPr/>
        </p:nvPicPr>
        <p:blipFill>
          <a:blip r:embed="rId3"/>
          <a:stretch>
            <a:fillRect/>
          </a:stretch>
        </p:blipFill>
        <p:spPr>
          <a:xfrm>
            <a:off x="159361" y="1318724"/>
            <a:ext cx="5275817" cy="4220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2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2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99" name="Google Shape;299;p23"/>
          <p:cNvSpPr/>
          <p:nvPr/>
        </p:nvSpPr>
        <p:spPr>
          <a:xfrm>
            <a:off x="-1" y="-33242"/>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23"/>
          <p:cNvSpPr/>
          <p:nvPr/>
        </p:nvSpPr>
        <p:spPr>
          <a:xfrm>
            <a:off x="6032651" y="841350"/>
            <a:ext cx="5127171" cy="1450757"/>
          </a:xfrm>
          <a:prstGeom prst="rect">
            <a:avLst/>
          </a:prstGeom>
          <a:noFill/>
          <a:ln>
            <a:noFill/>
          </a:ln>
        </p:spPr>
        <p:txBody>
          <a:bodyPr spcFirstLastPara="1" wrap="square" lIns="91425" tIns="45700" rIns="91425" bIns="45700" anchor="b" anchorCtr="0">
            <a:normAutofit/>
          </a:bodyPr>
          <a:lstStyle/>
          <a:p>
            <a:pPr marL="0" marR="0" lvl="0" indent="285750" algn="l" rtl="0">
              <a:lnSpc>
                <a:spcPct val="85000"/>
              </a:lnSpc>
              <a:spcBef>
                <a:spcPts val="0"/>
              </a:spcBef>
              <a:spcAft>
                <a:spcPts val="0"/>
              </a:spcAft>
              <a:buNone/>
            </a:pPr>
            <a:r>
              <a:rPr lang="en-US" sz="2000" b="1">
                <a:solidFill>
                  <a:schemeClr val="dk1"/>
                </a:solidFill>
                <a:latin typeface="Times New Roman"/>
                <a:ea typeface="Times New Roman"/>
                <a:cs typeface="Times New Roman"/>
                <a:sym typeface="Times New Roman"/>
              </a:rPr>
              <a:t>3</a:t>
            </a:r>
            <a:r>
              <a:rPr lang="en-US" sz="2000" b="1" i="0" u="none" strike="noStrike" cap="none">
                <a:solidFill>
                  <a:schemeClr val="dk1"/>
                </a:solidFill>
                <a:latin typeface="Times New Roman"/>
                <a:ea typeface="Times New Roman"/>
                <a:cs typeface="Times New Roman"/>
                <a:sym typeface="Times New Roman"/>
              </a:rPr>
              <a:t>)  Sentiment by company</a:t>
            </a:r>
            <a:endParaRPr/>
          </a:p>
          <a:p>
            <a:pPr marL="0" marR="0" lvl="0" indent="285750" algn="l" rtl="0">
              <a:lnSpc>
                <a:spcPct val="85000"/>
              </a:lnSpc>
              <a:spcBef>
                <a:spcPts val="600"/>
              </a:spcBef>
              <a:spcAft>
                <a:spcPts val="0"/>
              </a:spcAft>
              <a:buNone/>
            </a:pPr>
            <a:endParaRPr sz="2000" b="1" i="0" u="none" strike="noStrike" cap="none">
              <a:solidFill>
                <a:schemeClr val="dk1"/>
              </a:solidFill>
              <a:latin typeface="Times New Roman"/>
              <a:ea typeface="Times New Roman"/>
              <a:cs typeface="Times New Roman"/>
              <a:sym typeface="Times New Roman"/>
            </a:endParaRPr>
          </a:p>
        </p:txBody>
      </p:sp>
      <p:cxnSp>
        <p:nvCxnSpPr>
          <p:cNvPr id="301" name="Google Shape;301;p23"/>
          <p:cNvCxnSpPr/>
          <p:nvPr/>
        </p:nvCxnSpPr>
        <p:spPr>
          <a:xfrm>
            <a:off x="6411684" y="2086188"/>
            <a:ext cx="4748808"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302" name="Google Shape;302;p23"/>
          <p:cNvSpPr/>
          <p:nvPr/>
        </p:nvSpPr>
        <p:spPr>
          <a:xfrm>
            <a:off x="6411684" y="1961318"/>
            <a:ext cx="5549766" cy="3363934"/>
          </a:xfrm>
          <a:prstGeom prst="rect">
            <a:avLst/>
          </a:prstGeom>
          <a:noFill/>
          <a:ln>
            <a:noFill/>
          </a:ln>
        </p:spPr>
        <p:txBody>
          <a:bodyPr spcFirstLastPara="1" wrap="square" lIns="0" tIns="45700" rIns="0" bIns="45700" anchor="t" anchorCtr="0">
            <a:normAutofit/>
          </a:bodyPr>
          <a:lstStyle/>
          <a:p>
            <a:pPr marL="0" marR="0" lvl="0" indent="285750" algn="l" rtl="0">
              <a:lnSpc>
                <a:spcPct val="90000"/>
              </a:lnSpc>
              <a:spcBef>
                <a:spcPts val="0"/>
              </a:spcBef>
              <a:spcAft>
                <a:spcPts val="0"/>
              </a:spcAft>
              <a:buClr>
                <a:schemeClr val="accent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600"/>
              </a:spcBef>
              <a:spcAft>
                <a:spcPts val="0"/>
              </a:spcAft>
              <a:buClr>
                <a:schemeClr val="accent1"/>
              </a:buClr>
              <a:buSzPts val="2000"/>
              <a:buFont typeface="Calibri"/>
              <a:buNone/>
            </a:pPr>
            <a:r>
              <a:rPr lang="en-US" sz="2000" b="0" i="0" u="none" strike="noStrike" cap="none">
                <a:solidFill>
                  <a:schemeClr val="dk1"/>
                </a:solidFill>
                <a:latin typeface="Times New Roman"/>
                <a:ea typeface="Times New Roman"/>
                <a:cs typeface="Times New Roman"/>
                <a:sym typeface="Times New Roman"/>
              </a:rPr>
              <a:t>The bar chart represents positive, negative, and neutral sentiment by five different mobile companies. Neutral sentiment has the highest value among the all the sentiment. Apple has the maximum positive review among all the companies, whilst Motorola has the lowest sentiment in all three categories.</a:t>
            </a:r>
            <a:endParaRPr/>
          </a:p>
        </p:txBody>
      </p:sp>
      <p:sp>
        <p:nvSpPr>
          <p:cNvPr id="303" name="Google Shape;303;p23"/>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txBox="1"/>
          <p:nvPr/>
        </p:nvSpPr>
        <p:spPr>
          <a:xfrm>
            <a:off x="6515150" y="6400800"/>
            <a:ext cx="60975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Figure 3 Sentiment by company</a:t>
            </a:r>
            <a:endParaRPr sz="1800" dirty="0">
              <a:solidFill>
                <a:schemeClr val="dk1"/>
              </a:solidFill>
              <a:latin typeface="Times New Roman"/>
              <a:ea typeface="Times New Roman"/>
              <a:cs typeface="Times New Roman"/>
              <a:sym typeface="Times New Roman"/>
            </a:endParaRPr>
          </a:p>
        </p:txBody>
      </p:sp>
      <p:pic>
        <p:nvPicPr>
          <p:cNvPr id="4" name="slide3" descr="Sentiment by company">
            <a:extLst>
              <a:ext uri="{FF2B5EF4-FFF2-40B4-BE49-F238E27FC236}">
                <a16:creationId xmlns:a16="http://schemas.microsoft.com/office/drawing/2014/main" id="{784201E7-4FE6-AA65-7518-4061083C1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22142"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p:nvPr/>
        </p:nvSpPr>
        <p:spPr>
          <a:xfrm>
            <a:off x="6710873" y="6365557"/>
            <a:ext cx="4046538" cy="492443"/>
          </a:xfrm>
          <a:prstGeom prst="rect">
            <a:avLst/>
          </a:prstGeom>
          <a:solidFill>
            <a:srgbClr val="FFFF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dirty="0">
                <a:solidFill>
                  <a:schemeClr val="dk1"/>
                </a:solidFill>
                <a:latin typeface="Times New Roman"/>
                <a:ea typeface="Times New Roman"/>
                <a:cs typeface="Times New Roman"/>
                <a:sym typeface="Times New Roman"/>
              </a:rPr>
              <a:t>Figure 4 Count of Rating by company</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dirty="0">
              <a:solidFill>
                <a:schemeClr val="dk1"/>
              </a:solidFill>
              <a:latin typeface="Times New Roman"/>
              <a:ea typeface="Times New Roman"/>
              <a:cs typeface="Times New Roman"/>
              <a:sym typeface="Times New Roman"/>
            </a:endParaRPr>
          </a:p>
        </p:txBody>
      </p:sp>
      <p:sp>
        <p:nvSpPr>
          <p:cNvPr id="312" name="Google Shape;312;p24"/>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4"/>
          <p:cNvSpPr/>
          <p:nvPr/>
        </p:nvSpPr>
        <p:spPr>
          <a:xfrm>
            <a:off x="6697680" y="2410482"/>
            <a:ext cx="4822516" cy="1938992"/>
          </a:xfrm>
          <a:prstGeom prst="rect">
            <a:avLst/>
          </a:prstGeom>
          <a:noFill/>
          <a:ln>
            <a:noFill/>
          </a:ln>
        </p:spPr>
        <p:txBody>
          <a:bodyPr spcFirstLastPara="1" wrap="square" lIns="91425" tIns="45700" rIns="91425" bIns="45700" anchor="ctr" anchorCtr="0">
            <a:spAutoFit/>
          </a:bodyPr>
          <a:lstStyle/>
          <a:p>
            <a:pPr marL="0" marR="0" lvl="0" indent="5200650" algn="just" rtl="0">
              <a:lnSpc>
                <a:spcPct val="100000"/>
              </a:lnSpc>
              <a:spcBef>
                <a:spcPts val="0"/>
              </a:spcBef>
              <a:spcAft>
                <a:spcPts val="0"/>
              </a:spcAft>
              <a:buClr>
                <a:srgbClr val="3F3F3F"/>
              </a:buClr>
              <a:buSzPts val="2000"/>
              <a:buFont typeface="Times New Roman"/>
              <a:buNone/>
            </a:pPr>
            <a:br>
              <a:rPr lang="en-US" sz="2000" b="1" dirty="0">
                <a:solidFill>
                  <a:srgbClr val="3F3F3F"/>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The bar graph demonstrates count of rating by five different mobile companies. Apple has the maximum rating of 5 amongst all mobile firms, whilst Motorola has the lowest rating in all the categories.</a:t>
            </a:r>
            <a:endParaRPr sz="2000" b="0" i="0" u="none" strike="noStrike" cap="none" dirty="0">
              <a:solidFill>
                <a:schemeClr val="dk1"/>
              </a:solidFill>
              <a:latin typeface="Times New Roman"/>
              <a:ea typeface="Times New Roman"/>
              <a:cs typeface="Times New Roman"/>
              <a:sym typeface="Times New Roman"/>
            </a:endParaRPr>
          </a:p>
        </p:txBody>
      </p:sp>
      <p:sp>
        <p:nvSpPr>
          <p:cNvPr id="314" name="Google Shape;314;p24"/>
          <p:cNvSpPr txBox="1"/>
          <p:nvPr/>
        </p:nvSpPr>
        <p:spPr>
          <a:xfrm>
            <a:off x="1702805" y="2210427"/>
            <a:ext cx="9067800" cy="400110"/>
          </a:xfrm>
          <a:prstGeom prst="rect">
            <a:avLst/>
          </a:prstGeom>
          <a:noFill/>
          <a:ln>
            <a:noFill/>
          </a:ln>
        </p:spPr>
        <p:txBody>
          <a:bodyPr spcFirstLastPara="1" wrap="square" lIns="91425" tIns="45700" rIns="91425" bIns="45700" anchor="t" anchorCtr="0">
            <a:spAutoFit/>
          </a:bodyPr>
          <a:lstStyle/>
          <a:p>
            <a:pPr marL="0" marR="0" lvl="0" indent="5200650" algn="just" rtl="0">
              <a:lnSpc>
                <a:spcPct val="10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4)  Count of rating by company</a:t>
            </a:r>
            <a:endParaRPr dirty="0"/>
          </a:p>
        </p:txBody>
      </p:sp>
      <p:pic>
        <p:nvPicPr>
          <p:cNvPr id="2" name="slide5" descr="Count of rating by company">
            <a:extLst>
              <a:ext uri="{FF2B5EF4-FFF2-40B4-BE49-F238E27FC236}">
                <a16:creationId xmlns:a16="http://schemas.microsoft.com/office/drawing/2014/main" id="{1833B0A6-1099-65F1-7FDE-72B1BE23A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69768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6" descr="Dashboard 1">
            <a:extLst>
              <a:ext uri="{FF2B5EF4-FFF2-40B4-BE49-F238E27FC236}">
                <a16:creationId xmlns:a16="http://schemas.microsoft.com/office/drawing/2014/main" id="{8DF8BD95-C816-20F0-764D-E75C9C3E5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1118"/>
            <a:ext cx="12064181" cy="641796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D70542A-CEC3-3118-BC53-5168E6150E1F}"/>
              </a:ext>
            </a:extLst>
          </p:cNvPr>
          <p:cNvSpPr txBox="1"/>
          <p:nvPr/>
        </p:nvSpPr>
        <p:spPr>
          <a:xfrm>
            <a:off x="127818" y="8918"/>
            <a:ext cx="11828207" cy="503927"/>
          </a:xfrm>
          <a:prstGeom prst="rect">
            <a:avLst/>
          </a:prstGeom>
        </p:spPr>
        <p:txBody>
          <a:bodyPr vert="horz" lIns="91440" tIns="45720" rIns="91440" bIns="45720" rtlCol="0">
            <a:normAutofit/>
          </a:bodyPr>
          <a:lstStyle/>
          <a:p>
            <a:pPr algn="ctr">
              <a:lnSpc>
                <a:spcPct val="120000"/>
              </a:lnSpc>
              <a:spcAft>
                <a:spcPts val="600"/>
              </a:spcAft>
              <a:buClr>
                <a:schemeClr val="tx1"/>
              </a:buClr>
            </a:pPr>
            <a:r>
              <a:rPr lang="en-US" sz="1800" b="1" kern="1200" cap="all" dirty="0">
                <a:solidFill>
                  <a:schemeClr val="tx1"/>
                </a:solidFill>
                <a:latin typeface="Arial" panose="020B0604020202020204" pitchFamily="34" charset="0"/>
                <a:ea typeface="+mn-ea"/>
                <a:cs typeface="Arial" panose="020B0604020202020204" pitchFamily="34" charset="0"/>
              </a:rPr>
              <a:t>Dashboard</a:t>
            </a:r>
          </a:p>
        </p:txBody>
      </p:sp>
      <p:pic>
        <p:nvPicPr>
          <p:cNvPr id="5" name="Picture 4" descr="Chart, bar chart&#10;&#10;Description automatically generated">
            <a:extLst>
              <a:ext uri="{FF2B5EF4-FFF2-40B4-BE49-F238E27FC236}">
                <a16:creationId xmlns:a16="http://schemas.microsoft.com/office/drawing/2014/main" id="{3F88678A-2175-0807-6365-01E87A90377E}"/>
              </a:ext>
            </a:extLst>
          </p:cNvPr>
          <p:cNvPicPr>
            <a:picLocks noChangeAspect="1"/>
          </p:cNvPicPr>
          <p:nvPr/>
        </p:nvPicPr>
        <p:blipFill>
          <a:blip r:embed="rId5"/>
          <a:stretch>
            <a:fillRect/>
          </a:stretch>
        </p:blipFill>
        <p:spPr>
          <a:xfrm>
            <a:off x="5889400" y="629265"/>
            <a:ext cx="6174781" cy="3067664"/>
          </a:xfrm>
          <a:prstGeom prst="rect">
            <a:avLst/>
          </a:prstGeom>
        </p:spPr>
      </p:pic>
    </p:spTree>
    <p:extLst>
      <p:ext uri="{BB962C8B-B14F-4D97-AF65-F5344CB8AC3E}">
        <p14:creationId xmlns:p14="http://schemas.microsoft.com/office/powerpoint/2010/main" val="188972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p:nvPr/>
        </p:nvSpPr>
        <p:spPr>
          <a:xfrm>
            <a:off x="856084" y="1372335"/>
            <a:ext cx="10713875" cy="3046988"/>
          </a:xfrm>
          <a:prstGeom prst="rect">
            <a:avLst/>
          </a:prstGeom>
          <a:noFill/>
          <a:ln>
            <a:noFill/>
          </a:ln>
        </p:spPr>
        <p:txBody>
          <a:bodyPr spcFirstLastPara="1" wrap="square" lIns="91425" tIns="45700" rIns="91425" bIns="45700" anchor="t" anchorCtr="0">
            <a:spAutoFit/>
          </a:bodyPr>
          <a:lstStyle/>
          <a:p>
            <a:pPr marL="285750" marR="0" lvl="0" indent="0" algn="just" rtl="0">
              <a:lnSpc>
                <a:spcPct val="2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dirty="0" err="1">
                <a:solidFill>
                  <a:schemeClr val="dk1"/>
                </a:solidFill>
                <a:latin typeface="Times New Roman"/>
                <a:ea typeface="Times New Roman"/>
                <a:cs typeface="Times New Roman"/>
                <a:sym typeface="Times New Roman"/>
              </a:rPr>
              <a:t>Wordcloud</a:t>
            </a:r>
            <a:r>
              <a:rPr lang="en-US" sz="2400" dirty="0">
                <a:solidFill>
                  <a:schemeClr val="dk1"/>
                </a:solidFill>
                <a:latin typeface="Times New Roman"/>
                <a:ea typeface="Times New Roman"/>
                <a:cs typeface="Times New Roman"/>
                <a:sym typeface="Times New Roman"/>
              </a:rPr>
              <a:t> is an image composed by many words that implies the contents of the document of analysis. The words are presented in various shapes and colors according to the frequency of occurrence and importance of words in the document. The larger the text form, the more the number of occurrences. </a:t>
            </a:r>
            <a:r>
              <a:rPr lang="en-US" sz="2400" dirty="0" err="1">
                <a:solidFill>
                  <a:schemeClr val="dk1"/>
                </a:solidFill>
                <a:latin typeface="Times New Roman"/>
                <a:ea typeface="Times New Roman"/>
                <a:cs typeface="Times New Roman"/>
                <a:sym typeface="Times New Roman"/>
              </a:rPr>
              <a:t>Wordcloud</a:t>
            </a:r>
            <a:r>
              <a:rPr lang="en-US" sz="2400" dirty="0">
                <a:solidFill>
                  <a:schemeClr val="dk1"/>
                </a:solidFill>
                <a:latin typeface="Times New Roman"/>
                <a:ea typeface="Times New Roman"/>
                <a:cs typeface="Times New Roman"/>
                <a:sym typeface="Times New Roman"/>
              </a:rPr>
              <a:t> is used in sentiment analysis to find out the frequency of dominant words and then draw conclusions according to the topic and condition of the study. </a:t>
            </a:r>
            <a:endParaRPr sz="2400" dirty="0">
              <a:solidFill>
                <a:schemeClr val="dk1"/>
              </a:solidFill>
              <a:latin typeface="Calibri"/>
              <a:ea typeface="Calibri"/>
              <a:cs typeface="Calibri"/>
              <a:sym typeface="Calibri"/>
            </a:endParaRPr>
          </a:p>
        </p:txBody>
      </p:sp>
      <p:sp>
        <p:nvSpPr>
          <p:cNvPr id="321" name="Google Shape;321;p25"/>
          <p:cNvSpPr txBox="1"/>
          <p:nvPr/>
        </p:nvSpPr>
        <p:spPr>
          <a:xfrm>
            <a:off x="856084" y="1372335"/>
            <a:ext cx="60975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Word</a:t>
            </a:r>
            <a:r>
              <a:rPr lang="en-US" sz="2800">
                <a:solidFill>
                  <a:schemeClr val="dk1"/>
                </a:solidFill>
                <a:latin typeface="Times New Roman"/>
                <a:ea typeface="Times New Roman"/>
                <a:cs typeface="Times New Roman"/>
                <a:sym typeface="Times New Roman"/>
              </a:rPr>
              <a:t> </a:t>
            </a:r>
            <a:r>
              <a:rPr lang="en-US" sz="2800" b="1">
                <a:solidFill>
                  <a:schemeClr val="dk1"/>
                </a:solidFill>
                <a:latin typeface="Times New Roman"/>
                <a:ea typeface="Times New Roman"/>
                <a:cs typeface="Times New Roman"/>
                <a:sym typeface="Times New Roman"/>
              </a:rPr>
              <a:t>Clouds</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6"/>
          <p:cNvSpPr/>
          <p:nvPr/>
        </p:nvSpPr>
        <p:spPr>
          <a:xfrm>
            <a:off x="2379306" y="1749975"/>
            <a:ext cx="12168527" cy="58267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26"/>
          <p:cNvSpPr txBox="1"/>
          <p:nvPr/>
        </p:nvSpPr>
        <p:spPr>
          <a:xfrm>
            <a:off x="2459393" y="779357"/>
            <a:ext cx="7273212"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Figure 5 Positive review wordcloud</a:t>
            </a:r>
            <a:endParaRPr sz="2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200"/>
              <a:buFont typeface="Calibri"/>
              <a:buNone/>
            </a:pPr>
            <a:endParaRPr sz="2200" b="0" i="0" u="none" strike="noStrike" cap="none">
              <a:solidFill>
                <a:schemeClr val="dk1"/>
              </a:solidFill>
              <a:latin typeface="Times New Roman"/>
              <a:ea typeface="Times New Roman"/>
              <a:cs typeface="Times New Roman"/>
              <a:sym typeface="Times New Roman"/>
            </a:endParaRPr>
          </a:p>
        </p:txBody>
      </p:sp>
      <p:pic>
        <p:nvPicPr>
          <p:cNvPr id="3" name="Picture 2" descr="Text&#10;&#10;Description automatically generated">
            <a:extLst>
              <a:ext uri="{FF2B5EF4-FFF2-40B4-BE49-F238E27FC236}">
                <a16:creationId xmlns:a16="http://schemas.microsoft.com/office/drawing/2014/main" id="{9065FDE9-75DD-6361-3152-B0F3EC69E0C1}"/>
              </a:ext>
            </a:extLst>
          </p:cNvPr>
          <p:cNvPicPr>
            <a:picLocks noChangeAspect="1"/>
          </p:cNvPicPr>
          <p:nvPr/>
        </p:nvPicPr>
        <p:blipFill>
          <a:blip r:embed="rId3"/>
          <a:stretch>
            <a:fillRect/>
          </a:stretch>
        </p:blipFill>
        <p:spPr>
          <a:xfrm>
            <a:off x="1061884" y="1288026"/>
            <a:ext cx="10451690" cy="52142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7"/>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27"/>
          <p:cNvSpPr txBox="1"/>
          <p:nvPr/>
        </p:nvSpPr>
        <p:spPr>
          <a:xfrm>
            <a:off x="3047223" y="735440"/>
            <a:ext cx="6097554"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Figure 6 Negative review wordcloud</a:t>
            </a:r>
            <a:endParaRPr sz="2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200"/>
              <a:buFont typeface="Calibri"/>
              <a:buNone/>
            </a:pPr>
            <a:endParaRPr sz="2200" b="0" i="0" u="none" strike="noStrike" cap="none">
              <a:solidFill>
                <a:schemeClr val="dk1"/>
              </a:solidFill>
              <a:latin typeface="Times New Roman"/>
              <a:ea typeface="Times New Roman"/>
              <a:cs typeface="Times New Roman"/>
              <a:sym typeface="Times New Roman"/>
            </a:endParaRPr>
          </a:p>
        </p:txBody>
      </p:sp>
      <p:pic>
        <p:nvPicPr>
          <p:cNvPr id="3" name="Picture 2" descr="Text&#10;&#10;Description automatically generated">
            <a:extLst>
              <a:ext uri="{FF2B5EF4-FFF2-40B4-BE49-F238E27FC236}">
                <a16:creationId xmlns:a16="http://schemas.microsoft.com/office/drawing/2014/main" id="{5C026F8D-B0F6-4545-59B3-5B7A49229685}"/>
              </a:ext>
            </a:extLst>
          </p:cNvPr>
          <p:cNvPicPr>
            <a:picLocks noChangeAspect="1"/>
          </p:cNvPicPr>
          <p:nvPr/>
        </p:nvPicPr>
        <p:blipFill>
          <a:blip r:embed="rId3"/>
          <a:stretch>
            <a:fillRect/>
          </a:stretch>
        </p:blipFill>
        <p:spPr>
          <a:xfrm>
            <a:off x="1052051" y="1415845"/>
            <a:ext cx="10353367" cy="47784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3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372" name="Google Shape;372;p31"/>
          <p:cNvSpPr/>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4800" b="0" i="0" u="none" strike="noStrike" cap="none">
              <a:solidFill>
                <a:srgbClr val="3F3F3F"/>
              </a:solidFill>
              <a:latin typeface="Calibri"/>
              <a:ea typeface="Calibri"/>
              <a:cs typeface="Calibri"/>
              <a:sym typeface="Calibri"/>
            </a:endParaRPr>
          </a:p>
        </p:txBody>
      </p:sp>
      <p:sp>
        <p:nvSpPr>
          <p:cNvPr id="373" name="Google Shape;373;p31"/>
          <p:cNvSpPr/>
          <p:nvPr/>
        </p:nvSpPr>
        <p:spPr>
          <a:xfrm>
            <a:off x="1097280" y="2062560"/>
            <a:ext cx="10058400" cy="3946069"/>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000"/>
              <a:buFont typeface="Calibri"/>
              <a:buNone/>
            </a:pPr>
            <a:r>
              <a:rPr lang="en-US" sz="2000" b="0" i="0" u="none" strike="noStrike" cap="none" dirty="0">
                <a:solidFill>
                  <a:schemeClr val="dk1"/>
                </a:solidFill>
                <a:latin typeface="Times New Roman"/>
                <a:ea typeface="Times New Roman"/>
                <a:cs typeface="Times New Roman"/>
                <a:sym typeface="Times New Roman"/>
              </a:rPr>
              <a:t>KNN is one of the simplest forms of machine learning algorithms mostly used for classification. It classifies the data point on how its neighbor is classified. KNN classifies the new data points based on the similarity measure of the earlier stored data points. Using KNN algorithm, </a:t>
            </a:r>
            <a:r>
              <a:rPr lang="en-US" sz="2000" dirty="0">
                <a:solidFill>
                  <a:schemeClr val="dk1"/>
                </a:solidFill>
                <a:latin typeface="Times New Roman"/>
                <a:ea typeface="Times New Roman"/>
                <a:cs typeface="Times New Roman"/>
                <a:sym typeface="Times New Roman"/>
              </a:rPr>
              <a:t>we</a:t>
            </a:r>
            <a:r>
              <a:rPr lang="en-US" sz="2000" b="0" i="0" u="none" strike="noStrike" cap="none" dirty="0">
                <a:solidFill>
                  <a:schemeClr val="dk1"/>
                </a:solidFill>
                <a:latin typeface="Times New Roman"/>
                <a:ea typeface="Times New Roman"/>
                <a:cs typeface="Times New Roman"/>
                <a:sym typeface="Times New Roman"/>
              </a:rPr>
              <a:t> got only 29% accuracy.</a:t>
            </a:r>
            <a:endParaRPr dirty="0"/>
          </a:p>
          <a:p>
            <a:pPr marL="0" marR="0" lvl="0" indent="0" algn="just" rtl="0">
              <a:lnSpc>
                <a:spcPct val="90000"/>
              </a:lnSpc>
              <a:spcBef>
                <a:spcPts val="600"/>
              </a:spcBef>
              <a:spcAft>
                <a:spcPts val="0"/>
              </a:spcAft>
              <a:buClr>
                <a:schemeClr val="accent1"/>
              </a:buClr>
              <a:buSzPts val="2000"/>
              <a:buFont typeface="Calibri"/>
              <a:buNone/>
            </a:pPr>
            <a:endParaRPr sz="2000" b="0" i="0" u="none" strike="noStrike" cap="none" dirty="0">
              <a:solidFill>
                <a:schemeClr val="dk1"/>
              </a:solidFill>
              <a:latin typeface="Times New Roman"/>
              <a:ea typeface="Times New Roman"/>
              <a:cs typeface="Times New Roman"/>
              <a:sym typeface="Times New Roman"/>
            </a:endParaRPr>
          </a:p>
        </p:txBody>
      </p:sp>
      <p:sp>
        <p:nvSpPr>
          <p:cNvPr id="375" name="Google Shape;375;p31"/>
          <p:cNvSpPr txBox="1"/>
          <p:nvPr/>
        </p:nvSpPr>
        <p:spPr>
          <a:xfrm>
            <a:off x="1167568" y="1155052"/>
            <a:ext cx="6097554" cy="5355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chemeClr val="accent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KNN</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Diner restaurant">
            <a:extLst>
              <a:ext uri="{FF2B5EF4-FFF2-40B4-BE49-F238E27FC236}">
                <a16:creationId xmlns:a16="http://schemas.microsoft.com/office/drawing/2014/main" id="{E36ACB43-2EAB-F110-129F-AB030182290E}"/>
              </a:ext>
            </a:extLst>
          </p:cNvPr>
          <p:cNvPicPr>
            <a:picLocks noChangeAspect="1"/>
          </p:cNvPicPr>
          <p:nvPr/>
        </p:nvPicPr>
        <p:blipFill rotWithShape="1">
          <a:blip r:embed="rId4">
            <a:alphaModFix amt="25000"/>
          </a:blip>
          <a:srcRect t="2788" b="12902"/>
          <a:stretch/>
        </p:blipFill>
        <p:spPr>
          <a:xfrm>
            <a:off x="20" y="-3278"/>
            <a:ext cx="12191980" cy="6861278"/>
          </a:xfrm>
          <a:prstGeom prst="rect">
            <a:avLst/>
          </a:prstGeom>
        </p:spPr>
      </p:pic>
      <p:pic>
        <p:nvPicPr>
          <p:cNvPr id="23" name="Picture 1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Google Shape;375;p31">
            <a:extLst>
              <a:ext uri="{FF2B5EF4-FFF2-40B4-BE49-F238E27FC236}">
                <a16:creationId xmlns:a16="http://schemas.microsoft.com/office/drawing/2014/main" id="{F9988D5F-6E5D-ECBF-528F-60B66EDFD563}"/>
              </a:ext>
            </a:extLst>
          </p:cNvPr>
          <p:cNvSpPr txBox="1"/>
          <p:nvPr/>
        </p:nvSpPr>
        <p:spPr>
          <a:xfrm>
            <a:off x="913775" y="618517"/>
            <a:ext cx="10364451" cy="1596177"/>
          </a:xfrm>
          <a:prstGeom prst="rect">
            <a:avLst/>
          </a:prstGeom>
        </p:spPr>
        <p:txBody>
          <a:bodyPr spcFirstLastPara="1" vert="horz" lIns="91440" tIns="45720" rIns="91440" bIns="45720" rtlCol="0" anchor="ctr" anchorCtr="0">
            <a:normAutofit/>
          </a:bodyPr>
          <a:lstStyle/>
          <a:p>
            <a:pPr marL="457200" marR="0" lvl="0" indent="-457200" algn="ctr">
              <a:lnSpc>
                <a:spcPct val="90000"/>
              </a:lnSpc>
              <a:spcBef>
                <a:spcPct val="0"/>
              </a:spcBef>
              <a:spcAft>
                <a:spcPts val="600"/>
              </a:spcAft>
              <a:buClr>
                <a:schemeClr val="accent1"/>
              </a:buClr>
              <a:buSzPts val="3200"/>
            </a:pPr>
            <a:r>
              <a:rPr lang="en-US" sz="4400" b="1" kern="1200" cap="all" dirty="0">
                <a:solidFill>
                  <a:schemeClr val="tx1"/>
                </a:solidFill>
                <a:latin typeface="Arial" panose="020B0604020202020204" pitchFamily="34" charset="0"/>
                <a:ea typeface="+mj-ea"/>
                <a:cs typeface="Arial" panose="020B0604020202020204" pitchFamily="34" charset="0"/>
                <a:sym typeface="Times New Roman"/>
              </a:rPr>
              <a:t>SVM</a:t>
            </a:r>
            <a:endParaRPr lang="en-US" sz="4400" kern="1200" cap="all" dirty="0">
              <a:solidFill>
                <a:schemeClr val="tx1"/>
              </a:solidFill>
              <a:latin typeface="Arial" panose="020B0604020202020204" pitchFamily="34" charset="0"/>
              <a:ea typeface="+mj-ea"/>
              <a:cs typeface="Arial" panose="020B0604020202020204" pitchFamily="34" charset="0"/>
            </a:endParaRPr>
          </a:p>
        </p:txBody>
      </p:sp>
      <p:sp>
        <p:nvSpPr>
          <p:cNvPr id="3" name="Google Shape;373;p31">
            <a:extLst>
              <a:ext uri="{FF2B5EF4-FFF2-40B4-BE49-F238E27FC236}">
                <a16:creationId xmlns:a16="http://schemas.microsoft.com/office/drawing/2014/main" id="{4290F6B1-BDFF-E84A-5087-BD7E4971DD32}"/>
              </a:ext>
            </a:extLst>
          </p:cNvPr>
          <p:cNvSpPr/>
          <p:nvPr/>
        </p:nvSpPr>
        <p:spPr>
          <a:xfrm>
            <a:off x="913774" y="2367092"/>
            <a:ext cx="10363826" cy="3424107"/>
          </a:xfrm>
          <a:prstGeom prst="rect">
            <a:avLst/>
          </a:prstGeom>
        </p:spPr>
        <p:txBody>
          <a:bodyPr spcFirstLastPara="1" vert="horz" lIns="91440" tIns="45720" rIns="91440" bIns="45720" rtlCol="0" anchorCtr="0">
            <a:normAutofit fontScale="92500"/>
          </a:bodyPr>
          <a:lstStyle/>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kern="1200" dirty="0">
                <a:solidFill>
                  <a:schemeClr val="tx1"/>
                </a:solidFill>
                <a:latin typeface="Arial" panose="020B0604020202020204" pitchFamily="34" charset="0"/>
                <a:ea typeface="+mn-ea"/>
                <a:cs typeface="Arial" panose="020B0604020202020204" pitchFamily="34" charset="0"/>
              </a:rPr>
              <a:t>SVM (support vector machine) is a popular supervised learning algorithm used in machine learning for classification, regression, and outlier detection.</a:t>
            </a:r>
          </a:p>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kern="1200" dirty="0" err="1">
                <a:solidFill>
                  <a:schemeClr val="tx1"/>
                </a:solidFill>
                <a:latin typeface="Arial" panose="020B0604020202020204" pitchFamily="34" charset="0"/>
                <a:ea typeface="+mn-ea"/>
                <a:cs typeface="Arial" panose="020B0604020202020204" pitchFamily="34" charset="0"/>
              </a:rPr>
              <a:t>Svm</a:t>
            </a:r>
            <a:r>
              <a:rPr lang="en-US" sz="2400" b="0" i="0" kern="1200" dirty="0">
                <a:solidFill>
                  <a:schemeClr val="tx1"/>
                </a:solidFill>
                <a:latin typeface="Arial" panose="020B0604020202020204" pitchFamily="34" charset="0"/>
                <a:ea typeface="+mn-ea"/>
                <a:cs typeface="Arial" panose="020B0604020202020204" pitchFamily="34" charset="0"/>
              </a:rPr>
              <a:t> is known for its ability to handle high-dimensional feature spaces and deal with noisy data. It has been used in a wide range of applications, including text classification, image classification, and bioinformatics.</a:t>
            </a:r>
            <a:endParaRPr lang="en-US" sz="2400" kern="1200" dirty="0">
              <a:solidFill>
                <a:schemeClr val="tx1"/>
              </a:solidFill>
              <a:latin typeface="Arial" panose="020B0604020202020204" pitchFamily="34" charset="0"/>
              <a:ea typeface="+mn-ea"/>
              <a:cs typeface="Arial" panose="020B0604020202020204" pitchFamily="34" charset="0"/>
            </a:endParaRPr>
          </a:p>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u="none" strike="noStrike" kern="1200" dirty="0">
                <a:solidFill>
                  <a:schemeClr val="tx1"/>
                </a:solidFill>
                <a:latin typeface="Arial" panose="020B0604020202020204" pitchFamily="34" charset="0"/>
                <a:ea typeface="+mn-ea"/>
                <a:cs typeface="Arial" panose="020B0604020202020204" pitchFamily="34" charset="0"/>
                <a:sym typeface="Times New Roman"/>
              </a:rPr>
              <a:t>We used </a:t>
            </a:r>
            <a:r>
              <a:rPr lang="en-US" sz="2400" b="0" i="0" u="none" strike="noStrike" kern="1200" dirty="0" err="1">
                <a:solidFill>
                  <a:schemeClr val="tx1"/>
                </a:solidFill>
                <a:latin typeface="Arial" panose="020B0604020202020204" pitchFamily="34" charset="0"/>
                <a:ea typeface="+mn-ea"/>
                <a:cs typeface="Arial" panose="020B0604020202020204" pitchFamily="34" charset="0"/>
                <a:sym typeface="Times New Roman"/>
              </a:rPr>
              <a:t>svm</a:t>
            </a:r>
            <a:r>
              <a:rPr lang="en-US" sz="2400" b="0" i="0" u="none" strike="noStrike" kern="1200" dirty="0">
                <a:solidFill>
                  <a:schemeClr val="tx1"/>
                </a:solidFill>
                <a:latin typeface="Arial" panose="020B0604020202020204" pitchFamily="34" charset="0"/>
                <a:ea typeface="+mn-ea"/>
                <a:cs typeface="Arial" panose="020B0604020202020204" pitchFamily="34" charset="0"/>
                <a:sym typeface="Times New Roman"/>
              </a:rPr>
              <a:t> model in our project and we got 90.67% which is around 91% accuracy.</a:t>
            </a:r>
          </a:p>
        </p:txBody>
      </p:sp>
    </p:spTree>
    <p:extLst>
      <p:ext uri="{BB962C8B-B14F-4D97-AF65-F5344CB8AC3E}">
        <p14:creationId xmlns:p14="http://schemas.microsoft.com/office/powerpoint/2010/main" val="10938532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p:nvPr/>
        </p:nvSpPr>
        <p:spPr>
          <a:xfrm>
            <a:off x="277585" y="485192"/>
            <a:ext cx="11636829" cy="4993611"/>
          </a:xfrm>
          <a:prstGeom prst="rect">
            <a:avLst/>
          </a:prstGeom>
          <a:noFill/>
          <a:ln>
            <a:noFill/>
          </a:ln>
        </p:spPr>
        <p:txBody>
          <a:bodyPr spcFirstLastPara="1" wrap="square" lIns="91425" tIns="45700" rIns="91425" bIns="45700" anchor="t" anchorCtr="0">
            <a:spAutoFit/>
          </a:bodyPr>
          <a:lstStyle/>
          <a:p>
            <a:pPr marL="285750" marR="0" lvl="0" indent="0" algn="just" rtl="0">
              <a:lnSpc>
                <a:spcPct val="2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Problem Statement</a:t>
            </a:r>
            <a:endParaRPr dirty="0"/>
          </a:p>
          <a:p>
            <a:pPr marL="285750" marR="0" lvl="0" indent="0" algn="just" rtl="0">
              <a:lnSpc>
                <a:spcPct val="2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The problem faced implied classifying an Amazon review with a positive or negative sentiment, exclusively. For example, given the following review: ’Super comfortable and extremely lightweight. Great for </a:t>
            </a:r>
            <a:r>
              <a:rPr lang="en-US" sz="1800" b="0" i="0" u="none" strike="noStrike" cap="none" dirty="0" err="1">
                <a:solidFill>
                  <a:schemeClr val="dk1"/>
                </a:solidFill>
                <a:latin typeface="Times New Roman"/>
                <a:ea typeface="Times New Roman"/>
                <a:cs typeface="Times New Roman"/>
                <a:sym typeface="Times New Roman"/>
              </a:rPr>
              <a:t>crossfit</a:t>
            </a:r>
            <a:r>
              <a:rPr lang="en-US" sz="1800" b="0" i="0" u="none" strike="noStrike" cap="none" dirty="0">
                <a:solidFill>
                  <a:schemeClr val="dk1"/>
                </a:solidFill>
                <a:latin typeface="Times New Roman"/>
                <a:ea typeface="Times New Roman"/>
                <a:cs typeface="Times New Roman"/>
                <a:sym typeface="Times New Roman"/>
              </a:rPr>
              <a:t>!’ Using machine learning and natural language processing is a must to identify whether the review implies a positive or negative sentiment. This involves breaking each review down into its most relevant components and then applying machine learning techniques to assign weighted sentiment scores to the samples. Also, the example review given previously was tokenized into the following list of sentimentally relevant words: [super, comfort, extreme, great]. Training your model on a refined list of the most relevant tokens is central to the problem of sentiment analysis and will result in a more accurate model.</a:t>
            </a: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45AFC-5AB3-7273-CD89-B7F5E1B782B7}"/>
              </a:ext>
            </a:extLst>
          </p:cNvPr>
          <p:cNvSpPr txBox="1"/>
          <p:nvPr/>
        </p:nvSpPr>
        <p:spPr>
          <a:xfrm>
            <a:off x="3484934" y="531373"/>
            <a:ext cx="4727643" cy="584775"/>
          </a:xfrm>
          <a:prstGeom prst="rect">
            <a:avLst/>
          </a:prstGeom>
          <a:noFill/>
        </p:spPr>
        <p:txBody>
          <a:bodyPr wrap="square" rtlCol="0">
            <a:spAutoFit/>
          </a:bodyPr>
          <a:lstStyle/>
          <a:p>
            <a:pPr algn="ctr"/>
            <a:r>
              <a:rPr lang="en-US" sz="3200"/>
              <a:t>Front end development</a:t>
            </a:r>
            <a:endParaRPr lang="en-CA" sz="3200" dirty="0"/>
          </a:p>
        </p:txBody>
      </p:sp>
      <p:graphicFrame>
        <p:nvGraphicFramePr>
          <p:cNvPr id="19" name="TextBox 2">
            <a:extLst>
              <a:ext uri="{FF2B5EF4-FFF2-40B4-BE49-F238E27FC236}">
                <a16:creationId xmlns:a16="http://schemas.microsoft.com/office/drawing/2014/main" id="{24D610A5-D34B-9446-0943-77221D5B3617}"/>
              </a:ext>
            </a:extLst>
          </p:cNvPr>
          <p:cNvGraphicFramePr/>
          <p:nvPr/>
        </p:nvGraphicFramePr>
        <p:xfrm>
          <a:off x="885825" y="1476375"/>
          <a:ext cx="10668000" cy="4185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026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3A365B98-D591-ECFD-98C5-A6A571CEEC87}"/>
              </a:ext>
            </a:extLst>
          </p:cNvPr>
          <p:cNvGraphicFramePr/>
          <p:nvPr>
            <p:extLst>
              <p:ext uri="{D42A27DB-BD31-4B8C-83A1-F6EECF244321}">
                <p14:modId xmlns:p14="http://schemas.microsoft.com/office/powerpoint/2010/main" val="4148764830"/>
              </p:ext>
            </p:extLst>
          </p:nvPr>
        </p:nvGraphicFramePr>
        <p:xfrm>
          <a:off x="885217" y="1517515"/>
          <a:ext cx="11099260" cy="304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324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a:extLst>
              <a:ext uri="{FF2B5EF4-FFF2-40B4-BE49-F238E27FC236}">
                <a16:creationId xmlns:a16="http://schemas.microsoft.com/office/drawing/2014/main" id="{1DCC1161-9293-A308-0C88-D6A1499FCCC4}"/>
              </a:ext>
            </a:extLst>
          </p:cNvPr>
          <p:cNvPicPr>
            <a:picLocks noChangeAspect="1"/>
          </p:cNvPicPr>
          <p:nvPr/>
        </p:nvPicPr>
        <p:blipFill>
          <a:blip r:embed="rId2"/>
          <a:stretch>
            <a:fillRect/>
          </a:stretch>
        </p:blipFill>
        <p:spPr>
          <a:xfrm>
            <a:off x="1225685" y="1836663"/>
            <a:ext cx="10087584" cy="5021337"/>
          </a:xfrm>
          <a:prstGeom prst="rect">
            <a:avLst/>
          </a:prstGeom>
        </p:spPr>
      </p:pic>
      <p:sp>
        <p:nvSpPr>
          <p:cNvPr id="4" name="TextBox 3">
            <a:extLst>
              <a:ext uri="{FF2B5EF4-FFF2-40B4-BE49-F238E27FC236}">
                <a16:creationId xmlns:a16="http://schemas.microsoft.com/office/drawing/2014/main" id="{A0FAE880-7C72-6056-DAD1-8525E7CFEE38}"/>
              </a:ext>
            </a:extLst>
          </p:cNvPr>
          <p:cNvSpPr txBox="1"/>
          <p:nvPr/>
        </p:nvSpPr>
        <p:spPr>
          <a:xfrm>
            <a:off x="3662362" y="781050"/>
            <a:ext cx="4867275" cy="584775"/>
          </a:xfrm>
          <a:prstGeom prst="rect">
            <a:avLst/>
          </a:prstGeom>
          <a:noFill/>
        </p:spPr>
        <p:txBody>
          <a:bodyPr wrap="square" rtlCol="0">
            <a:spAutoFit/>
          </a:bodyPr>
          <a:lstStyle/>
          <a:p>
            <a:pPr algn="ctr"/>
            <a:r>
              <a:rPr lang="en-US" sz="3200" dirty="0"/>
              <a:t>Glimpse of the application</a:t>
            </a:r>
            <a:endParaRPr lang="en-CA" sz="3200" dirty="0"/>
          </a:p>
        </p:txBody>
      </p:sp>
    </p:spTree>
    <p:extLst>
      <p:ext uri="{BB962C8B-B14F-4D97-AF65-F5344CB8AC3E}">
        <p14:creationId xmlns:p14="http://schemas.microsoft.com/office/powerpoint/2010/main" val="403706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p:nvPr/>
        </p:nvSpPr>
        <p:spPr>
          <a:xfrm rot="-282130">
            <a:off x="3597350" y="2014732"/>
            <a:ext cx="6277171" cy="144655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8800">
                <a:solidFill>
                  <a:schemeClr val="dk1"/>
                </a:solidFill>
                <a:latin typeface="Times New Roman"/>
                <a:ea typeface="Times New Roman"/>
                <a:cs typeface="Times New Roman"/>
                <a:sym typeface="Times New Roman"/>
              </a:rPr>
              <a:t>Thank You</a:t>
            </a:r>
            <a:endParaRPr/>
          </a:p>
        </p:txBody>
      </p:sp>
      <p:pic>
        <p:nvPicPr>
          <p:cNvPr id="2" name="Picture 2" descr="Stop Saying Thank You on Social Media and Say Something Meaningful!">
            <a:extLst>
              <a:ext uri="{FF2B5EF4-FFF2-40B4-BE49-F238E27FC236}">
                <a16:creationId xmlns:a16="http://schemas.microsoft.com/office/drawing/2014/main" id="{53FB6436-78DB-81CE-F240-8752043534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13"/>
          <a:stretch/>
        </p:blipFill>
        <p:spPr bwMode="auto">
          <a:xfrm>
            <a:off x="20" y="10"/>
            <a:ext cx="12191980" cy="6857990"/>
          </a:xfrm>
          <a:prstGeom prst="rect">
            <a:avLst/>
          </a:prstGeom>
          <a:solidFill>
            <a:srgbClr val="FFFFFF"/>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18"/>
        <p:cNvGrpSpPr/>
        <p:nvPr/>
      </p:nvGrpSpPr>
      <p:grpSpPr>
        <a:xfrm>
          <a:off x="0" y="0"/>
          <a:ext cx="0" cy="0"/>
          <a:chOff x="0" y="0"/>
          <a:chExt cx="0" cy="0"/>
        </a:xfrm>
      </p:grpSpPr>
      <p:pic>
        <p:nvPicPr>
          <p:cNvPr id="151"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2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 name="Rectangle 12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4" name="Rectangle 13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5" name="Picture 13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35" name="Picture 13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56" name="Google Shape;119;p4">
            <a:extLst>
              <a:ext uri="{FF2B5EF4-FFF2-40B4-BE49-F238E27FC236}">
                <a16:creationId xmlns:a16="http://schemas.microsoft.com/office/drawing/2014/main" id="{9334892F-B7D0-7F31-3CB6-6337C9EC94BE}"/>
              </a:ext>
            </a:extLst>
          </p:cNvPr>
          <p:cNvGraphicFramePr/>
          <p:nvPr>
            <p:extLst>
              <p:ext uri="{D42A27DB-BD31-4B8C-83A1-F6EECF244321}">
                <p14:modId xmlns:p14="http://schemas.microsoft.com/office/powerpoint/2010/main" val="1894418680"/>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5"/>
          <p:cNvGraphicFramePr/>
          <p:nvPr>
            <p:extLst>
              <p:ext uri="{D42A27DB-BD31-4B8C-83A1-F6EECF244321}">
                <p14:modId xmlns:p14="http://schemas.microsoft.com/office/powerpoint/2010/main" val="4051168519"/>
              </p:ext>
            </p:extLst>
          </p:nvPr>
        </p:nvGraphicFramePr>
        <p:xfrm>
          <a:off x="2267339" y="3199050"/>
          <a:ext cx="5850300" cy="2849025"/>
        </p:xfrm>
        <a:graphic>
          <a:graphicData uri="http://schemas.openxmlformats.org/drawingml/2006/table">
            <a:tbl>
              <a:tblPr firstRow="1" firstCol="1" bandRow="1">
                <a:tableStyleId>{616DA210-FB5B-4158-B5E0-FEB733F419BA}</a:tableStyleId>
              </a:tblPr>
              <a:tblGrid>
                <a:gridCol w="1296275">
                  <a:extLst>
                    <a:ext uri="{9D8B030D-6E8A-4147-A177-3AD203B41FA5}">
                      <a16:colId xmlns:a16="http://schemas.microsoft.com/office/drawing/2014/main" val="20000"/>
                    </a:ext>
                  </a:extLst>
                </a:gridCol>
                <a:gridCol w="1362950">
                  <a:extLst>
                    <a:ext uri="{9D8B030D-6E8A-4147-A177-3AD203B41FA5}">
                      <a16:colId xmlns:a16="http://schemas.microsoft.com/office/drawing/2014/main" val="20001"/>
                    </a:ext>
                  </a:extLst>
                </a:gridCol>
                <a:gridCol w="2379700">
                  <a:extLst>
                    <a:ext uri="{9D8B030D-6E8A-4147-A177-3AD203B41FA5}">
                      <a16:colId xmlns:a16="http://schemas.microsoft.com/office/drawing/2014/main" val="20002"/>
                    </a:ext>
                  </a:extLst>
                </a:gridCol>
                <a:gridCol w="811375">
                  <a:extLst>
                    <a:ext uri="{9D8B030D-6E8A-4147-A177-3AD203B41FA5}">
                      <a16:colId xmlns:a16="http://schemas.microsoft.com/office/drawing/2014/main" val="20003"/>
                    </a:ext>
                  </a:extLst>
                </a:gridCol>
              </a:tblGrid>
              <a:tr h="341950">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S. No</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Column Name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Column Description</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Type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0"/>
                  </a:ext>
                </a:extLst>
              </a:tr>
              <a:tr h="341950">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1</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Product</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It represents product name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object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1"/>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2</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Title</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A header of review text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String</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2"/>
                  </a:ext>
                </a:extLst>
              </a:tr>
              <a:tr h="1139275">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3</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Date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It represents the date of the review that the customer gave feedback on this date</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object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3"/>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4</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Rating</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It contains review between 1 to 5</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Int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4"/>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5</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Review</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It shows review text for product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String</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5"/>
                  </a:ext>
                </a:extLst>
              </a:tr>
            </a:tbl>
          </a:graphicData>
        </a:graphic>
      </p:graphicFrame>
      <p:sp>
        <p:nvSpPr>
          <p:cNvPr id="125" name="Google Shape;125;p5"/>
          <p:cNvSpPr/>
          <p:nvPr/>
        </p:nvSpPr>
        <p:spPr>
          <a:xfrm>
            <a:off x="0" y="1721722"/>
            <a:ext cx="11793894" cy="830997"/>
          </a:xfrm>
          <a:prstGeom prst="rect">
            <a:avLst/>
          </a:prstGeom>
          <a:noFill/>
          <a:ln>
            <a:noFill/>
          </a:ln>
        </p:spPr>
        <p:txBody>
          <a:bodyPr spcFirstLastPara="1" wrap="square" lIns="825225" tIns="0" rIns="0" bIns="0" anchor="ctr" anchorCtr="0">
            <a:spAutoFit/>
          </a:bodyPr>
          <a:lstStyle/>
          <a:p>
            <a:pPr marL="0" marR="0" lvl="0" indent="0" algn="just"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Review data</a:t>
            </a:r>
            <a:endParaRPr dirty="0"/>
          </a:p>
          <a:p>
            <a:pPr marL="0" marR="0" lvl="0" indent="0" algn="just" rtl="0">
              <a:spcBef>
                <a:spcPts val="0"/>
              </a:spcBef>
              <a:spcAft>
                <a:spcPts val="0"/>
              </a:spcAft>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Dataset contains 45,912 rows and 5 columns.</a:t>
            </a:r>
            <a:endParaRPr sz="1800" b="0" i="0" u="none" strike="noStrike" cap="none" dirty="0">
              <a:solidFill>
                <a:schemeClr val="dk1"/>
              </a:solidFill>
              <a:latin typeface="Arial"/>
              <a:ea typeface="Arial"/>
              <a:cs typeface="Arial"/>
              <a:sym typeface="Arial"/>
            </a:endParaRPr>
          </a:p>
        </p:txBody>
      </p:sp>
      <p:sp>
        <p:nvSpPr>
          <p:cNvPr id="126" name="Google Shape;126;p5"/>
          <p:cNvSpPr txBox="1"/>
          <p:nvPr/>
        </p:nvSpPr>
        <p:spPr>
          <a:xfrm>
            <a:off x="718652" y="278421"/>
            <a:ext cx="1117787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About the dataset</a:t>
            </a:r>
            <a:endParaRPr dirty="0"/>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For this project, we extract data from Amazon using web scraping. It includes product name, review title, review date, review rating and reviews of various mobile companies. For web scraping, we used beautiful soup function.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7" name="Google Shape;127;p5"/>
          <p:cNvSpPr txBox="1"/>
          <p:nvPr/>
        </p:nvSpPr>
        <p:spPr>
          <a:xfrm>
            <a:off x="2950806" y="2610744"/>
            <a:ext cx="6097554"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Table 1 Data attributes and corresponding data types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p:nvPr/>
        </p:nvSpPr>
        <p:spPr>
          <a:xfrm>
            <a:off x="519987" y="112942"/>
            <a:ext cx="1071828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Data Preprocessing</a:t>
            </a:r>
            <a:endParaRPr sz="2400" b="1" dirty="0">
              <a:solidFill>
                <a:schemeClr val="dk1"/>
              </a:solidFill>
              <a:latin typeface="Times New Roman"/>
              <a:ea typeface="Times New Roman"/>
              <a:cs typeface="Times New Roman"/>
              <a:sym typeface="Times New Roman"/>
            </a:endParaRPr>
          </a:p>
        </p:txBody>
      </p:sp>
      <p:sp>
        <p:nvSpPr>
          <p:cNvPr id="152" name="Google Shape;152;p7"/>
          <p:cNvSpPr txBox="1"/>
          <p:nvPr/>
        </p:nvSpPr>
        <p:spPr>
          <a:xfrm>
            <a:off x="219075" y="729424"/>
            <a:ext cx="6096000" cy="400110"/>
          </a:xfrm>
          <a:prstGeom prst="rect">
            <a:avLst/>
          </a:prstGeom>
          <a:noFill/>
          <a:ln>
            <a:noFill/>
          </a:ln>
        </p:spPr>
        <p:txBody>
          <a:bodyPr spcFirstLastPara="1" wrap="square" lIns="91425" tIns="45700" rIns="91425" bIns="45700" anchor="t" anchorCtr="0">
            <a:spAutoFit/>
          </a:bodyPr>
          <a:lstStyle/>
          <a:p>
            <a:pPr marL="621665" marR="0" lvl="0" indent="-342900" algn="l" rtl="0">
              <a:spcBef>
                <a:spcPts val="0"/>
              </a:spcBef>
              <a:spcAft>
                <a:spcPts val="0"/>
              </a:spcAft>
              <a:buClr>
                <a:schemeClr val="dk1"/>
              </a:buClr>
              <a:buSzPts val="2000"/>
              <a:buFont typeface="Wingdings" panose="05000000000000000000" pitchFamily="2" charset="2"/>
              <a:buChar char="Ø"/>
            </a:pPr>
            <a:r>
              <a:rPr lang="en-US" sz="2000" b="1" dirty="0">
                <a:solidFill>
                  <a:schemeClr val="dk1"/>
                </a:solidFill>
                <a:latin typeface="Times New Roman"/>
                <a:ea typeface="Times New Roman"/>
                <a:cs typeface="Times New Roman"/>
                <a:sym typeface="Times New Roman"/>
              </a:rPr>
              <a:t>Fill NA Values</a:t>
            </a:r>
            <a:endParaRPr dirty="0"/>
          </a:p>
        </p:txBody>
      </p:sp>
      <p:graphicFrame>
        <p:nvGraphicFramePr>
          <p:cNvPr id="153" name="Google Shape;153;p7"/>
          <p:cNvGraphicFramePr/>
          <p:nvPr>
            <p:extLst>
              <p:ext uri="{D42A27DB-BD31-4B8C-83A1-F6EECF244321}">
                <p14:modId xmlns:p14="http://schemas.microsoft.com/office/powerpoint/2010/main" val="790906180"/>
              </p:ext>
            </p:extLst>
          </p:nvPr>
        </p:nvGraphicFramePr>
        <p:xfrm>
          <a:off x="1255662" y="2723132"/>
          <a:ext cx="5248250" cy="3517900"/>
        </p:xfrm>
        <a:graphic>
          <a:graphicData uri="http://schemas.openxmlformats.org/drawingml/2006/table">
            <a:tbl>
              <a:tblPr firstRow="1" firstCol="1" bandRow="1">
                <a:tableStyleId>{616DA210-FB5B-4158-B5E0-FEB733F419BA}</a:tableStyleId>
              </a:tblPr>
              <a:tblGrid>
                <a:gridCol w="976625">
                  <a:extLst>
                    <a:ext uri="{9D8B030D-6E8A-4147-A177-3AD203B41FA5}">
                      <a16:colId xmlns:a16="http://schemas.microsoft.com/office/drawing/2014/main" val="20000"/>
                    </a:ext>
                  </a:extLst>
                </a:gridCol>
                <a:gridCol w="881375">
                  <a:extLst>
                    <a:ext uri="{9D8B030D-6E8A-4147-A177-3AD203B41FA5}">
                      <a16:colId xmlns:a16="http://schemas.microsoft.com/office/drawing/2014/main" val="20001"/>
                    </a:ext>
                  </a:extLst>
                </a:gridCol>
                <a:gridCol w="1029325">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734700">
                  <a:extLst>
                    <a:ext uri="{9D8B030D-6E8A-4147-A177-3AD203B41FA5}">
                      <a16:colId xmlns:a16="http://schemas.microsoft.com/office/drawing/2014/main" val="20004"/>
                    </a:ext>
                  </a:extLst>
                </a:gridCol>
                <a:gridCol w="1029325">
                  <a:extLst>
                    <a:ext uri="{9D8B030D-6E8A-4147-A177-3AD203B41FA5}">
                      <a16:colId xmlns:a16="http://schemas.microsoft.com/office/drawing/2014/main" val="20005"/>
                    </a:ext>
                  </a:extLst>
                </a:gridCol>
              </a:tblGrid>
              <a:tr h="187950">
                <a:tc>
                  <a:txBody>
                    <a:bodyPr/>
                    <a:lstStyle/>
                    <a:p>
                      <a:pPr marL="0" marR="0" lvl="0" indent="0" algn="r" rtl="0">
                        <a:lnSpc>
                          <a:spcPct val="115000"/>
                        </a:lnSpc>
                        <a:spcBef>
                          <a:spcPts val="0"/>
                        </a:spcBef>
                        <a:spcAft>
                          <a:spcPts val="0"/>
                        </a:spcAft>
                        <a:buNone/>
                      </a:pPr>
                      <a:r>
                        <a:rPr lang="en-US" sz="1200" u="none" strike="noStrike" cap="none" dirty="0"/>
                        <a:t>Company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Product</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Date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Rating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629275">
                <a:tc>
                  <a:txBody>
                    <a:bodyPr/>
                    <a:lstStyle/>
                    <a:p>
                      <a:pPr marL="0" marR="0" lvl="0" indent="0" algn="ctr" rtl="0">
                        <a:lnSpc>
                          <a:spcPct val="115000"/>
                        </a:lnSpc>
                        <a:spcBef>
                          <a:spcPts val="0"/>
                        </a:spcBef>
                        <a:spcAft>
                          <a:spcPts val="0"/>
                        </a:spcAft>
                        <a:buNone/>
                      </a:pPr>
                      <a:r>
                        <a:rPr lang="en-US" sz="1200" u="none" strike="noStrike" cap="none" dirty="0"/>
                        <a:t>Apple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Apple iPhone XS, US Version, 64GB, Space Gray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Everything was fine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15-Nov-21</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4</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Everything was fine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629275">
                <a:tc>
                  <a:txBody>
                    <a:bodyPr/>
                    <a:lstStyle/>
                    <a:p>
                      <a:pPr marL="0" marR="0" lvl="0" indent="0" algn="ctr" rtl="0">
                        <a:lnSpc>
                          <a:spcPct val="115000"/>
                        </a:lnSpc>
                        <a:spcBef>
                          <a:spcPts val="0"/>
                        </a:spcBef>
                        <a:spcAft>
                          <a:spcPts val="0"/>
                        </a:spcAft>
                        <a:buNone/>
                      </a:pPr>
                      <a:r>
                        <a:rPr lang="en-US" sz="1200" u="none" strike="noStrike" cap="none"/>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I loved this phone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3-May-22</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5</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I loved this phone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r h="629275">
                <a:tc>
                  <a:txBody>
                    <a:bodyPr/>
                    <a:lstStyle/>
                    <a:p>
                      <a:pPr marL="0" marR="0" lvl="0" indent="0" algn="ctr" rtl="0">
                        <a:lnSpc>
                          <a:spcPct val="115000"/>
                        </a:lnSpc>
                        <a:spcBef>
                          <a:spcPts val="0"/>
                        </a:spcBef>
                        <a:spcAft>
                          <a:spcPts val="0"/>
                        </a:spcAft>
                        <a:buNone/>
                      </a:pPr>
                      <a:r>
                        <a:rPr lang="en-US" sz="1200" u="none" strike="noStrike" cap="none"/>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This phone have a screen problem, as soon as I...</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21-Aug-21</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1</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This phone have a screen problem, as soon as I</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3"/>
                  </a:ext>
                </a:extLst>
              </a:tr>
            </a:tbl>
          </a:graphicData>
        </a:graphic>
      </p:graphicFrame>
      <p:sp>
        <p:nvSpPr>
          <p:cNvPr id="154" name="Google Shape;154;p7"/>
          <p:cNvSpPr/>
          <p:nvPr/>
        </p:nvSpPr>
        <p:spPr>
          <a:xfrm>
            <a:off x="285750" y="1284351"/>
            <a:ext cx="10833100" cy="892552"/>
          </a:xfrm>
          <a:prstGeom prst="rect">
            <a:avLst/>
          </a:prstGeom>
          <a:noFill/>
          <a:ln>
            <a:noFill/>
          </a:ln>
        </p:spPr>
        <p:txBody>
          <a:bodyPr spcFirstLastPara="1" wrap="square" lIns="825225" tIns="0" rIns="0" bIns="0" anchor="ctr"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Here, we use fillna function to replace null value. First, we find NA value of reviews, which replaced with review title.</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
        <p:nvSpPr>
          <p:cNvPr id="155" name="Google Shape;155;p7"/>
          <p:cNvSpPr txBox="1"/>
          <p:nvPr/>
        </p:nvSpPr>
        <p:spPr>
          <a:xfrm>
            <a:off x="2209800" y="2331720"/>
            <a:ext cx="6096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2 Fill NA value of review</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8"/>
          <p:cNvGraphicFramePr/>
          <p:nvPr>
            <p:extLst>
              <p:ext uri="{D42A27DB-BD31-4B8C-83A1-F6EECF244321}">
                <p14:modId xmlns:p14="http://schemas.microsoft.com/office/powerpoint/2010/main" val="4088501334"/>
              </p:ext>
            </p:extLst>
          </p:nvPr>
        </p:nvGraphicFramePr>
        <p:xfrm>
          <a:off x="714057" y="3189638"/>
          <a:ext cx="4667550" cy="2937491"/>
        </p:xfrm>
        <a:graphic>
          <a:graphicData uri="http://schemas.openxmlformats.org/drawingml/2006/table">
            <a:tbl>
              <a:tblPr firstRow="1" firstCol="1" bandRow="1">
                <a:tableStyleId>{616DA210-FB5B-4158-B5E0-FEB733F419BA}</a:tableStyleId>
              </a:tblPr>
              <a:tblGrid>
                <a:gridCol w="937762">
                  <a:extLst>
                    <a:ext uri="{9D8B030D-6E8A-4147-A177-3AD203B41FA5}">
                      <a16:colId xmlns:a16="http://schemas.microsoft.com/office/drawing/2014/main" val="20000"/>
                    </a:ext>
                  </a:extLst>
                </a:gridCol>
                <a:gridCol w="737420">
                  <a:extLst>
                    <a:ext uri="{9D8B030D-6E8A-4147-A177-3AD203B41FA5}">
                      <a16:colId xmlns:a16="http://schemas.microsoft.com/office/drawing/2014/main" val="20001"/>
                    </a:ext>
                  </a:extLst>
                </a:gridCol>
                <a:gridCol w="658593">
                  <a:extLst>
                    <a:ext uri="{9D8B030D-6E8A-4147-A177-3AD203B41FA5}">
                      <a16:colId xmlns:a16="http://schemas.microsoft.com/office/drawing/2014/main" val="20002"/>
                    </a:ext>
                  </a:extLst>
                </a:gridCol>
                <a:gridCol w="777550">
                  <a:extLst>
                    <a:ext uri="{9D8B030D-6E8A-4147-A177-3AD203B41FA5}">
                      <a16:colId xmlns:a16="http://schemas.microsoft.com/office/drawing/2014/main" val="20003"/>
                    </a:ext>
                  </a:extLst>
                </a:gridCol>
                <a:gridCol w="777550">
                  <a:extLst>
                    <a:ext uri="{9D8B030D-6E8A-4147-A177-3AD203B41FA5}">
                      <a16:colId xmlns:a16="http://schemas.microsoft.com/office/drawing/2014/main" val="20004"/>
                    </a:ext>
                  </a:extLst>
                </a:gridCol>
                <a:gridCol w="778675">
                  <a:extLst>
                    <a:ext uri="{9D8B030D-6E8A-4147-A177-3AD203B41FA5}">
                      <a16:colId xmlns:a16="http://schemas.microsoft.com/office/drawing/2014/main" val="20005"/>
                    </a:ext>
                  </a:extLst>
                </a:gridCol>
              </a:tblGrid>
              <a:tr h="201975">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Company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Product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Title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Date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Rating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0"/>
                  </a:ext>
                </a:extLst>
              </a:tr>
              <a:tr h="1281175">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Apple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Apple iPhone 8 Plus, 64GB, Space Gray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good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16-Apr-22</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4</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good</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1"/>
                  </a:ext>
                </a:extLst>
              </a:tr>
              <a:tr h="1281175">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good</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1-Jan-21</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5</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good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2"/>
                  </a:ext>
                </a:extLst>
              </a:tr>
            </a:tbl>
          </a:graphicData>
        </a:graphic>
      </p:graphicFrame>
      <p:sp>
        <p:nvSpPr>
          <p:cNvPr id="161" name="Google Shape;161;p8"/>
          <p:cNvSpPr/>
          <p:nvPr/>
        </p:nvSpPr>
        <p:spPr>
          <a:xfrm>
            <a:off x="376237" y="1679025"/>
            <a:ext cx="11439525" cy="892552"/>
          </a:xfrm>
          <a:prstGeom prst="rect">
            <a:avLst/>
          </a:prstGeom>
          <a:noFill/>
          <a:ln>
            <a:noFill/>
          </a:ln>
        </p:spPr>
        <p:txBody>
          <a:bodyPr spcFirstLastPara="1" wrap="square" lIns="0" tIns="0" rIns="0" bIns="0" anchor="ctr" anchorCtr="0">
            <a:sp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After that, we find NA value of both reviews and titles. we filled both with a ‘good’ word because both reviews and titles has rating 4 or above. </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
        <p:nvSpPr>
          <p:cNvPr id="162" name="Google Shape;162;p8"/>
          <p:cNvSpPr txBox="1"/>
          <p:nvPr/>
        </p:nvSpPr>
        <p:spPr>
          <a:xfrm>
            <a:off x="1142682" y="269594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Table 3 Fill NA value of title and review</a:t>
            </a:r>
            <a:endParaRPr sz="1800">
              <a:solidFill>
                <a:schemeClr val="dk1"/>
              </a:solidFill>
              <a:latin typeface="Times New Roman"/>
              <a:ea typeface="Times New Roman"/>
              <a:cs typeface="Times New Roman"/>
              <a:sym typeface="Times New Roman"/>
            </a:endParaRPr>
          </a:p>
        </p:txBody>
      </p:sp>
      <p:sp>
        <p:nvSpPr>
          <p:cNvPr id="163" name="Google Shape;163;p8"/>
          <p:cNvSpPr txBox="1"/>
          <p:nvPr/>
        </p:nvSpPr>
        <p:spPr>
          <a:xfrm>
            <a:off x="0" y="691632"/>
            <a:ext cx="6096000" cy="369332"/>
          </a:xfrm>
          <a:prstGeom prst="rect">
            <a:avLst/>
          </a:prstGeom>
          <a:noFill/>
          <a:ln>
            <a:noFill/>
          </a:ln>
        </p:spPr>
        <p:txBody>
          <a:bodyPr spcFirstLastPara="1" wrap="square" lIns="91425" tIns="45700" rIns="91425" bIns="45700" anchor="t" anchorCtr="0">
            <a:spAutoFit/>
          </a:bodyPr>
          <a:lstStyle/>
          <a:p>
            <a:pPr marL="770890" marR="0" lvl="0" indent="-492125" algn="l" rtl="0">
              <a:spcBef>
                <a:spcPts val="0"/>
              </a:spcBef>
              <a:spcAft>
                <a:spcPts val="0"/>
              </a:spcAft>
              <a:buClr>
                <a:schemeClr val="dk1"/>
              </a:buClr>
              <a:buSzPts val="1800"/>
              <a:buFont typeface="Wingdings" panose="05000000000000000000" pitchFamily="2" charset="2"/>
              <a:buChar char="Ø"/>
            </a:pPr>
            <a:r>
              <a:rPr lang="en-US" sz="1800" b="1" dirty="0">
                <a:solidFill>
                  <a:schemeClr val="dk1"/>
                </a:solidFill>
                <a:latin typeface="Times New Roman"/>
                <a:ea typeface="Times New Roman"/>
                <a:cs typeface="Times New Roman"/>
                <a:sym typeface="Times New Roman"/>
              </a:rPr>
              <a:t>Fill NA Values </a:t>
            </a:r>
            <a:r>
              <a:rPr lang="en-US" sz="1800" b="1" dirty="0" err="1">
                <a:solidFill>
                  <a:schemeClr val="dk1"/>
                </a:solidFill>
                <a:latin typeface="Times New Roman"/>
                <a:ea typeface="Times New Roman"/>
                <a:cs typeface="Times New Roman"/>
                <a:sym typeface="Times New Roman"/>
              </a:rPr>
              <a:t>contd</a:t>
            </a:r>
            <a:r>
              <a:rPr lang="en-US" sz="1800" b="1"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67"/>
        <p:cNvGrpSpPr/>
        <p:nvPr/>
      </p:nvGrpSpPr>
      <p:grpSpPr>
        <a:xfrm>
          <a:off x="0" y="0"/>
          <a:ext cx="0" cy="0"/>
          <a:chOff x="0" y="0"/>
          <a:chExt cx="0" cy="0"/>
        </a:xfrm>
      </p:grpSpPr>
      <p:pic>
        <p:nvPicPr>
          <p:cNvPr id="174"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8" name="Rectangle 17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82" name="Picture 18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169" name="Google Shape;169;p9"/>
          <p:cNvSpPr txBox="1"/>
          <p:nvPr/>
        </p:nvSpPr>
        <p:spPr>
          <a:xfrm>
            <a:off x="98324" y="960814"/>
            <a:ext cx="3593822" cy="4912936"/>
          </a:xfrm>
          <a:prstGeom prst="rect">
            <a:avLst/>
          </a:prstGeom>
        </p:spPr>
        <p:txBody>
          <a:bodyPr spcFirstLastPara="1" vert="horz" lIns="91440" tIns="45720" rIns="91440" bIns="45720" rtlCol="0" anchor="b" anchorCtr="0">
            <a:normAutofit/>
          </a:bodyPr>
          <a:lstStyle/>
          <a:p>
            <a:pPr marL="285750" marR="0" lvl="0" indent="-285750" algn="r">
              <a:lnSpc>
                <a:spcPct val="90000"/>
              </a:lnSpc>
              <a:spcBef>
                <a:spcPct val="0"/>
              </a:spcBef>
              <a:spcAft>
                <a:spcPts val="600"/>
              </a:spcAft>
              <a:buClr>
                <a:schemeClr val="dk1"/>
              </a:buClr>
              <a:buSzPts val="1800"/>
            </a:pPr>
            <a:r>
              <a:rPr lang="en-US" sz="4400" b="1" i="0" u="none" strike="noStrike" kern="1200" dirty="0">
                <a:solidFill>
                  <a:schemeClr val="bg1"/>
                </a:solidFill>
                <a:latin typeface="Times New Roman" panose="02020603050405020304" pitchFamily="18" charset="0"/>
                <a:ea typeface="+mj-ea"/>
                <a:cs typeface="Times New Roman" panose="02020603050405020304" pitchFamily="18" charset="0"/>
                <a:sym typeface="Times New Roman"/>
              </a:rPr>
              <a:t>Removing punctuation and emojis</a:t>
            </a:r>
            <a:endParaRPr lang="en-US" sz="44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168" name="Google Shape;168;p9"/>
          <p:cNvSpPr/>
          <p:nvPr/>
        </p:nvSpPr>
        <p:spPr>
          <a:xfrm>
            <a:off x="4979078" y="960814"/>
            <a:ext cx="6247722" cy="4830385"/>
          </a:xfrm>
          <a:prstGeom prst="rect">
            <a:avLst/>
          </a:prstGeom>
        </p:spPr>
        <p:txBody>
          <a:bodyPr spcFirstLastPara="1" vert="horz" lIns="91440" tIns="45720" rIns="91440" bIns="45720" rtlCol="0" anchor="ctr" anchorCtr="0">
            <a:normAutofit/>
          </a:bodyPr>
          <a:lstStyle/>
          <a:p>
            <a:pPr marL="342900" marR="0" lvl="0" indent="-228600">
              <a:lnSpc>
                <a:spcPct val="120000"/>
              </a:lnSpc>
              <a:spcBef>
                <a:spcPts val="0"/>
              </a:spcBef>
              <a:spcAft>
                <a:spcPts val="60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Eliminating unnecessary and special characters, including punctuation, is a crucial step in text normalization. The fundamental justification for this is that, even though punctuation can offer helpful insights on the tone of a review. It is usual practice to remove the punctuation because it tends to confuse the models rather than aiding them in predicting the correct class. In my project, we removed both punctuation and emojis.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342900" marR="0" lvl="0" indent="-228600">
              <a:lnSpc>
                <a:spcPct val="120000"/>
              </a:lnSpc>
              <a:spcBef>
                <a:spcPts val="0"/>
              </a:spcBef>
              <a:spcAft>
                <a:spcPts val="600"/>
              </a:spcAft>
              <a:buClr>
                <a:schemeClr val="tx1"/>
              </a:buClr>
              <a:buSzPts val="1800"/>
              <a:buFont typeface="Arial" panose="020B0604020202020204" pitchFamily="34" charset="0"/>
              <a:buChar char="•"/>
            </a:pPr>
            <a:r>
              <a:rPr lang="en-US" sz="1800" b="0" i="0" u="none" strike="noStrike" kern="1200" dirty="0">
                <a:solidFill>
                  <a:schemeClr val="tx1"/>
                </a:solidFill>
                <a:latin typeface="Times New Roman" panose="02020603050405020304" pitchFamily="18" charset="0"/>
                <a:ea typeface="+mn-ea"/>
                <a:cs typeface="Times New Roman" panose="02020603050405020304" pitchFamily="18" charset="0"/>
                <a:sym typeface="Times New Roman"/>
              </a:rPr>
              <a:t>Moreover, only spaces and alphanumeric characters are kept by replacing all regex pattern [^\w\s] matches with a whitespace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228600">
              <a:lnSpc>
                <a:spcPct val="120000"/>
              </a:lnSpc>
              <a:spcBef>
                <a:spcPts val="0"/>
              </a:spcBef>
              <a:spcAft>
                <a:spcPts val="600"/>
              </a:spcAft>
              <a:buClr>
                <a:schemeClr val="tx1"/>
              </a:buClr>
              <a:buSzPts val="1800"/>
              <a:buFont typeface="Arial" panose="020B0604020202020204" pitchFamily="34" charset="0"/>
              <a:buChar char="•"/>
            </a:pPr>
            <a:endParaRPr lang="en-US" sz="1800" b="0" i="0" u="none" strike="noStrike" kern="1200" cap="all" dirty="0">
              <a:solidFill>
                <a:schemeClr val="tx1"/>
              </a:solidFill>
              <a:latin typeface="+mn-lt"/>
              <a:ea typeface="+mn-ea"/>
              <a:cs typeface="+mn-cs"/>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10"/>
          <p:cNvGraphicFramePr/>
          <p:nvPr>
            <p:extLst>
              <p:ext uri="{D42A27DB-BD31-4B8C-83A1-F6EECF244321}">
                <p14:modId xmlns:p14="http://schemas.microsoft.com/office/powerpoint/2010/main" val="2447627464"/>
              </p:ext>
            </p:extLst>
          </p:nvPr>
        </p:nvGraphicFramePr>
        <p:xfrm>
          <a:off x="3201352" y="753687"/>
          <a:ext cx="5789300" cy="2844125"/>
        </p:xfrm>
        <a:graphic>
          <a:graphicData uri="http://schemas.openxmlformats.org/drawingml/2006/table">
            <a:tbl>
              <a:tblPr firstRow="1" firstCol="1" bandRow="1">
                <a:tableStyleId>{616DA210-FB5B-4158-B5E0-FEB733F419BA}</a:tableStyleId>
              </a:tblPr>
              <a:tblGrid>
                <a:gridCol w="2693675">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tblGrid>
              <a:tr h="273050">
                <a:tc>
                  <a:txBody>
                    <a:bodyPr/>
                    <a:lstStyle/>
                    <a:p>
                      <a:pPr marL="45085"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Title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4070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Honestly, it was worth it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Honestly it was worth it</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4070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Eh wouldn’t buy again</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r h="94297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Beautiful, lovely, practically brand new </a:t>
                      </a:r>
                      <a:r>
                        <a:rPr lang="en-US" sz="1200" u="none" strike="noStrike" cap="none" dirty="0" err="1">
                          <a:latin typeface="Arial" panose="020B0604020202020204" pitchFamily="34" charset="0"/>
                          <a:cs typeface="Arial" panose="020B0604020202020204" pitchFamily="34" charset="0"/>
                        </a:rPr>
                        <a:t>iPhon</a:t>
                      </a:r>
                      <a:r>
                        <a:rPr lang="en-US" sz="1200" u="none" strike="noStrike" cap="none" dirty="0">
                          <a:latin typeface="Arial" panose="020B0604020202020204" pitchFamily="34" charset="0"/>
                          <a:cs typeface="Arial" panose="020B0604020202020204" pitchFamily="34" charset="0"/>
                        </a:rPr>
                        <a: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Beautiful lovely practically brand new iPhone XS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3"/>
                  </a:ext>
                </a:extLst>
              </a:tr>
              <a:tr h="4070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Phone not working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Phone not working</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4"/>
                  </a:ext>
                </a:extLst>
              </a:tr>
              <a:tr h="4070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May be defective one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5"/>
                  </a:ext>
                </a:extLst>
              </a:tr>
            </a:tbl>
          </a:graphicData>
        </a:graphic>
      </p:graphicFrame>
      <p:sp>
        <p:nvSpPr>
          <p:cNvPr id="175" name="Google Shape;175;p10"/>
          <p:cNvSpPr txBox="1"/>
          <p:nvPr/>
        </p:nvSpPr>
        <p:spPr>
          <a:xfrm>
            <a:off x="1629954" y="220583"/>
            <a:ext cx="85344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4 Remove Punctuation</a:t>
            </a:r>
            <a:endParaRPr sz="1800" b="0" i="0" u="none" strike="noStrike" cap="none">
              <a:solidFill>
                <a:schemeClr val="dk1"/>
              </a:solidFill>
              <a:latin typeface="Times New Roman"/>
              <a:ea typeface="Times New Roman"/>
              <a:cs typeface="Times New Roman"/>
              <a:sym typeface="Times New Roman"/>
            </a:endParaRPr>
          </a:p>
        </p:txBody>
      </p:sp>
      <p:graphicFrame>
        <p:nvGraphicFramePr>
          <p:cNvPr id="176" name="Google Shape;176;p10"/>
          <p:cNvGraphicFramePr/>
          <p:nvPr>
            <p:extLst>
              <p:ext uri="{D42A27DB-BD31-4B8C-83A1-F6EECF244321}">
                <p14:modId xmlns:p14="http://schemas.microsoft.com/office/powerpoint/2010/main" val="1302169423"/>
              </p:ext>
            </p:extLst>
          </p:nvPr>
        </p:nvGraphicFramePr>
        <p:xfrm>
          <a:off x="3201352" y="4315622"/>
          <a:ext cx="5789275" cy="1525900"/>
        </p:xfrm>
        <a:graphic>
          <a:graphicData uri="http://schemas.openxmlformats.org/drawingml/2006/table">
            <a:tbl>
              <a:tblPr firstRow="1" firstCol="1" bandRow="1">
                <a:tableStyleId>{616DA210-FB5B-4158-B5E0-FEB733F419BA}</a:tableStyleId>
              </a:tblPr>
              <a:tblGrid>
                <a:gridCol w="2465000">
                  <a:extLst>
                    <a:ext uri="{9D8B030D-6E8A-4147-A177-3AD203B41FA5}">
                      <a16:colId xmlns:a16="http://schemas.microsoft.com/office/drawing/2014/main" val="20000"/>
                    </a:ext>
                  </a:extLst>
                </a:gridCol>
                <a:gridCol w="3324275">
                  <a:extLst>
                    <a:ext uri="{9D8B030D-6E8A-4147-A177-3AD203B41FA5}">
                      <a16:colId xmlns:a16="http://schemas.microsoft.com/office/drawing/2014/main" val="20001"/>
                    </a:ext>
                  </a:extLst>
                </a:gridCol>
              </a:tblGrid>
              <a:tr h="3019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714250">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I absolutely love my new iPhone XS! It arrived...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I absolutely love my new iPhone XS It arrived ...</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5097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Perfect, like new 🔥🔥 #RECELL</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Perfect like new RECELL</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bl>
          </a:graphicData>
        </a:graphic>
      </p:graphicFrame>
      <p:sp>
        <p:nvSpPr>
          <p:cNvPr id="177" name="Google Shape;177;p10"/>
          <p:cNvSpPr/>
          <p:nvPr/>
        </p:nvSpPr>
        <p:spPr>
          <a:xfrm>
            <a:off x="4170215" y="3761624"/>
            <a:ext cx="3054997" cy="553998"/>
          </a:xfrm>
          <a:prstGeom prst="rect">
            <a:avLst/>
          </a:prstGeom>
          <a:noFill/>
          <a:ln>
            <a:noFill/>
          </a:ln>
        </p:spPr>
        <p:txBody>
          <a:bodyPr spcFirstLastPara="1" wrap="square" lIns="825225" tIns="0" rIns="0" bIns="0" anchor="ctr"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Table 5 Remove Emojis</a:t>
            </a:r>
            <a:endParaRPr sz="18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Dropl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3164</Words>
  <Application>Microsoft Office PowerPoint</Application>
  <PresentationFormat>Widescreen</PresentationFormat>
  <Paragraphs>369</Paragraphs>
  <Slides>33</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Garamond</vt:lpstr>
      <vt:lpstr>Noto Sans Symbols</vt:lpstr>
      <vt:lpstr>Times New Roman</vt:lpstr>
      <vt:lpstr>Tw Cen MT</vt:lpstr>
      <vt:lpstr>Wingdings</vt:lpstr>
      <vt:lpstr>Droplet</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Patel</dc:creator>
  <cp:lastModifiedBy>Deep Patel</cp:lastModifiedBy>
  <cp:revision>8</cp:revision>
  <dcterms:created xsi:type="dcterms:W3CDTF">2022-07-28T14:27:29Z</dcterms:created>
  <dcterms:modified xsi:type="dcterms:W3CDTF">2023-04-20T19:53:11Z</dcterms:modified>
</cp:coreProperties>
</file>