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Proxima Nov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ProximaNov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bold.fntdata"/><Relationship Id="rId14" Type="http://schemas.openxmlformats.org/officeDocument/2006/relationships/slide" Target="slides/slide9.xml"/><Relationship Id="rId58" Type="http://schemas.openxmlformats.org/officeDocument/2006/relationships/font" Target="fonts/ProximaNov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b389dd2d5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b389dd2d5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b389dd2d5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b389dd2d5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b389dd2d5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b389dd2d5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b389dd2d5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b389dd2d5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b389dd2d5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b389dd2d5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b389dd2d5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b389dd2d5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b389dd2d5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b389dd2d5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observation we can clearly say that our dataset is </a:t>
            </a:r>
            <a:r>
              <a:rPr lang="en-GB"/>
              <a:t>imbalance</a:t>
            </a: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b389dd2d5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b389dd2d5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b389dd2d5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b389dd2d5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389dd2d5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389dd2d5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b389dd2d5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b389dd2d5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b389dd2d5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b389dd2d5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b389dd2d5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389dd2d5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b389dd2d5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b389dd2d5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b389dd2d5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b389dd2d5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b389dd2d5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b389dd2d5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89dd2d5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89dd2d5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389dd2d5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b389dd2d5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b389dd2d5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b389dd2d5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b389dd2d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b389dd2d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b389dd2d5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b389dd2d5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b389dd2d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b389dd2d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b389dd2d5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b389dd2d5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b389dd2d5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b389dd2d5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b389dd2d5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b389dd2d5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b389dd2d5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b389dd2d5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b389dd2d5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b389dd2d5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b389dd2d5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b389dd2d5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b389dd2d5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b389dd2d5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b389dd2d5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b389dd2d5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389dd2d5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389dd2d5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b389dd2d5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b389dd2d5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b389dd2d5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b389dd2d5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b389dd2d5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b389dd2d5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b389dd2d5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b389dd2d5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b389dd2d5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b389dd2d5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b389dd2d5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b389dd2d5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b389dd2d5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b389dd2d5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b389dd2d5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b389dd2d5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b389dd2d5_0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b389dd2d5_0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b389dd2d5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b389dd2d5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b389dd2d5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b389dd2d5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b389dd2d5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b389dd2d5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b389dd2d5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b389dd2d5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b389dd2d5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6b389dd2d5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b389dd2d5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b389dd2d5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b389dd2d5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b389dd2d5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b389dd2d5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b389dd2d5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b389dd2d5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b389dd2d5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b389dd2d5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b389dd2d5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b389dd2d5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b389dd2d5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en.wikipedia.org/wiki/Particle_accelerator" TargetMode="External"/><Relationship Id="rId4" Type="http://schemas.openxmlformats.org/officeDocument/2006/relationships/hyperlink" Target="https://en.wikipedia.org/wiki/Particle_bea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Particle_accelerator" TargetMode="External"/><Relationship Id="rId4" Type="http://schemas.openxmlformats.org/officeDocument/2006/relationships/hyperlink" Target="https://en.wikipedia.org/wiki/Particle_bea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rot="266">
            <a:off x="599500" y="998834"/>
            <a:ext cx="7743600" cy="1668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Particle Physics Event Classification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Saurabh Pende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54475" y="35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Dataset Information</a:t>
            </a:r>
            <a:endParaRPr b="1"/>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55600" lvl="0" marL="457200" rtl="0" algn="l">
              <a:lnSpc>
                <a:spcPct val="200000"/>
              </a:lnSpc>
              <a:spcBef>
                <a:spcPts val="0"/>
              </a:spcBef>
              <a:spcAft>
                <a:spcPts val="0"/>
              </a:spcAft>
              <a:buSzPct val="100000"/>
              <a:buChar char="●"/>
            </a:pPr>
            <a:r>
              <a:rPr lang="en-GB" sz="8000">
                <a:solidFill>
                  <a:srgbClr val="000000"/>
                </a:solidFill>
                <a:highlight>
                  <a:srgbClr val="FFFFFF"/>
                </a:highlight>
                <a:latin typeface="Arial"/>
                <a:ea typeface="Arial"/>
                <a:cs typeface="Arial"/>
                <a:sym typeface="Arial"/>
              </a:rPr>
              <a:t>The Dataset respectively contains 250000 observations(rows) and total 33 features(columns).</a:t>
            </a:r>
            <a:endParaRPr sz="8000">
              <a:solidFill>
                <a:srgbClr val="000000"/>
              </a:solidFill>
              <a:highlight>
                <a:srgbClr val="FFFFFF"/>
              </a:highlight>
              <a:latin typeface="Arial"/>
              <a:ea typeface="Arial"/>
              <a:cs typeface="Arial"/>
              <a:sym typeface="Arial"/>
            </a:endParaRPr>
          </a:p>
          <a:p>
            <a:pPr indent="-355600" lvl="0" marL="457200" rtl="0" algn="l">
              <a:lnSpc>
                <a:spcPct val="200000"/>
              </a:lnSpc>
              <a:spcBef>
                <a:spcPts val="0"/>
              </a:spcBef>
              <a:spcAft>
                <a:spcPts val="0"/>
              </a:spcAft>
              <a:buClr>
                <a:srgbClr val="000000"/>
              </a:buClr>
              <a:buSzPct val="100000"/>
              <a:buFont typeface="Arial"/>
              <a:buChar char="●"/>
            </a:pPr>
            <a:r>
              <a:rPr lang="en-GB" sz="8000">
                <a:solidFill>
                  <a:srgbClr val="000000"/>
                </a:solidFill>
                <a:highlight>
                  <a:srgbClr val="FFFFFF"/>
                </a:highlight>
                <a:latin typeface="Arial"/>
                <a:ea typeface="Arial"/>
                <a:cs typeface="Arial"/>
                <a:sym typeface="Arial"/>
              </a:rPr>
              <a:t>It has features including 'EventId','DER_mass_MMC','DER_mass_transverse_met_lep',DE</a:t>
            </a:r>
            <a:r>
              <a:rPr lang="en-GB" sz="8000">
                <a:solidFill>
                  <a:srgbClr val="000000"/>
                </a:solidFill>
                <a:highlight>
                  <a:srgbClr val="FFFFFF"/>
                </a:highlight>
                <a:latin typeface="Arial"/>
                <a:ea typeface="Arial"/>
                <a:cs typeface="Arial"/>
                <a:sym typeface="Arial"/>
              </a:rPr>
              <a:t>Rm</a:t>
            </a:r>
            <a:r>
              <a:rPr lang="en-GB" sz="8000">
                <a:solidFill>
                  <a:srgbClr val="000000"/>
                </a:solidFill>
                <a:highlight>
                  <a:srgbClr val="FFFFFF"/>
                </a:highlight>
                <a:latin typeface="Arial"/>
                <a:ea typeface="Arial"/>
                <a:cs typeface="Arial"/>
                <a:sym typeface="Arial"/>
              </a:rPr>
              <a:t>ass_vis', 'DER_pt_h', 'DER_deltaeta_jet_jet', 'DER_mass_jet_jet' etc.</a:t>
            </a:r>
            <a:endParaRPr sz="8000">
              <a:solidFill>
                <a:srgbClr val="000000"/>
              </a:solidFill>
              <a:highlight>
                <a:srgbClr val="FFFFFF"/>
              </a:highlight>
              <a:latin typeface="Arial"/>
              <a:ea typeface="Arial"/>
              <a:cs typeface="Arial"/>
              <a:sym typeface="Arial"/>
            </a:endParaRPr>
          </a:p>
          <a:p>
            <a:pPr indent="-355600" lvl="0" marL="457200" rtl="0" algn="l">
              <a:lnSpc>
                <a:spcPct val="200000"/>
              </a:lnSpc>
              <a:spcBef>
                <a:spcPts val="0"/>
              </a:spcBef>
              <a:spcAft>
                <a:spcPts val="0"/>
              </a:spcAft>
              <a:buClr>
                <a:srgbClr val="000000"/>
              </a:buClr>
              <a:buSzPct val="100000"/>
              <a:buFont typeface="Arial"/>
              <a:buChar char="●"/>
            </a:pPr>
            <a:r>
              <a:rPr lang="en-GB" sz="8000">
                <a:solidFill>
                  <a:srgbClr val="000000"/>
                </a:solidFill>
                <a:highlight>
                  <a:srgbClr val="FFFFFF"/>
                </a:highlight>
                <a:latin typeface="Arial"/>
                <a:ea typeface="Arial"/>
                <a:cs typeface="Arial"/>
                <a:sym typeface="Arial"/>
              </a:rPr>
              <a:t>Target </a:t>
            </a:r>
            <a:r>
              <a:rPr lang="en-GB" sz="8000">
                <a:solidFill>
                  <a:srgbClr val="000000"/>
                </a:solidFill>
                <a:highlight>
                  <a:srgbClr val="FFFFFF"/>
                </a:highlight>
                <a:latin typeface="Arial"/>
                <a:ea typeface="Arial"/>
                <a:cs typeface="Arial"/>
                <a:sym typeface="Arial"/>
              </a:rPr>
              <a:t>Variable</a:t>
            </a:r>
            <a:r>
              <a:rPr lang="en-GB" sz="8000">
                <a:solidFill>
                  <a:srgbClr val="000000"/>
                </a:solidFill>
                <a:highlight>
                  <a:srgbClr val="FFFFFF"/>
                </a:highlight>
                <a:latin typeface="Arial"/>
                <a:ea typeface="Arial"/>
                <a:cs typeface="Arial"/>
                <a:sym typeface="Arial"/>
              </a:rPr>
              <a:t> - Label which is a binary class consist of Values Background and signal.</a:t>
            </a:r>
            <a:endParaRPr sz="8000">
              <a:solidFill>
                <a:srgbClr val="000000"/>
              </a:solidFill>
              <a:highlight>
                <a:srgbClr val="FFFFFF"/>
              </a:highlight>
              <a:latin typeface="Arial"/>
              <a:ea typeface="Arial"/>
              <a:cs typeface="Arial"/>
              <a:sym typeface="Arial"/>
            </a:endParaRPr>
          </a:p>
          <a:p>
            <a:pPr indent="0" lvl="0" marL="0" rtl="0" algn="l">
              <a:lnSpc>
                <a:spcPct val="200000"/>
              </a:lnSpc>
              <a:spcBef>
                <a:spcPts val="1200"/>
              </a:spcBef>
              <a:spcAft>
                <a:spcPts val="0"/>
              </a:spcAft>
              <a:buNone/>
            </a:pPr>
            <a:r>
              <a:t/>
            </a:r>
            <a:endParaRPr sz="2307">
              <a:solidFill>
                <a:srgbClr val="000000"/>
              </a:solidFill>
              <a:highlight>
                <a:srgbClr val="FFFFFF"/>
              </a:highlight>
              <a:latin typeface="Arial"/>
              <a:ea typeface="Arial"/>
              <a:cs typeface="Arial"/>
              <a:sym typeface="Arial"/>
            </a:endParaRPr>
          </a:p>
          <a:p>
            <a:pPr indent="0" lvl="0" marL="457200" rtl="0" algn="l">
              <a:lnSpc>
                <a:spcPct val="150000"/>
              </a:lnSpc>
              <a:spcBef>
                <a:spcPts val="1200"/>
              </a:spcBef>
              <a:spcAft>
                <a:spcPts val="0"/>
              </a:spcAft>
              <a:buNone/>
            </a:pPr>
            <a:r>
              <a:t/>
            </a:r>
            <a:endParaRPr sz="200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20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Basic Data Exploration</a:t>
            </a:r>
            <a:endParaRPr b="1"/>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Number of Observations : 250000</a:t>
            </a:r>
            <a:endParaRPr sz="2000"/>
          </a:p>
          <a:p>
            <a:pPr indent="-355600" lvl="0" marL="457200" rtl="0" algn="l">
              <a:spcBef>
                <a:spcPts val="0"/>
              </a:spcBef>
              <a:spcAft>
                <a:spcPts val="0"/>
              </a:spcAft>
              <a:buSzPts val="2000"/>
              <a:buChar char="●"/>
            </a:pPr>
            <a:r>
              <a:rPr lang="en-GB" sz="2000"/>
              <a:t>Number of columns : 33</a:t>
            </a:r>
            <a:endParaRPr sz="2000"/>
          </a:p>
          <a:p>
            <a:pPr indent="-355600" lvl="0" marL="457200" rtl="0" algn="l">
              <a:spcBef>
                <a:spcPts val="0"/>
              </a:spcBef>
              <a:spcAft>
                <a:spcPts val="0"/>
              </a:spcAft>
              <a:buSzPts val="2000"/>
              <a:buChar char="●"/>
            </a:pPr>
            <a:r>
              <a:rPr lang="en-GB" sz="2000"/>
              <a:t>Number of Integer columns : 2</a:t>
            </a:r>
            <a:endParaRPr sz="2000"/>
          </a:p>
          <a:p>
            <a:pPr indent="-355600" lvl="0" marL="457200" rtl="0" algn="l">
              <a:spcBef>
                <a:spcPts val="0"/>
              </a:spcBef>
              <a:spcAft>
                <a:spcPts val="0"/>
              </a:spcAft>
              <a:buSzPts val="2000"/>
              <a:buChar char="●"/>
            </a:pPr>
            <a:r>
              <a:rPr lang="en-GB" sz="2000"/>
              <a:t>Number of float columns : 30</a:t>
            </a:r>
            <a:endParaRPr sz="2000"/>
          </a:p>
          <a:p>
            <a:pPr indent="-355600" lvl="0" marL="457200" rtl="0" algn="l">
              <a:spcBef>
                <a:spcPts val="0"/>
              </a:spcBef>
              <a:spcAft>
                <a:spcPts val="0"/>
              </a:spcAft>
              <a:buSzPts val="2000"/>
              <a:buChar char="●"/>
            </a:pPr>
            <a:r>
              <a:rPr lang="en-GB" sz="2000"/>
              <a:t>Number of Object columns : 1</a:t>
            </a:r>
            <a:endParaRPr sz="2000"/>
          </a:p>
          <a:p>
            <a:pPr indent="-355600" lvl="0" marL="457200" rtl="0" algn="l">
              <a:spcBef>
                <a:spcPts val="0"/>
              </a:spcBef>
              <a:spcAft>
                <a:spcPts val="0"/>
              </a:spcAft>
              <a:buSzPts val="2000"/>
              <a:buChar char="●"/>
            </a:pPr>
            <a:r>
              <a:rPr lang="en-GB" sz="2000"/>
              <a:t>Number of Duplicate observations : 0</a:t>
            </a:r>
            <a:endParaRPr sz="2000"/>
          </a:p>
          <a:p>
            <a:pPr indent="-355600" lvl="0" marL="457200" rtl="0" algn="l">
              <a:spcBef>
                <a:spcPts val="0"/>
              </a:spcBef>
              <a:spcAft>
                <a:spcPts val="0"/>
              </a:spcAft>
              <a:buSzPts val="2000"/>
              <a:buChar char="●"/>
            </a:pPr>
            <a:r>
              <a:rPr lang="en-GB" sz="2000"/>
              <a:t>Constant column : None</a:t>
            </a:r>
            <a:endParaRPr sz="2000"/>
          </a:p>
          <a:p>
            <a:pPr indent="-355600" lvl="0" marL="457200" rtl="0" algn="l">
              <a:spcBef>
                <a:spcPts val="0"/>
              </a:spcBef>
              <a:spcAft>
                <a:spcPts val="0"/>
              </a:spcAft>
              <a:buSzPts val="2000"/>
              <a:buChar char="●"/>
            </a:pPr>
            <a:r>
              <a:rPr lang="en-GB" sz="2000"/>
              <a:t>Number of columns with missing values : 0</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94650" y="273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Descriptive Stats</a:t>
            </a:r>
            <a:endParaRPr b="1"/>
          </a:p>
        </p:txBody>
      </p:sp>
      <p:pic>
        <p:nvPicPr>
          <p:cNvPr id="127" name="Google Shape;127;p24"/>
          <p:cNvPicPr preferRelativeResize="0"/>
          <p:nvPr/>
        </p:nvPicPr>
        <p:blipFill>
          <a:blip r:embed="rId3">
            <a:alphaModFix/>
          </a:blip>
          <a:stretch>
            <a:fillRect/>
          </a:stretch>
        </p:blipFill>
        <p:spPr>
          <a:xfrm>
            <a:off x="152400" y="1030850"/>
            <a:ext cx="8768000" cy="396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t>Explorations and Visualization</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500"/>
              <a:t>1.Univariate Analysis</a:t>
            </a:r>
            <a:endParaRPr/>
          </a:p>
        </p:txBody>
      </p:sp>
      <p:sp>
        <p:nvSpPr>
          <p:cNvPr id="138" name="Google Shape;138;p26"/>
          <p:cNvSpPr txBox="1"/>
          <p:nvPr/>
        </p:nvSpPr>
        <p:spPr>
          <a:xfrm>
            <a:off x="55600" y="1576200"/>
            <a:ext cx="88647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Target Variable</a:t>
            </a:r>
            <a:r>
              <a:rPr lang="en-GB" sz="1800">
                <a:solidFill>
                  <a:schemeClr val="accent3"/>
                </a:solidFill>
                <a:latin typeface="Proxima Nova"/>
                <a:ea typeface="Proxima Nova"/>
                <a:cs typeface="Proxima Nova"/>
                <a:sym typeface="Proxima Nova"/>
              </a:rPr>
              <a:t> : The target Label is a binary variable ,taking values </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rPr lang="en-GB" sz="1800">
                <a:solidFill>
                  <a:schemeClr val="accent3"/>
                </a:solidFill>
                <a:latin typeface="Proxima Nova"/>
                <a:ea typeface="Proxima Nova"/>
                <a:cs typeface="Proxima Nova"/>
                <a:sym typeface="Proxima Nova"/>
              </a:rPr>
              <a:t>b and s, indicating the status of an events.</a:t>
            </a:r>
            <a:endParaRPr sz="1800">
              <a:solidFill>
                <a:schemeClr val="accent3"/>
              </a:solidFill>
              <a:latin typeface="Proxima Nova"/>
              <a:ea typeface="Proxima Nova"/>
              <a:cs typeface="Proxima Nova"/>
              <a:sym typeface="Proxima Nova"/>
            </a:endParaRPr>
          </a:p>
        </p:txBody>
      </p:sp>
      <p:pic>
        <p:nvPicPr>
          <p:cNvPr id="139" name="Google Shape;139;p26"/>
          <p:cNvPicPr preferRelativeResize="0"/>
          <p:nvPr/>
        </p:nvPicPr>
        <p:blipFill>
          <a:blip r:embed="rId3">
            <a:alphaModFix/>
          </a:blip>
          <a:stretch>
            <a:fillRect/>
          </a:stretch>
        </p:blipFill>
        <p:spPr>
          <a:xfrm>
            <a:off x="3114450" y="2617225"/>
            <a:ext cx="2305050" cy="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152400" y="152400"/>
            <a:ext cx="8839201" cy="4022274"/>
          </a:xfrm>
          <a:prstGeom prst="rect">
            <a:avLst/>
          </a:prstGeom>
          <a:noFill/>
          <a:ln>
            <a:noFill/>
          </a:ln>
        </p:spPr>
      </p:pic>
      <p:sp>
        <p:nvSpPr>
          <p:cNvPr id="145" name="Google Shape;145;p27"/>
          <p:cNvSpPr txBox="1"/>
          <p:nvPr/>
        </p:nvSpPr>
        <p:spPr>
          <a:xfrm>
            <a:off x="729300" y="4329750"/>
            <a:ext cx="615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164k observations belongs to Background Class.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86k Observations belongs to Signal Class.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568900" y="0"/>
            <a:ext cx="7945150" cy="4333475"/>
          </a:xfrm>
          <a:prstGeom prst="rect">
            <a:avLst/>
          </a:prstGeom>
          <a:noFill/>
          <a:ln>
            <a:noFill/>
          </a:ln>
        </p:spPr>
      </p:pic>
      <p:sp>
        <p:nvSpPr>
          <p:cNvPr id="151" name="Google Shape;151;p28"/>
          <p:cNvSpPr txBox="1"/>
          <p:nvPr/>
        </p:nvSpPr>
        <p:spPr>
          <a:xfrm>
            <a:off x="804150" y="4591725"/>
            <a:ext cx="615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52" name="Google Shape;152;p28"/>
          <p:cNvSpPr txBox="1"/>
          <p:nvPr/>
        </p:nvSpPr>
        <p:spPr>
          <a:xfrm>
            <a:off x="697200" y="4453125"/>
            <a:ext cx="615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65% observations belong to Background Class.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34% observation belongs to Signal Class.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247550" y="20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None/>
            </a:pPr>
            <a:r>
              <a:rPr b="1" lang="en-GB" sz="2750">
                <a:solidFill>
                  <a:srgbClr val="000000"/>
                </a:solidFill>
                <a:highlight>
                  <a:srgbClr val="FFFFFF"/>
                </a:highlight>
                <a:latin typeface="Arial"/>
                <a:ea typeface="Arial"/>
                <a:cs typeface="Arial"/>
                <a:sym typeface="Arial"/>
              </a:rPr>
              <a:t>1.1 Comparison of float feature distributions by target .</a:t>
            </a:r>
            <a:endParaRPr b="1" sz="27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We compared the distribution of the float features with Background event and signal event in the data.</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GB" sz="1500">
                <a:solidFill>
                  <a:srgbClr val="000000"/>
                </a:solidFill>
                <a:highlight>
                  <a:srgbClr val="FFFFFF"/>
                </a:highlight>
                <a:latin typeface="Arial"/>
                <a:ea typeface="Arial"/>
                <a:cs typeface="Arial"/>
                <a:sym typeface="Arial"/>
              </a:rPr>
              <a:t>If a feature has </a:t>
            </a:r>
            <a:r>
              <a:rPr b="1" lang="en-GB" sz="1500">
                <a:solidFill>
                  <a:srgbClr val="000000"/>
                </a:solidFill>
                <a:highlight>
                  <a:srgbClr val="FFFFFF"/>
                </a:highlight>
                <a:latin typeface="Arial"/>
                <a:ea typeface="Arial"/>
                <a:cs typeface="Arial"/>
                <a:sym typeface="Arial"/>
              </a:rPr>
              <a:t>reasonably</a:t>
            </a:r>
            <a:r>
              <a:rPr b="1" lang="en-GB" sz="1500">
                <a:solidFill>
                  <a:srgbClr val="000000"/>
                </a:solidFill>
                <a:highlight>
                  <a:srgbClr val="FFFFFF"/>
                </a:highlight>
                <a:latin typeface="Arial"/>
                <a:ea typeface="Arial"/>
                <a:cs typeface="Arial"/>
                <a:sym typeface="Arial"/>
              </a:rPr>
              <a:t> </a:t>
            </a:r>
            <a:r>
              <a:rPr b="1" lang="en-GB" sz="1500">
                <a:solidFill>
                  <a:srgbClr val="000000"/>
                </a:solidFill>
                <a:highlight>
                  <a:srgbClr val="FFFFFF"/>
                </a:highlight>
                <a:latin typeface="Arial"/>
                <a:ea typeface="Arial"/>
                <a:cs typeface="Arial"/>
                <a:sym typeface="Arial"/>
              </a:rPr>
              <a:t>different</a:t>
            </a:r>
            <a:r>
              <a:rPr b="1" lang="en-GB" sz="1500">
                <a:solidFill>
                  <a:srgbClr val="000000"/>
                </a:solidFill>
                <a:highlight>
                  <a:srgbClr val="FFFFFF"/>
                </a:highlight>
                <a:latin typeface="Arial"/>
                <a:ea typeface="Arial"/>
                <a:cs typeface="Arial"/>
                <a:sym typeface="Arial"/>
              </a:rPr>
              <a:t> distribution corresponding to the background event and signal event,then it is clear indication that the feature is important in the task of classifying the events when the label is unknown.</a:t>
            </a:r>
            <a:r>
              <a:rPr lang="en-GB"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Similarly, if a feature has very similar distributions for the two target classes, then it is unlikely to help in the classification problem based on the feature alone.</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52400" y="152400"/>
            <a:ext cx="8511350" cy="489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152400" y="152400"/>
            <a:ext cx="8511350" cy="5045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8150"/>
            <a:ext cx="3625500" cy="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Outline</a:t>
            </a:r>
            <a:endParaRPr sz="4020"/>
          </a:p>
        </p:txBody>
      </p:sp>
      <p:sp>
        <p:nvSpPr>
          <p:cNvPr id="66" name="Google Shape;66;p14"/>
          <p:cNvSpPr txBox="1"/>
          <p:nvPr>
            <p:ph idx="1" type="body"/>
          </p:nvPr>
        </p:nvSpPr>
        <p:spPr>
          <a:xfrm>
            <a:off x="311700" y="891825"/>
            <a:ext cx="8520600" cy="36771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SzPts val="1800"/>
              <a:buChar char="●"/>
            </a:pPr>
            <a:r>
              <a:rPr lang="en-GB"/>
              <a:t>Introduction</a:t>
            </a:r>
            <a:endParaRPr/>
          </a:p>
          <a:p>
            <a:pPr indent="-342900" lvl="0" marL="457200" rtl="0" algn="l">
              <a:lnSpc>
                <a:spcPct val="200000"/>
              </a:lnSpc>
              <a:spcBef>
                <a:spcPts val="0"/>
              </a:spcBef>
              <a:spcAft>
                <a:spcPts val="0"/>
              </a:spcAft>
              <a:buSzPts val="1800"/>
              <a:buChar char="●"/>
            </a:pPr>
            <a:r>
              <a:rPr lang="en-GB"/>
              <a:t>Dataset Overview</a:t>
            </a:r>
            <a:endParaRPr/>
          </a:p>
          <a:p>
            <a:pPr indent="-342900" lvl="0" marL="457200" rtl="0" algn="l">
              <a:lnSpc>
                <a:spcPct val="200000"/>
              </a:lnSpc>
              <a:spcBef>
                <a:spcPts val="0"/>
              </a:spcBef>
              <a:spcAft>
                <a:spcPts val="0"/>
              </a:spcAft>
              <a:buSzPts val="1800"/>
              <a:buChar char="●"/>
            </a:pPr>
            <a:r>
              <a:rPr lang="en-GB"/>
              <a:t>Exploration and Visualizations</a:t>
            </a:r>
            <a:endParaRPr/>
          </a:p>
          <a:p>
            <a:pPr indent="-342900" lvl="0" marL="457200" rtl="0" algn="l">
              <a:lnSpc>
                <a:spcPct val="200000"/>
              </a:lnSpc>
              <a:spcBef>
                <a:spcPts val="0"/>
              </a:spcBef>
              <a:spcAft>
                <a:spcPts val="0"/>
              </a:spcAft>
              <a:buSzPts val="1800"/>
              <a:buChar char="●"/>
            </a:pPr>
            <a:r>
              <a:rPr lang="en-GB"/>
              <a:t>Data Preprocessing</a:t>
            </a:r>
            <a:endParaRPr/>
          </a:p>
          <a:p>
            <a:pPr indent="-342900" lvl="0" marL="457200" rtl="0" algn="l">
              <a:lnSpc>
                <a:spcPct val="200000"/>
              </a:lnSpc>
              <a:spcBef>
                <a:spcPts val="0"/>
              </a:spcBef>
              <a:spcAft>
                <a:spcPts val="0"/>
              </a:spcAft>
              <a:buSzPts val="1800"/>
              <a:buChar char="●"/>
            </a:pPr>
            <a:r>
              <a:rPr lang="en-GB"/>
              <a:t>Model Selection and Model Training.</a:t>
            </a:r>
            <a:endParaRPr/>
          </a:p>
          <a:p>
            <a:pPr indent="-342900" lvl="0" marL="457200" rtl="0" algn="l">
              <a:lnSpc>
                <a:spcPct val="200000"/>
              </a:lnSpc>
              <a:spcBef>
                <a:spcPts val="0"/>
              </a:spcBef>
              <a:spcAft>
                <a:spcPts val="0"/>
              </a:spcAft>
              <a:buSzPts val="1800"/>
              <a:buChar char="●"/>
            </a:pPr>
            <a:r>
              <a:rPr lang="en-GB"/>
              <a:t>Model Evaluation</a:t>
            </a:r>
            <a:endParaRPr/>
          </a:p>
          <a:p>
            <a:pPr indent="-342900" lvl="0" marL="457200" rtl="0" algn="l">
              <a:lnSpc>
                <a:spcPct val="200000"/>
              </a:lnSpc>
              <a:spcBef>
                <a:spcPts val="0"/>
              </a:spcBef>
              <a:spcAft>
                <a:spcPts val="0"/>
              </a:spcAft>
              <a:buSzPts val="1800"/>
              <a:buChar char="●"/>
            </a:pPr>
            <a:r>
              <a:rPr lang="en-GB"/>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a:blip r:embed="rId3">
            <a:alphaModFix/>
          </a:blip>
          <a:stretch>
            <a:fillRect/>
          </a:stretch>
        </p:blipFill>
        <p:spPr>
          <a:xfrm>
            <a:off x="152400" y="152400"/>
            <a:ext cx="8524651"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1.2 </a:t>
            </a:r>
            <a:r>
              <a:rPr b="1" lang="en-GB"/>
              <a:t>Skewness</a:t>
            </a:r>
            <a:endParaRPr b="1"/>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GB" sz="1500">
                <a:solidFill>
                  <a:srgbClr val="000000"/>
                </a:solidFill>
                <a:highlight>
                  <a:srgbClr val="FFFFFF"/>
                </a:highlight>
                <a:latin typeface="Arial"/>
                <a:ea typeface="Arial"/>
                <a:cs typeface="Arial"/>
                <a:sym typeface="Arial"/>
              </a:rPr>
              <a:t>Skewness</a:t>
            </a:r>
            <a:r>
              <a:rPr lang="en-GB" sz="1500">
                <a:solidFill>
                  <a:srgbClr val="000000"/>
                </a:solidFill>
                <a:highlight>
                  <a:srgbClr val="FFFFFF"/>
                </a:highlight>
                <a:latin typeface="Arial"/>
                <a:ea typeface="Arial"/>
                <a:cs typeface="Arial"/>
                <a:sym typeface="Arial"/>
              </a:rPr>
              <a:t> is a statistical measure that assesses the asymmetry of a probability distribution. It quantifies the extent to which the data is skewed or shifted to one side.</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SzPts val="1500"/>
              <a:buChar char="●"/>
            </a:pPr>
            <a:r>
              <a:rPr b="1" lang="en-GB" sz="1500">
                <a:solidFill>
                  <a:srgbClr val="000000"/>
                </a:solidFill>
                <a:highlight>
                  <a:srgbClr val="FFFFFF"/>
                </a:highlight>
                <a:latin typeface="Arial"/>
                <a:ea typeface="Arial"/>
                <a:cs typeface="Arial"/>
                <a:sym typeface="Arial"/>
              </a:rPr>
              <a:t>Positive skewness</a:t>
            </a:r>
            <a:r>
              <a:rPr lang="en-GB" sz="1500">
                <a:solidFill>
                  <a:srgbClr val="000000"/>
                </a:solidFill>
                <a:highlight>
                  <a:srgbClr val="FFFFFF"/>
                </a:highlight>
                <a:latin typeface="Arial"/>
                <a:ea typeface="Arial"/>
                <a:cs typeface="Arial"/>
                <a:sym typeface="Arial"/>
              </a:rPr>
              <a:t> indicates a longer tail on the right side of the distribution, while </a:t>
            </a:r>
            <a:r>
              <a:rPr b="1" lang="en-GB" sz="1500">
                <a:solidFill>
                  <a:srgbClr val="000000"/>
                </a:solidFill>
                <a:highlight>
                  <a:srgbClr val="FFFFFF"/>
                </a:highlight>
                <a:latin typeface="Arial"/>
                <a:ea typeface="Arial"/>
                <a:cs typeface="Arial"/>
                <a:sym typeface="Arial"/>
              </a:rPr>
              <a:t>Negative skewness</a:t>
            </a:r>
            <a:r>
              <a:rPr lang="en-GB" sz="1500">
                <a:solidFill>
                  <a:srgbClr val="000000"/>
                </a:solidFill>
                <a:highlight>
                  <a:srgbClr val="FFFFFF"/>
                </a:highlight>
                <a:latin typeface="Arial"/>
                <a:ea typeface="Arial"/>
                <a:cs typeface="Arial"/>
                <a:sym typeface="Arial"/>
              </a:rPr>
              <a:t> indicates a longer tail on the left side. Skewness helps in understanding the shape and outliers in a dataset.</a:t>
            </a:r>
            <a:endParaRPr sz="1500">
              <a:solidFill>
                <a:srgbClr val="000000"/>
              </a:solidFill>
              <a:highlight>
                <a:srgbClr val="FFFFFF"/>
              </a:highlight>
              <a:latin typeface="Arial"/>
              <a:ea typeface="Arial"/>
              <a:cs typeface="Arial"/>
              <a:sym typeface="Arial"/>
            </a:endParaRPr>
          </a:p>
          <a:p>
            <a:pPr indent="0" lvl="0" marL="457200" rtl="0" algn="l">
              <a:spcBef>
                <a:spcPts val="0"/>
              </a:spcBef>
              <a:spcAft>
                <a:spcPts val="1200"/>
              </a:spcAft>
              <a:buNone/>
            </a:pPr>
            <a:r>
              <a:rPr b="1" lang="en-GB" sz="1500">
                <a:solidFill>
                  <a:srgbClr val="000000"/>
                </a:solidFill>
                <a:highlight>
                  <a:srgbClr val="FFFFFF"/>
                </a:highlight>
                <a:latin typeface="Arial"/>
                <a:ea typeface="Arial"/>
                <a:cs typeface="Arial"/>
                <a:sym typeface="Arial"/>
              </a:rPr>
              <a:t>We are going to take a look at the skewness of the columns in our data and will try to classify it as extreme skewness,high skewness and moderate skewness.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
        <p:nvSpPr>
          <p:cNvPr id="185" name="Google Shape;185;p34"/>
          <p:cNvSpPr txBox="1"/>
          <p:nvPr>
            <p:ph idx="1" type="body"/>
          </p:nvPr>
        </p:nvSpPr>
        <p:spPr>
          <a:xfrm>
            <a:off x="311700" y="705900"/>
            <a:ext cx="4416900" cy="443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500">
                <a:solidFill>
                  <a:srgbClr val="000000"/>
                </a:solidFill>
                <a:highlight>
                  <a:srgbClr val="FFFFFF"/>
                </a:highlight>
                <a:latin typeface="Arial"/>
                <a:ea typeface="Arial"/>
                <a:cs typeface="Arial"/>
                <a:sym typeface="Arial"/>
              </a:rPr>
              <a:t>Column with Extreme Positive Skewness</a:t>
            </a:r>
            <a:r>
              <a:rPr lang="en-GB" sz="1500">
                <a:solidFill>
                  <a:srgbClr val="000000"/>
                </a:solidFill>
                <a:highlight>
                  <a:srgbClr val="FFFFFF"/>
                </a:highlight>
                <a:latin typeface="Arial"/>
                <a:ea typeface="Arial"/>
                <a:cs typeface="Arial"/>
                <a:sym typeface="Arial"/>
              </a:rPr>
              <a:t> :  ['DER_mass_MMC', 'DER_mass_vis', 'DER_pt_tot', 'PRI_tau_pt', 'PRI_lep_pt', 'PRI_met', 'PRI_jet_subleading_pt']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GB" sz="1500">
                <a:solidFill>
                  <a:srgbClr val="000000"/>
                </a:solidFill>
                <a:highlight>
                  <a:srgbClr val="FFFFFF"/>
                </a:highlight>
                <a:latin typeface="Arial"/>
                <a:ea typeface="Arial"/>
                <a:cs typeface="Arial"/>
                <a:sym typeface="Arial"/>
              </a:rPr>
              <a:t>Column with High Positive Skewness</a:t>
            </a:r>
            <a:r>
              <a:rPr lang="en-GB" sz="1500">
                <a:solidFill>
                  <a:srgbClr val="000000"/>
                </a:solidFill>
                <a:highlight>
                  <a:srgbClr val="FFFFFF"/>
                </a:highlight>
                <a:latin typeface="Arial"/>
                <a:ea typeface="Arial"/>
                <a:cs typeface="Arial"/>
                <a:sym typeface="Arial"/>
              </a:rPr>
              <a:t> :  ['DER_mass_transverse_met_lep', 'DER_pt_h', 'DER_mass_jet_jet', 'DER_sum_pt', 'DER_pt_ratio_lep_tau', 'PRI_met_sumet', 'PRI_jet_leading_pt', 'PRI_jet_all_pt']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GB" sz="1500">
                <a:solidFill>
                  <a:srgbClr val="000000"/>
                </a:solidFill>
                <a:highlight>
                  <a:srgbClr val="FFFFFF"/>
                </a:highlight>
                <a:latin typeface="Arial"/>
                <a:ea typeface="Arial"/>
                <a:cs typeface="Arial"/>
                <a:sym typeface="Arial"/>
              </a:rPr>
              <a:t>Column with Moderate Positive Skewness</a:t>
            </a:r>
            <a:r>
              <a:rPr lang="en-GB" sz="1500">
                <a:solidFill>
                  <a:srgbClr val="000000"/>
                </a:solidFill>
                <a:highlight>
                  <a:srgbClr val="FFFFFF"/>
                </a:highlight>
                <a:latin typeface="Arial"/>
                <a:ea typeface="Arial"/>
                <a:cs typeface="Arial"/>
                <a:sym typeface="Arial"/>
              </a:rPr>
              <a:t> :  ['DER_deltaeta_jet_jet', 'Weight']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86" name="Google Shape;186;p34"/>
          <p:cNvPicPr preferRelativeResize="0"/>
          <p:nvPr/>
        </p:nvPicPr>
        <p:blipFill>
          <a:blip r:embed="rId3">
            <a:alphaModFix/>
          </a:blip>
          <a:stretch>
            <a:fillRect/>
          </a:stretch>
        </p:blipFill>
        <p:spPr>
          <a:xfrm>
            <a:off x="4933525" y="464100"/>
            <a:ext cx="4210475" cy="4747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9550" y="400250"/>
            <a:ext cx="8839201" cy="3539184"/>
          </a:xfrm>
          <a:prstGeom prst="rect">
            <a:avLst/>
          </a:prstGeom>
          <a:noFill/>
          <a:ln>
            <a:noFill/>
          </a:ln>
        </p:spPr>
      </p:pic>
      <p:sp>
        <p:nvSpPr>
          <p:cNvPr id="192" name="Google Shape;192;p35"/>
          <p:cNvSpPr txBox="1"/>
          <p:nvPr/>
        </p:nvSpPr>
        <p:spPr>
          <a:xfrm>
            <a:off x="579600" y="4046350"/>
            <a:ext cx="7389000" cy="111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highlight>
                  <a:srgbClr val="FFFFFF"/>
                </a:highlight>
              </a:rPr>
              <a:t>Observation -</a:t>
            </a:r>
            <a:endParaRPr b="1" sz="1200">
              <a:highlight>
                <a:srgbClr val="FFFFFF"/>
              </a:highlight>
            </a:endParaRPr>
          </a:p>
          <a:p>
            <a:pPr indent="-304800" lvl="0" marL="457200" marR="114300" rtl="0" algn="l">
              <a:lnSpc>
                <a:spcPct val="115000"/>
              </a:lnSpc>
              <a:spcBef>
                <a:spcPts val="1100"/>
              </a:spcBef>
              <a:spcAft>
                <a:spcPts val="0"/>
              </a:spcAft>
              <a:buSzPts val="1200"/>
              <a:buChar char="●"/>
            </a:pPr>
            <a:r>
              <a:rPr lang="en-GB" sz="1200"/>
              <a:t>The global peak of all event distribution is near zero.</a:t>
            </a:r>
            <a:endParaRPr sz="1200"/>
          </a:p>
          <a:p>
            <a:pPr indent="-304800" lvl="0" marL="457200" marR="114300" rtl="0" algn="l">
              <a:lnSpc>
                <a:spcPct val="115000"/>
              </a:lnSpc>
              <a:spcBef>
                <a:spcPts val="0"/>
              </a:spcBef>
              <a:spcAft>
                <a:spcPts val="0"/>
              </a:spcAft>
              <a:buSzPts val="1200"/>
              <a:buChar char="●"/>
            </a:pPr>
            <a:r>
              <a:rPr lang="en-GB" sz="1200"/>
              <a:t>There is a mild peak far towards the right around 11  </a:t>
            </a:r>
            <a:r>
              <a:rPr lang="en-GB" sz="1200"/>
              <a:t>which indicates there are some float features in the dataset exhibit </a:t>
            </a:r>
            <a:r>
              <a:rPr lang="en-GB" sz="1200"/>
              <a:t>extremely</a:t>
            </a:r>
            <a:r>
              <a:rPr lang="en-GB" sz="1200"/>
              <a:t>  high positive skewness.</a:t>
            </a:r>
            <a:endParaRPr b="1" sz="120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6"/>
          <p:cNvPicPr preferRelativeResize="0"/>
          <p:nvPr/>
        </p:nvPicPr>
        <p:blipFill>
          <a:blip r:embed="rId3">
            <a:alphaModFix/>
          </a:blip>
          <a:stretch>
            <a:fillRect/>
          </a:stretch>
        </p:blipFill>
        <p:spPr>
          <a:xfrm>
            <a:off x="43650" y="139038"/>
            <a:ext cx="8907001" cy="3539425"/>
          </a:xfrm>
          <a:prstGeom prst="rect">
            <a:avLst/>
          </a:prstGeom>
          <a:noFill/>
          <a:ln>
            <a:noFill/>
          </a:ln>
        </p:spPr>
      </p:pic>
      <p:sp>
        <p:nvSpPr>
          <p:cNvPr id="198" name="Google Shape;198;p36"/>
          <p:cNvSpPr txBox="1"/>
          <p:nvPr/>
        </p:nvSpPr>
        <p:spPr>
          <a:xfrm>
            <a:off x="109075" y="3723425"/>
            <a:ext cx="8982300" cy="162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highlight>
                  <a:srgbClr val="FFFFFF"/>
                </a:highlight>
              </a:rPr>
              <a:t>Observation -</a:t>
            </a:r>
            <a:endParaRPr b="1" sz="1050">
              <a:highlight>
                <a:srgbClr val="FFFFFF"/>
              </a:highlight>
            </a:endParaRPr>
          </a:p>
          <a:p>
            <a:pPr indent="-295275" lvl="0" marL="457200" rtl="0" algn="l">
              <a:lnSpc>
                <a:spcPct val="115000"/>
              </a:lnSpc>
              <a:spcBef>
                <a:spcPts val="1100"/>
              </a:spcBef>
              <a:spcAft>
                <a:spcPts val="0"/>
              </a:spcAft>
              <a:buSzPts val="1050"/>
              <a:buChar char="●"/>
            </a:pPr>
            <a:r>
              <a:rPr lang="en-GB" sz="1050">
                <a:highlight>
                  <a:srgbClr val="FFFFFF"/>
                </a:highlight>
              </a:rPr>
              <a:t>The skewness distribution of both background and Signal event have global peak near 0.</a:t>
            </a:r>
            <a:endParaRPr sz="1050">
              <a:highlight>
                <a:srgbClr val="FFFFFF"/>
              </a:highlight>
            </a:endParaRPr>
          </a:p>
          <a:p>
            <a:pPr indent="-295275" lvl="0" marL="457200" rtl="0" algn="l">
              <a:lnSpc>
                <a:spcPct val="115000"/>
              </a:lnSpc>
              <a:spcBef>
                <a:spcPts val="0"/>
              </a:spcBef>
              <a:spcAft>
                <a:spcPts val="0"/>
              </a:spcAft>
              <a:buSzPts val="1050"/>
              <a:buChar char="●"/>
            </a:pPr>
            <a:r>
              <a:rPr lang="en-GB" sz="1050">
                <a:highlight>
                  <a:srgbClr val="FFFFFF"/>
                </a:highlight>
              </a:rPr>
              <a:t>There is a mild peak far towards the right around 22 in the skewness distribution for the signal event indicating presence of float feature exhibits </a:t>
            </a:r>
            <a:r>
              <a:rPr lang="en-GB" sz="1050">
                <a:highlight>
                  <a:srgbClr val="FFFFFF"/>
                </a:highlight>
              </a:rPr>
              <a:t>extremely</a:t>
            </a:r>
            <a:r>
              <a:rPr lang="en-GB" sz="1050">
                <a:highlight>
                  <a:srgbClr val="FFFFFF"/>
                </a:highlight>
              </a:rPr>
              <a:t> high positive skewness.</a:t>
            </a:r>
            <a:endParaRPr sz="1050">
              <a:highlight>
                <a:srgbClr val="FFFFFF"/>
              </a:highlight>
            </a:endParaRPr>
          </a:p>
          <a:p>
            <a:pPr indent="-295275" lvl="0" marL="457200" rtl="0" algn="l">
              <a:lnSpc>
                <a:spcPct val="115000"/>
              </a:lnSpc>
              <a:spcBef>
                <a:spcPts val="0"/>
              </a:spcBef>
              <a:spcAft>
                <a:spcPts val="0"/>
              </a:spcAft>
              <a:buSzPts val="1050"/>
              <a:buChar char="●"/>
            </a:pPr>
            <a:r>
              <a:rPr lang="en-GB" sz="1050">
                <a:highlight>
                  <a:srgbClr val="FFFFFF"/>
                </a:highlight>
              </a:rPr>
              <a:t>The skewness distribution for the background event has a clear bimodal structure.</a:t>
            </a:r>
            <a:endParaRPr sz="1050">
              <a:highlight>
                <a:srgbClr val="FFFFFF"/>
              </a:highlight>
            </a:endParaRPr>
          </a:p>
          <a:p>
            <a:pPr indent="0" lvl="0" marL="0" rtl="0" algn="l">
              <a:spcBef>
                <a:spcPts val="7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31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1.3 </a:t>
            </a:r>
            <a:r>
              <a:rPr b="1" lang="en-GB">
                <a:latin typeface="Arial"/>
                <a:ea typeface="Arial"/>
                <a:cs typeface="Arial"/>
                <a:sym typeface="Arial"/>
              </a:rPr>
              <a:t>Integer Features.</a:t>
            </a:r>
            <a:r>
              <a:rPr lang="en-GB"/>
              <a:t> </a:t>
            </a:r>
            <a:endParaRPr/>
          </a:p>
        </p:txBody>
      </p:sp>
      <p:sp>
        <p:nvSpPr>
          <p:cNvPr id="204" name="Google Shape;204;p37"/>
          <p:cNvSpPr txBox="1"/>
          <p:nvPr>
            <p:ph idx="1" type="body"/>
          </p:nvPr>
        </p:nvSpPr>
        <p:spPr>
          <a:xfrm>
            <a:off x="183375" y="1120400"/>
            <a:ext cx="8520600" cy="34164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Arial"/>
              <a:buChar char="●"/>
            </a:pPr>
            <a:r>
              <a:rPr lang="en-GB" sz="1500">
                <a:latin typeface="Arial"/>
                <a:ea typeface="Arial"/>
                <a:cs typeface="Arial"/>
                <a:sym typeface="Arial"/>
              </a:rPr>
              <a:t>In our data there are two integers features are there namely - </a:t>
            </a:r>
            <a:endParaRPr sz="1500">
              <a:latin typeface="Arial"/>
              <a:ea typeface="Arial"/>
              <a:cs typeface="Arial"/>
              <a:sym typeface="Arial"/>
            </a:endParaRPr>
          </a:p>
          <a:p>
            <a:pPr indent="-323850" lvl="1" marL="914400" rtl="0" algn="l">
              <a:lnSpc>
                <a:spcPct val="200000"/>
              </a:lnSpc>
              <a:spcBef>
                <a:spcPts val="0"/>
              </a:spcBef>
              <a:spcAft>
                <a:spcPts val="0"/>
              </a:spcAft>
              <a:buSzPts val="1500"/>
              <a:buFont typeface="Arial"/>
              <a:buChar char="○"/>
            </a:pPr>
            <a:r>
              <a:rPr lang="en-GB" sz="1500">
                <a:latin typeface="Arial"/>
                <a:ea typeface="Arial"/>
                <a:cs typeface="Arial"/>
                <a:sym typeface="Arial"/>
              </a:rPr>
              <a:t>Event_ID - Unique Identifier of the event. </a:t>
            </a:r>
            <a:endParaRPr sz="1500">
              <a:latin typeface="Arial"/>
              <a:ea typeface="Arial"/>
              <a:cs typeface="Arial"/>
              <a:sym typeface="Arial"/>
            </a:endParaRPr>
          </a:p>
          <a:p>
            <a:pPr indent="-323850" lvl="1" marL="914400" rtl="0" algn="l">
              <a:lnSpc>
                <a:spcPct val="200000"/>
              </a:lnSpc>
              <a:spcBef>
                <a:spcPts val="0"/>
              </a:spcBef>
              <a:spcAft>
                <a:spcPts val="0"/>
              </a:spcAft>
              <a:buSzPts val="1500"/>
              <a:buFont typeface="Arial"/>
              <a:buChar char="○"/>
            </a:pPr>
            <a:r>
              <a:rPr lang="en-GB" sz="1500">
                <a:latin typeface="Arial"/>
                <a:ea typeface="Arial"/>
                <a:cs typeface="Arial"/>
                <a:sym typeface="Arial"/>
              </a:rPr>
              <a:t>PRI_JET_NUM - The number of jets (integer with value of 0, 1, 2 or 3.</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
        <p:nvSpPr>
          <p:cNvPr id="205" name="Google Shape;205;p37"/>
          <p:cNvSpPr txBox="1"/>
          <p:nvPr/>
        </p:nvSpPr>
        <p:spPr>
          <a:xfrm>
            <a:off x="355025" y="2816625"/>
            <a:ext cx="666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8"/>
          <p:cNvPicPr preferRelativeResize="0"/>
          <p:nvPr/>
        </p:nvPicPr>
        <p:blipFill>
          <a:blip r:embed="rId3">
            <a:alphaModFix/>
          </a:blip>
          <a:stretch>
            <a:fillRect/>
          </a:stretch>
        </p:blipFill>
        <p:spPr>
          <a:xfrm>
            <a:off x="152400" y="152400"/>
            <a:ext cx="8004125" cy="4589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9"/>
          <p:cNvPicPr preferRelativeResize="0"/>
          <p:nvPr/>
        </p:nvPicPr>
        <p:blipFill>
          <a:blip r:embed="rId3">
            <a:alphaModFix/>
          </a:blip>
          <a:stretch>
            <a:fillRect/>
          </a:stretch>
        </p:blipFill>
        <p:spPr>
          <a:xfrm>
            <a:off x="152400" y="152400"/>
            <a:ext cx="8839199" cy="4756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52400" y="152400"/>
            <a:ext cx="8839201" cy="435479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40600" y="154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2. </a:t>
            </a:r>
            <a:r>
              <a:rPr b="1" lang="en-GB"/>
              <a:t>Multivariate Analysis</a:t>
            </a:r>
            <a:endParaRPr b="1"/>
          </a:p>
        </p:txBody>
      </p:sp>
      <p:sp>
        <p:nvSpPr>
          <p:cNvPr id="226" name="Google Shape;226;p41"/>
          <p:cNvSpPr txBox="1"/>
          <p:nvPr/>
        </p:nvSpPr>
        <p:spPr>
          <a:xfrm>
            <a:off x="4065600" y="3372675"/>
            <a:ext cx="509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27" name="Google Shape;227;p41"/>
          <p:cNvSpPr txBox="1"/>
          <p:nvPr/>
        </p:nvSpPr>
        <p:spPr>
          <a:xfrm>
            <a:off x="2258450" y="2235150"/>
            <a:ext cx="4863300" cy="1021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100"/>
              </a:spcBef>
              <a:spcAft>
                <a:spcPts val="0"/>
              </a:spcAft>
              <a:buSzPts val="1400"/>
              <a:buChar char="●"/>
            </a:pPr>
            <a:r>
              <a:rPr lang="en-GB">
                <a:highlight>
                  <a:srgbClr val="FFFFFF"/>
                </a:highlight>
              </a:rPr>
              <a:t>Correlation structure of float features</a:t>
            </a:r>
            <a:endParaRPr>
              <a:highlight>
                <a:srgbClr val="FFFFFF"/>
              </a:highlight>
            </a:endParaRPr>
          </a:p>
          <a:p>
            <a:pPr indent="-317500" lvl="0" marL="457200" rtl="0" algn="l">
              <a:lnSpc>
                <a:spcPct val="115000"/>
              </a:lnSpc>
              <a:spcBef>
                <a:spcPts val="0"/>
              </a:spcBef>
              <a:spcAft>
                <a:spcPts val="0"/>
              </a:spcAft>
              <a:buSzPts val="1400"/>
              <a:buChar char="●"/>
            </a:pPr>
            <a:r>
              <a:rPr lang="en-GB">
                <a:highlight>
                  <a:srgbClr val="FFFFFF"/>
                </a:highlight>
              </a:rPr>
              <a:t>Bivariate scatterplots</a:t>
            </a:r>
            <a:endParaRPr>
              <a:highlight>
                <a:srgbClr val="FFFFFF"/>
              </a:highlight>
            </a:endParaRPr>
          </a:p>
          <a:p>
            <a:pPr indent="0" lvl="0" marL="0" rtl="0" algn="l">
              <a:spcBef>
                <a:spcPts val="5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solidFill>
                  <a:schemeClr val="accent3"/>
                </a:solidFill>
              </a:rPr>
              <a:t>Introduction</a:t>
            </a:r>
            <a:endParaRPr sz="3000">
              <a:solidFill>
                <a:schemeClr val="accent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2"/>
          <p:cNvPicPr preferRelativeResize="0"/>
          <p:nvPr/>
        </p:nvPicPr>
        <p:blipFill>
          <a:blip r:embed="rId3">
            <a:alphaModFix/>
          </a:blip>
          <a:stretch>
            <a:fillRect/>
          </a:stretch>
        </p:blipFill>
        <p:spPr>
          <a:xfrm>
            <a:off x="0" y="640025"/>
            <a:ext cx="8885624" cy="4503475"/>
          </a:xfrm>
          <a:prstGeom prst="rect">
            <a:avLst/>
          </a:prstGeom>
          <a:noFill/>
          <a:ln>
            <a:noFill/>
          </a:ln>
        </p:spPr>
      </p:pic>
      <p:sp>
        <p:nvSpPr>
          <p:cNvPr id="233" name="Google Shape;233;p42"/>
          <p:cNvSpPr txBox="1"/>
          <p:nvPr/>
        </p:nvSpPr>
        <p:spPr>
          <a:xfrm>
            <a:off x="1285350" y="47050"/>
            <a:ext cx="599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accent3"/>
                </a:solidFill>
                <a:latin typeface="Proxima Nova"/>
                <a:ea typeface="Proxima Nova"/>
                <a:cs typeface="Proxima Nova"/>
                <a:sym typeface="Proxima Nova"/>
              </a:rPr>
              <a:t>Correlation Structure of float features.</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nvSpPr>
        <p:spPr>
          <a:xfrm>
            <a:off x="0" y="506875"/>
            <a:ext cx="9144000" cy="357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500">
                <a:highlight>
                  <a:srgbClr val="FFFFFF"/>
                </a:highlight>
              </a:rPr>
              <a:t>Observation: The following groups have shown extremely high positive correlation structure within themselves, i.e. any two features from a single group has extremely high correlation coefficient.</a:t>
            </a:r>
            <a:endParaRPr b="1" sz="1500">
              <a:highlight>
                <a:srgbClr val="FFFFFF"/>
              </a:highlight>
            </a:endParaRPr>
          </a:p>
          <a:p>
            <a:pPr indent="-323850" lvl="0" marL="457200" rtl="0" algn="l">
              <a:lnSpc>
                <a:spcPct val="200000"/>
              </a:lnSpc>
              <a:spcBef>
                <a:spcPts val="1100"/>
              </a:spcBef>
              <a:spcAft>
                <a:spcPts val="0"/>
              </a:spcAft>
              <a:buSzPts val="1500"/>
              <a:buAutoNum type="arabicPeriod"/>
            </a:pPr>
            <a:r>
              <a:rPr lang="en-GB" sz="1500">
                <a:highlight>
                  <a:srgbClr val="FFFFFF"/>
                </a:highlight>
              </a:rPr>
              <a:t>DER_deltaeta_jet_jet, DER_mass_jet_jet, DER_prodeta_jet_jet, DER_lep_eta_centrality, PRI_jet_subleading_pt, PRI_jet_subleading_eta, PRI_jet_subleading_phi</a:t>
            </a:r>
            <a:endParaRPr sz="1500">
              <a:highlight>
                <a:srgbClr val="FFFFFF"/>
              </a:highlight>
            </a:endParaRPr>
          </a:p>
          <a:p>
            <a:pPr indent="-323850" lvl="0" marL="457200" rtl="0" algn="l">
              <a:lnSpc>
                <a:spcPct val="200000"/>
              </a:lnSpc>
              <a:spcBef>
                <a:spcPts val="0"/>
              </a:spcBef>
              <a:spcAft>
                <a:spcPts val="0"/>
              </a:spcAft>
              <a:buSzPts val="1500"/>
              <a:buAutoNum type="arabicPeriod"/>
            </a:pPr>
            <a:r>
              <a:rPr lang="en-GB" sz="1500">
                <a:highlight>
                  <a:srgbClr val="FFFFFF"/>
                </a:highlight>
              </a:rPr>
              <a:t>DER_sum_pt, PRI_met_sumet, PRI_jet_all_pt</a:t>
            </a:r>
            <a:endParaRPr sz="1500">
              <a:highlight>
                <a:srgbClr val="FFFFFF"/>
              </a:highlight>
            </a:endParaRPr>
          </a:p>
          <a:p>
            <a:pPr indent="-323850" lvl="0" marL="457200" rtl="0" algn="l">
              <a:lnSpc>
                <a:spcPct val="200000"/>
              </a:lnSpc>
              <a:spcBef>
                <a:spcPts val="0"/>
              </a:spcBef>
              <a:spcAft>
                <a:spcPts val="0"/>
              </a:spcAft>
              <a:buSzPts val="1500"/>
              <a:buAutoNum type="arabicPeriod"/>
            </a:pPr>
            <a:r>
              <a:rPr lang="en-GB" sz="1500">
                <a:highlight>
                  <a:srgbClr val="FFFFFF"/>
                </a:highlight>
              </a:rPr>
              <a:t>PRI_jet_leading_pt, PRI_jet_leading_eta, PRI_jet_leading_phi</a:t>
            </a:r>
            <a:endParaRPr sz="1500">
              <a:highlight>
                <a:srgbClr val="FFFFFF"/>
              </a:highlight>
            </a:endParaRPr>
          </a:p>
          <a:p>
            <a:pPr indent="0" lvl="0" marL="0" rtl="0" algn="l">
              <a:spcBef>
                <a:spcPts val="7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4"/>
          <p:cNvPicPr preferRelativeResize="0"/>
          <p:nvPr/>
        </p:nvPicPr>
        <p:blipFill>
          <a:blip r:embed="rId3">
            <a:alphaModFix/>
          </a:blip>
          <a:stretch>
            <a:fillRect/>
          </a:stretch>
        </p:blipFill>
        <p:spPr>
          <a:xfrm>
            <a:off x="152400" y="152400"/>
            <a:ext cx="8939075" cy="3872751"/>
          </a:xfrm>
          <a:prstGeom prst="rect">
            <a:avLst/>
          </a:prstGeom>
          <a:noFill/>
          <a:ln>
            <a:noFill/>
          </a:ln>
        </p:spPr>
      </p:pic>
      <p:sp>
        <p:nvSpPr>
          <p:cNvPr id="244" name="Google Shape;244;p44"/>
          <p:cNvSpPr txBox="1"/>
          <p:nvPr/>
        </p:nvSpPr>
        <p:spPr>
          <a:xfrm>
            <a:off x="248100" y="4249525"/>
            <a:ext cx="8137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highlight>
                  <a:srgbClr val="FFFFFF"/>
                </a:highlight>
              </a:rPr>
              <a:t>Observation:</a:t>
            </a:r>
            <a:r>
              <a:rPr lang="en-GB" sz="1500">
                <a:highlight>
                  <a:srgbClr val="FFFFFF"/>
                </a:highlight>
              </a:rPr>
              <a:t> The two heatmaps are more or less similar, i.e. the overall correlation structure of the float features corresponding to the background events and the signal events in the dataset are very much alike</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120325" y="152400"/>
            <a:ext cx="7880449"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53" name="Shape 253"/>
        <p:cNvGrpSpPr/>
        <p:nvPr/>
      </p:nvGrpSpPr>
      <p:grpSpPr>
        <a:xfrm>
          <a:off x="0" y="0"/>
          <a:ext cx="0" cy="0"/>
          <a:chOff x="0" y="0"/>
          <a:chExt cx="0" cy="0"/>
        </a:xfrm>
      </p:grpSpPr>
      <p:sp>
        <p:nvSpPr>
          <p:cNvPr id="254" name="Google Shape;254;p4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t>Data Preprocessing</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226150" y="207425"/>
            <a:ext cx="8520600" cy="543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Handling Missing Values</a:t>
            </a:r>
            <a:endParaRPr b="1"/>
          </a:p>
        </p:txBody>
      </p:sp>
      <p:sp>
        <p:nvSpPr>
          <p:cNvPr id="260" name="Google Shape;260;p47"/>
          <p:cNvSpPr txBox="1"/>
          <p:nvPr>
            <p:ph idx="1" type="body"/>
          </p:nvPr>
        </p:nvSpPr>
        <p:spPr>
          <a:xfrm>
            <a:off x="290300" y="1152475"/>
            <a:ext cx="4449000" cy="3416400"/>
          </a:xfrm>
          <a:prstGeom prst="rect">
            <a:avLst/>
          </a:prstGeom>
        </p:spPr>
        <p:txBody>
          <a:bodyPr anchorCtr="0" anchor="t" bIns="91425" lIns="91425" spcFirstLastPara="1" rIns="91425" wrap="square" tIns="91425">
            <a:normAutofit fontScale="92500"/>
          </a:bodyPr>
          <a:lstStyle/>
          <a:p>
            <a:pPr indent="-310832" lvl="0" marL="457200" rtl="0" algn="l">
              <a:lnSpc>
                <a:spcPct val="200000"/>
              </a:lnSpc>
              <a:spcBef>
                <a:spcPts val="0"/>
              </a:spcBef>
              <a:spcAft>
                <a:spcPts val="0"/>
              </a:spcAft>
              <a:buClr>
                <a:srgbClr val="000000"/>
              </a:buClr>
              <a:buSzPct val="100000"/>
              <a:buFont typeface="Arial"/>
              <a:buChar char="●"/>
            </a:pPr>
            <a:r>
              <a:rPr lang="en-GB">
                <a:solidFill>
                  <a:srgbClr val="000000"/>
                </a:solidFill>
                <a:highlight>
                  <a:srgbClr val="FFFFFF"/>
                </a:highlight>
                <a:latin typeface="Arial"/>
                <a:ea typeface="Arial"/>
                <a:cs typeface="Arial"/>
                <a:sym typeface="Arial"/>
              </a:rPr>
              <a:t>We observed that many columns contains </a:t>
            </a:r>
            <a:r>
              <a:rPr b="1" lang="en-GB">
                <a:solidFill>
                  <a:srgbClr val="000000"/>
                </a:solidFill>
                <a:highlight>
                  <a:srgbClr val="FFFFFF"/>
                </a:highlight>
                <a:latin typeface="Arial"/>
                <a:ea typeface="Arial"/>
                <a:cs typeface="Arial"/>
                <a:sym typeface="Arial"/>
              </a:rPr>
              <a:t>-999.000</a:t>
            </a:r>
            <a:r>
              <a:rPr lang="en-GB">
                <a:solidFill>
                  <a:srgbClr val="000000"/>
                </a:solidFill>
                <a:highlight>
                  <a:srgbClr val="FFFFFF"/>
                </a:highlight>
                <a:latin typeface="Arial"/>
                <a:ea typeface="Arial"/>
                <a:cs typeface="Arial"/>
                <a:sym typeface="Arial"/>
              </a:rPr>
              <a:t> values in large proportion.As per documentation of dataset,these variables are meaningless or cannot be computed,which is outside the normal range of all variables.</a:t>
            </a:r>
            <a:endParaRPr>
              <a:solidFill>
                <a:srgbClr val="000000"/>
              </a:solidFill>
              <a:highlight>
                <a:srgbClr val="FFFFFF"/>
              </a:highlight>
              <a:latin typeface="Arial"/>
              <a:ea typeface="Arial"/>
              <a:cs typeface="Arial"/>
              <a:sym typeface="Arial"/>
            </a:endParaRPr>
          </a:p>
          <a:p>
            <a:pPr indent="-310832" lvl="0" marL="457200" rtl="0" algn="l">
              <a:lnSpc>
                <a:spcPct val="200000"/>
              </a:lnSpc>
              <a:spcBef>
                <a:spcPts val="0"/>
              </a:spcBef>
              <a:spcAft>
                <a:spcPts val="0"/>
              </a:spcAft>
              <a:buClr>
                <a:srgbClr val="000000"/>
              </a:buClr>
              <a:buSzPct val="100000"/>
              <a:buFont typeface="Arial"/>
              <a:buChar char="●"/>
            </a:pPr>
            <a:r>
              <a:rPr lang="en-GB">
                <a:solidFill>
                  <a:srgbClr val="000000"/>
                </a:solidFill>
                <a:highlight>
                  <a:srgbClr val="FFFFFF"/>
                </a:highlight>
                <a:latin typeface="Arial"/>
                <a:ea typeface="Arial"/>
                <a:cs typeface="Arial"/>
                <a:sym typeface="Arial"/>
              </a:rPr>
              <a:t>We suspect that these are the missing values which is fill with the constant value -999.000.So we are going to drop these columns from our dataset</a:t>
            </a:r>
            <a:endParaRPr>
              <a:solidFill>
                <a:srgbClr val="000000"/>
              </a:solidFill>
              <a:highlight>
                <a:srgbClr val="FFFFFF"/>
              </a:highlight>
              <a:latin typeface="Arial"/>
              <a:ea typeface="Arial"/>
              <a:cs typeface="Arial"/>
              <a:sym typeface="Arial"/>
            </a:endParaRPr>
          </a:p>
        </p:txBody>
      </p:sp>
      <p:sp>
        <p:nvSpPr>
          <p:cNvPr id="261" name="Google Shape;261;p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7"/>
          <p:cNvPicPr preferRelativeResize="0"/>
          <p:nvPr/>
        </p:nvPicPr>
        <p:blipFill>
          <a:blip r:embed="rId3">
            <a:alphaModFix/>
          </a:blip>
          <a:stretch>
            <a:fillRect/>
          </a:stretch>
        </p:blipFill>
        <p:spPr>
          <a:xfrm>
            <a:off x="4851150" y="1207150"/>
            <a:ext cx="3962400" cy="324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nvSpPr>
        <p:spPr>
          <a:xfrm>
            <a:off x="109075" y="667275"/>
            <a:ext cx="8853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Further</a:t>
            </a:r>
            <a:r>
              <a:rPr lang="en-GB" sz="1800">
                <a:solidFill>
                  <a:schemeClr val="accent3"/>
                </a:solidFill>
                <a:latin typeface="Proxima Nova"/>
                <a:ea typeface="Proxima Nova"/>
                <a:cs typeface="Proxima Nova"/>
                <a:sym typeface="Proxima Nova"/>
              </a:rPr>
              <a:t> we dropped the Weights columns as well.As mentioned in the research paper  “The weights are an artifact of the way the simulation works and so they are not part of the input to the classifier. the weight distribution of the signal and background sets are very different and so they would give away the label immediately.”</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226150" y="252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Arial"/>
                <a:ea typeface="Arial"/>
                <a:cs typeface="Arial"/>
                <a:sym typeface="Arial"/>
              </a:rPr>
              <a:t>Multicollinearity Problem</a:t>
            </a:r>
            <a:endParaRPr b="1">
              <a:latin typeface="Arial"/>
              <a:ea typeface="Arial"/>
              <a:cs typeface="Arial"/>
              <a:sym typeface="Arial"/>
            </a:endParaRPr>
          </a:p>
        </p:txBody>
      </p:sp>
      <p:sp>
        <p:nvSpPr>
          <p:cNvPr id="273" name="Google Shape;273;p49"/>
          <p:cNvSpPr txBox="1"/>
          <p:nvPr/>
        </p:nvSpPr>
        <p:spPr>
          <a:xfrm>
            <a:off x="192850" y="1030850"/>
            <a:ext cx="8587200" cy="3460800"/>
          </a:xfrm>
          <a:prstGeom prst="rect">
            <a:avLst/>
          </a:prstGeom>
          <a:noFill/>
          <a:ln>
            <a:noFill/>
          </a:ln>
        </p:spPr>
        <p:txBody>
          <a:bodyPr anchorCtr="0" anchor="t" bIns="91425" lIns="91425" spcFirstLastPara="1" rIns="91425" wrap="square" tIns="91425">
            <a:spAutoFit/>
          </a:bodyPr>
          <a:lstStyle/>
          <a:p>
            <a:pPr indent="0" lvl="0" marL="101600" marR="114300" rtl="0" algn="l">
              <a:lnSpc>
                <a:spcPct val="115000"/>
              </a:lnSpc>
              <a:spcBef>
                <a:spcPts val="0"/>
              </a:spcBef>
              <a:spcAft>
                <a:spcPts val="0"/>
              </a:spcAft>
              <a:buNone/>
            </a:pPr>
            <a:r>
              <a:rPr b="1" lang="en-GB" sz="1500"/>
              <a:t>Further</a:t>
            </a:r>
            <a:r>
              <a:rPr b="1" lang="en-GB" sz="1500"/>
              <a:t> we analyze the </a:t>
            </a:r>
            <a:r>
              <a:rPr b="1" lang="en-GB" sz="1500"/>
              <a:t>correlation</a:t>
            </a:r>
            <a:r>
              <a:rPr b="1" lang="en-GB" sz="1500"/>
              <a:t> between the variables and found out multicollinearity problem in our data.So we keep one of these </a:t>
            </a:r>
            <a:r>
              <a:rPr b="1" lang="en-GB" sz="1500"/>
              <a:t>columns</a:t>
            </a:r>
            <a:r>
              <a:rPr b="1" lang="en-GB" sz="1500"/>
              <a:t> from each group and dropped the other columns.</a:t>
            </a:r>
            <a:endParaRPr b="1" sz="1500"/>
          </a:p>
          <a:p>
            <a:pPr indent="0" lvl="0" marL="101600" marR="114300" rtl="0" algn="l">
              <a:lnSpc>
                <a:spcPct val="115000"/>
              </a:lnSpc>
              <a:spcBef>
                <a:spcPts val="0"/>
              </a:spcBef>
              <a:spcAft>
                <a:spcPts val="0"/>
              </a:spcAft>
              <a:buNone/>
            </a:pPr>
            <a:r>
              <a:t/>
            </a:r>
            <a:endParaRPr b="1" sz="1500"/>
          </a:p>
          <a:p>
            <a:pPr indent="-323850" lvl="0" marL="558800" marR="114300" rtl="0" algn="l">
              <a:lnSpc>
                <a:spcPct val="200000"/>
              </a:lnSpc>
              <a:spcBef>
                <a:spcPts val="0"/>
              </a:spcBef>
              <a:spcAft>
                <a:spcPts val="0"/>
              </a:spcAft>
              <a:buSzPts val="1500"/>
              <a:buAutoNum type="arabicPeriod"/>
            </a:pPr>
            <a:r>
              <a:rPr lang="en-GB" sz="1500"/>
              <a:t>DER_deltaeta_jet_jet, DER_mass_jet_jet, DER_prodeta_jet_jet, DER_lep_eta_centrality, PRI_jet_subleading_pt, PRI_jet_subleading_eta, PRI_jet_subleading_phi</a:t>
            </a:r>
            <a:endParaRPr sz="1500"/>
          </a:p>
          <a:p>
            <a:pPr indent="-323850" lvl="0" marL="558800" marR="114300" rtl="0" algn="l">
              <a:lnSpc>
                <a:spcPct val="200000"/>
              </a:lnSpc>
              <a:spcBef>
                <a:spcPts val="0"/>
              </a:spcBef>
              <a:spcAft>
                <a:spcPts val="0"/>
              </a:spcAft>
              <a:buSzPts val="1500"/>
              <a:buAutoNum type="arabicPeriod"/>
            </a:pPr>
            <a:r>
              <a:rPr lang="en-GB" sz="1500"/>
              <a:t>DER_sum_pt, PRI_met_sumet, PRI_jet_all_pt</a:t>
            </a:r>
            <a:endParaRPr sz="1500"/>
          </a:p>
          <a:p>
            <a:pPr indent="-323850" lvl="0" marL="558800" marR="114300" rtl="0" algn="l">
              <a:lnSpc>
                <a:spcPct val="200000"/>
              </a:lnSpc>
              <a:spcBef>
                <a:spcPts val="0"/>
              </a:spcBef>
              <a:spcAft>
                <a:spcPts val="0"/>
              </a:spcAft>
              <a:buSzPts val="1500"/>
              <a:buAutoNum type="arabicPeriod"/>
            </a:pPr>
            <a:r>
              <a:rPr lang="en-GB" sz="1500"/>
              <a:t>PRI_jet_leading_pt, PRI_jet_leading_eta, PRI_jet_leading_phi</a:t>
            </a:r>
            <a:endParaRPr sz="1500"/>
          </a:p>
          <a:p>
            <a:pPr indent="0" lvl="0" marL="0" rtl="0" algn="l">
              <a:spcBef>
                <a:spcPts val="7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Encoding</a:t>
            </a:r>
            <a:endParaRPr b="1"/>
          </a:p>
        </p:txBody>
      </p:sp>
      <p:sp>
        <p:nvSpPr>
          <p:cNvPr id="279" name="Google Shape;279;p50"/>
          <p:cNvSpPr txBox="1"/>
          <p:nvPr/>
        </p:nvSpPr>
        <p:spPr>
          <a:xfrm>
            <a:off x="494025" y="1618975"/>
            <a:ext cx="85974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Integer column ‘PRI_JET_NUM’ has four unique values.So we performed One hot encoding as number of unique values are greater than 2.</a:t>
            </a:r>
            <a:endParaRPr sz="1800">
              <a:solidFill>
                <a:schemeClr val="accent3"/>
              </a:solidFill>
              <a:latin typeface="Proxima Nova"/>
              <a:ea typeface="Proxima Nova"/>
              <a:cs typeface="Proxima Nova"/>
              <a:sym typeface="Proxima Nova"/>
            </a:endParaRPr>
          </a:p>
          <a:p>
            <a:pPr indent="-342900" lvl="0" marL="457200" rtl="0" algn="l">
              <a:lnSpc>
                <a:spcPct val="150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We performed label encoding on ‘Label’ column(Target Variable)  and convert it into numerical format.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247550" y="199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Feature Engineering</a:t>
            </a:r>
            <a:endParaRPr b="1"/>
          </a:p>
        </p:txBody>
      </p:sp>
      <p:sp>
        <p:nvSpPr>
          <p:cNvPr id="285" name="Google Shape;285;p51"/>
          <p:cNvSpPr txBox="1"/>
          <p:nvPr/>
        </p:nvSpPr>
        <p:spPr>
          <a:xfrm>
            <a:off x="183900" y="849050"/>
            <a:ext cx="8050800" cy="4509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GB" sz="1200">
                <a:highlight>
                  <a:srgbClr val="FFFFFF"/>
                </a:highlight>
              </a:rPr>
              <a:t>We note the following observation from the analysis of skewness :</a:t>
            </a:r>
            <a:endParaRPr b="1" sz="1200">
              <a:highlight>
                <a:srgbClr val="FFFFFF"/>
              </a:highlight>
            </a:endParaRPr>
          </a:p>
          <a:p>
            <a:pPr indent="-317500" lvl="0" marL="457200" rtl="0" algn="l">
              <a:lnSpc>
                <a:spcPct val="200000"/>
              </a:lnSpc>
              <a:spcBef>
                <a:spcPts val="1100"/>
              </a:spcBef>
              <a:spcAft>
                <a:spcPts val="0"/>
              </a:spcAft>
              <a:buSzPts val="1400"/>
              <a:buChar char="●"/>
            </a:pPr>
            <a:r>
              <a:rPr b="1" lang="en-GB">
                <a:highlight>
                  <a:srgbClr val="FFFFFF"/>
                </a:highlight>
              </a:rPr>
              <a:t>Columns with Extreme Positive skewness</a:t>
            </a:r>
            <a:r>
              <a:rPr lang="en-GB">
                <a:highlight>
                  <a:srgbClr val="FFFFFF"/>
                </a:highlight>
              </a:rPr>
              <a:t> : ['DER_mass_MMC', 'DER_mass_vis', 'DER_pt_tot', 'PRI_tau_pt', 'PRI_lep_pt', 'PRI_met', 'PRI_jet_subleading_pt']</a:t>
            </a:r>
            <a:endParaRPr>
              <a:highlight>
                <a:srgbClr val="FFFFFF"/>
              </a:highlight>
            </a:endParaRPr>
          </a:p>
          <a:p>
            <a:pPr indent="-317500" lvl="0" marL="457200" rtl="0" algn="l">
              <a:lnSpc>
                <a:spcPct val="200000"/>
              </a:lnSpc>
              <a:spcBef>
                <a:spcPts val="0"/>
              </a:spcBef>
              <a:spcAft>
                <a:spcPts val="0"/>
              </a:spcAft>
              <a:buSzPts val="1400"/>
              <a:buChar char="●"/>
            </a:pPr>
            <a:r>
              <a:rPr b="1" lang="en-GB">
                <a:highlight>
                  <a:srgbClr val="FFFFFF"/>
                </a:highlight>
              </a:rPr>
              <a:t>Column with High Positive Skewness</a:t>
            </a:r>
            <a:r>
              <a:rPr lang="en-GB">
                <a:highlight>
                  <a:srgbClr val="FFFFFF"/>
                </a:highlight>
              </a:rPr>
              <a:t> : ['DER_mass_transverse_met_lep', 'DER_pt_h', 'DER_mass_jet_jet', 'DER_sum_pt', 'DER_pt_ratio_lep_tau', 'PRI_met_sumet', 'PRI_jet_leading_pt', 'PRI_jet_all_pt']</a:t>
            </a:r>
            <a:endParaRPr>
              <a:highlight>
                <a:srgbClr val="FFFFFF"/>
              </a:highlight>
            </a:endParaRPr>
          </a:p>
          <a:p>
            <a:pPr indent="-317500" lvl="0" marL="457200" rtl="0" algn="l">
              <a:lnSpc>
                <a:spcPct val="200000"/>
              </a:lnSpc>
              <a:spcBef>
                <a:spcPts val="0"/>
              </a:spcBef>
              <a:spcAft>
                <a:spcPts val="0"/>
              </a:spcAft>
              <a:buSzPts val="1400"/>
              <a:buChar char="●"/>
            </a:pPr>
            <a:r>
              <a:rPr b="1" lang="en-GB">
                <a:highlight>
                  <a:srgbClr val="FFFFFF"/>
                </a:highlight>
              </a:rPr>
              <a:t>Column with Moderate Positive Skewness</a:t>
            </a:r>
            <a:r>
              <a:rPr lang="en-GB">
                <a:highlight>
                  <a:srgbClr val="FFFFFF"/>
                </a:highlight>
              </a:rPr>
              <a:t> : ['DER_deltaeta_jet_jet', 'Weight']</a:t>
            </a:r>
            <a:endParaRPr>
              <a:highlight>
                <a:srgbClr val="FFFFFF"/>
              </a:highlight>
            </a:endParaRPr>
          </a:p>
          <a:p>
            <a:pPr indent="-317500" lvl="0" marL="457200" rtl="0" algn="l">
              <a:lnSpc>
                <a:spcPct val="200000"/>
              </a:lnSpc>
              <a:spcBef>
                <a:spcPts val="0"/>
              </a:spcBef>
              <a:spcAft>
                <a:spcPts val="0"/>
              </a:spcAft>
              <a:buSzPts val="1400"/>
              <a:buChar char="●"/>
            </a:pPr>
            <a:r>
              <a:rPr b="1" lang="en-GB">
                <a:solidFill>
                  <a:srgbClr val="040C28"/>
                </a:solidFill>
                <a:highlight>
                  <a:schemeClr val="lt1"/>
                </a:highlight>
              </a:rPr>
              <a:t>To transform skewed data to approximately conform to normality</a:t>
            </a:r>
            <a:r>
              <a:rPr b="1" lang="en-GB">
                <a:solidFill>
                  <a:srgbClr val="202124"/>
                </a:solidFill>
                <a:highlight>
                  <a:srgbClr val="FFFFFF"/>
                </a:highlight>
              </a:rPr>
              <a:t>.</a:t>
            </a:r>
            <a:r>
              <a:rPr b="1" lang="en-GB">
                <a:highlight>
                  <a:srgbClr val="FFFFFF"/>
                </a:highlight>
              </a:rPr>
              <a:t> We used feature engineering  technique to transform these features using yeo-johnson method.</a:t>
            </a:r>
            <a:endParaRPr b="1">
              <a:highlight>
                <a:srgbClr val="FFFFFF"/>
              </a:highlight>
            </a:endParaRPr>
          </a:p>
          <a:p>
            <a:pPr indent="0" lvl="0" marL="0" rtl="0" algn="l">
              <a:spcBef>
                <a:spcPts val="7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26150" y="231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Backstory</a:t>
            </a:r>
            <a:endParaRPr b="1"/>
          </a:p>
        </p:txBody>
      </p:sp>
      <p:sp>
        <p:nvSpPr>
          <p:cNvPr id="77" name="Google Shape;77;p16"/>
          <p:cNvSpPr txBox="1"/>
          <p:nvPr/>
        </p:nvSpPr>
        <p:spPr>
          <a:xfrm>
            <a:off x="182350" y="894150"/>
            <a:ext cx="8608200" cy="1677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Proxima Nova"/>
              <a:buChar char="●"/>
            </a:pPr>
            <a:r>
              <a:rPr b="1" lang="en-GB" sz="2400">
                <a:solidFill>
                  <a:schemeClr val="accent3"/>
                </a:solidFill>
                <a:latin typeface="Proxima Nova"/>
                <a:ea typeface="Proxima Nova"/>
                <a:cs typeface="Proxima Nova"/>
                <a:sym typeface="Proxima Nova"/>
              </a:rPr>
              <a:t>Particle accelerators</a:t>
            </a:r>
            <a:r>
              <a:rPr lang="en-GB" sz="2400">
                <a:solidFill>
                  <a:schemeClr val="accent3"/>
                </a:solidFill>
                <a:latin typeface="Proxima Nova"/>
                <a:ea typeface="Proxima Nova"/>
                <a:cs typeface="Proxima Nova"/>
                <a:sym typeface="Proxima Nova"/>
              </a:rPr>
              <a:t> </a:t>
            </a:r>
            <a:r>
              <a:rPr lang="en-GB" sz="1800">
                <a:solidFill>
                  <a:schemeClr val="accent3"/>
                </a:solidFill>
                <a:latin typeface="Proxima Nova"/>
                <a:ea typeface="Proxima Nova"/>
                <a:cs typeface="Proxima Nova"/>
                <a:sym typeface="Proxima Nova"/>
              </a:rPr>
              <a:t> : </a:t>
            </a:r>
            <a:r>
              <a:rPr lang="en-GB" sz="1050">
                <a:highlight>
                  <a:srgbClr val="FFFFFF"/>
                </a:highlight>
              </a:rPr>
              <a:t>.</a:t>
            </a:r>
            <a:r>
              <a:rPr lang="en-GB" sz="1800">
                <a:highlight>
                  <a:srgbClr val="FFFFFF"/>
                </a:highlight>
              </a:rPr>
              <a:t> </a:t>
            </a:r>
            <a:r>
              <a:rPr b="1" lang="en-GB" sz="1800">
                <a:solidFill>
                  <a:schemeClr val="accent5"/>
                </a:solidFill>
                <a:highlight>
                  <a:srgbClr val="FFFFFF"/>
                </a:highlight>
                <a:uFill>
                  <a:noFill/>
                </a:uFill>
                <a:hlinkClick r:id="rId3">
                  <a:extLst>
                    <a:ext uri="{A12FA001-AC4F-418D-AE19-62706E023703}">
                      <ahyp:hlinkClr val="tx"/>
                    </a:ext>
                  </a:extLst>
                </a:hlinkClick>
              </a:rPr>
              <a:t>Particle accelerators</a:t>
            </a:r>
            <a:r>
              <a:rPr lang="en-GB" sz="1800">
                <a:highlight>
                  <a:srgbClr val="FFFFFF"/>
                </a:highlight>
              </a:rPr>
              <a:t> enable physicists to explore the fundamental nature of matter by observing subatomic particles produced by high-energy collisions of </a:t>
            </a:r>
            <a:r>
              <a:rPr b="1" lang="en-GB" sz="1800">
                <a:solidFill>
                  <a:schemeClr val="accent5"/>
                </a:solidFill>
                <a:highlight>
                  <a:srgbClr val="FFFFFF"/>
                </a:highlight>
                <a:uFill>
                  <a:noFill/>
                </a:uFill>
                <a:hlinkClick r:id="rId4">
                  <a:extLst>
                    <a:ext uri="{A12FA001-AC4F-418D-AE19-62706E023703}">
                      <ahyp:hlinkClr val="tx"/>
                    </a:ext>
                  </a:extLst>
                </a:hlinkClick>
              </a:rPr>
              <a:t>particle beams</a:t>
            </a:r>
            <a:r>
              <a:rPr lang="en-GB" sz="1050">
                <a:highlight>
                  <a:srgbClr val="FFFFFF"/>
                </a:highlight>
              </a:rPr>
              <a:t>.</a:t>
            </a:r>
            <a:endParaRPr sz="1050">
              <a:highlight>
                <a:srgbClr val="FFFFFF"/>
              </a:highlight>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sp>
        <p:nvSpPr>
          <p:cNvPr id="78" name="Google Shape;78;p16"/>
          <p:cNvSpPr txBox="1"/>
          <p:nvPr/>
        </p:nvSpPr>
        <p:spPr>
          <a:xfrm>
            <a:off x="235500" y="2207075"/>
            <a:ext cx="8673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Char char="●"/>
            </a:pPr>
            <a:r>
              <a:rPr b="1" lang="en-GB" sz="2400">
                <a:solidFill>
                  <a:schemeClr val="accent3"/>
                </a:solidFill>
                <a:latin typeface="Proxima Nova"/>
                <a:ea typeface="Proxima Nova"/>
                <a:cs typeface="Proxima Nova"/>
                <a:sym typeface="Proxima Nova"/>
              </a:rPr>
              <a:t>Higgs Boson</a:t>
            </a:r>
            <a:r>
              <a:rPr lang="en-GB" sz="1800">
                <a:solidFill>
                  <a:schemeClr val="accent3"/>
                </a:solidFill>
                <a:latin typeface="Proxima Nova"/>
                <a:ea typeface="Proxima Nova"/>
                <a:cs typeface="Proxima Nova"/>
                <a:sym typeface="Proxima Nova"/>
              </a:rPr>
              <a:t> :  </a:t>
            </a:r>
            <a:r>
              <a:rPr lang="en-GB" sz="1600">
                <a:solidFill>
                  <a:schemeClr val="accent3"/>
                </a:solidFill>
              </a:rPr>
              <a:t>The Higgs boson particle,also called the God Particle in Mainstream media,is the final ingredient of the standard model of particle physics,which sets the rules for subatomic particle and forces.</a:t>
            </a:r>
            <a:endParaRPr sz="1600">
              <a:solidFill>
                <a:schemeClr val="accent3"/>
              </a:solidFill>
            </a:endParaRPr>
          </a:p>
        </p:txBody>
      </p:sp>
      <p:sp>
        <p:nvSpPr>
          <p:cNvPr id="79" name="Google Shape;79;p16"/>
          <p:cNvSpPr txBox="1"/>
          <p:nvPr/>
        </p:nvSpPr>
        <p:spPr>
          <a:xfrm>
            <a:off x="508500" y="4837675"/>
            <a:ext cx="812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80" name="Google Shape;80;p16"/>
          <p:cNvSpPr txBox="1"/>
          <p:nvPr/>
        </p:nvSpPr>
        <p:spPr>
          <a:xfrm>
            <a:off x="290950" y="3297825"/>
            <a:ext cx="8608200" cy="1539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2400">
                <a:solidFill>
                  <a:schemeClr val="accent3"/>
                </a:solidFill>
                <a:latin typeface="Proxima Nova"/>
                <a:ea typeface="Proxima Nova"/>
                <a:cs typeface="Proxima Nova"/>
                <a:sym typeface="Proxima Nova"/>
              </a:rPr>
              <a:t>The Discovery</a:t>
            </a:r>
            <a:r>
              <a:rPr lang="en-GB" sz="1800">
                <a:solidFill>
                  <a:schemeClr val="accent3"/>
                </a:solidFill>
                <a:latin typeface="Proxima Nova"/>
                <a:ea typeface="Proxima Nova"/>
                <a:cs typeface="Proxima Nova"/>
                <a:sym typeface="Proxima Nova"/>
              </a:rPr>
              <a:t> : </a:t>
            </a:r>
            <a:r>
              <a:rPr lang="en-GB" sz="1600">
                <a:highlight>
                  <a:srgbClr val="FFFFFF"/>
                </a:highlight>
              </a:rPr>
              <a:t>On 4th July 2012, the ATLAS and CMS experiments at CERN's Large Hadron Collider announced that both of them had observed a new particle in the mass region around 125 GeV. This particle is consistent with the theorized Higgs boson. This experimental confirmation earned François Englert and Peter Higgs The Nobel Prize in Physics 2013</a:t>
            </a:r>
            <a:endParaRPr sz="1600">
              <a:solidFill>
                <a:schemeClr val="accent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9" name="Shape 289"/>
        <p:cNvGrpSpPr/>
        <p:nvPr/>
      </p:nvGrpSpPr>
      <p:grpSpPr>
        <a:xfrm>
          <a:off x="0" y="0"/>
          <a:ext cx="0" cy="0"/>
          <a:chOff x="0" y="0"/>
          <a:chExt cx="0" cy="0"/>
        </a:xfrm>
      </p:grpSpPr>
      <p:sp>
        <p:nvSpPr>
          <p:cNvPr id="290" name="Google Shape;290;p52"/>
          <p:cNvSpPr txBox="1"/>
          <p:nvPr>
            <p:ph type="title"/>
          </p:nvPr>
        </p:nvSpPr>
        <p:spPr>
          <a:xfrm>
            <a:off x="490250" y="526350"/>
            <a:ext cx="72540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t>Model Selection and Model Training</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nvSpPr>
        <p:spPr>
          <a:xfrm>
            <a:off x="0" y="389225"/>
            <a:ext cx="868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Train Test Split</a:t>
            </a:r>
            <a:r>
              <a:rPr lang="en-GB" sz="1800">
                <a:solidFill>
                  <a:schemeClr val="accent3"/>
                </a:solidFill>
                <a:latin typeface="Proxima Nova"/>
                <a:ea typeface="Proxima Nova"/>
                <a:cs typeface="Proxima Nova"/>
                <a:sym typeface="Proxima Nova"/>
              </a:rPr>
              <a:t> : We split the data in 80:20 ratio(the training set consists of 80% data and test consist of 20% of </a:t>
            </a:r>
            <a:r>
              <a:rPr lang="en-GB" sz="1800">
                <a:solidFill>
                  <a:schemeClr val="accent3"/>
                </a:solidFill>
                <a:latin typeface="Proxima Nova"/>
                <a:ea typeface="Proxima Nova"/>
                <a:cs typeface="Proxima Nova"/>
                <a:sym typeface="Proxima Nova"/>
              </a:rPr>
              <a:t>the data) We stratify the split using the labels,so that the proportion of each label remains roughly the same in the training set and test set.</a:t>
            </a:r>
            <a:endParaRPr sz="1800">
              <a:solidFill>
                <a:schemeClr val="accent3"/>
              </a:solidFill>
              <a:latin typeface="Proxima Nova"/>
              <a:ea typeface="Proxima Nova"/>
              <a:cs typeface="Proxima Nova"/>
              <a:sym typeface="Proxima Nova"/>
            </a:endParaRPr>
          </a:p>
        </p:txBody>
      </p:sp>
      <p:sp>
        <p:nvSpPr>
          <p:cNvPr id="296" name="Google Shape;296;p53"/>
          <p:cNvSpPr txBox="1"/>
          <p:nvPr/>
        </p:nvSpPr>
        <p:spPr>
          <a:xfrm>
            <a:off x="408475" y="2100175"/>
            <a:ext cx="86082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97" name="Google Shape;297;p53"/>
          <p:cNvSpPr txBox="1"/>
          <p:nvPr/>
        </p:nvSpPr>
        <p:spPr>
          <a:xfrm>
            <a:off x="-53475" y="1822975"/>
            <a:ext cx="8682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Imbalance</a:t>
            </a:r>
            <a:r>
              <a:rPr b="1" lang="en-GB" sz="1800">
                <a:solidFill>
                  <a:schemeClr val="accent3"/>
                </a:solidFill>
                <a:latin typeface="Proxima Nova"/>
                <a:ea typeface="Proxima Nova"/>
                <a:cs typeface="Proxima Nova"/>
                <a:sym typeface="Proxima Nova"/>
              </a:rPr>
              <a:t> Data Treatment :  </a:t>
            </a:r>
            <a:r>
              <a:rPr lang="en-GB" sz="1800">
                <a:solidFill>
                  <a:schemeClr val="accent3"/>
                </a:solidFill>
                <a:latin typeface="Proxima Nova"/>
                <a:ea typeface="Proxima Nova"/>
                <a:cs typeface="Proxima Nova"/>
                <a:sym typeface="Proxima Nova"/>
              </a:rPr>
              <a:t>We used SMOTE technique to deal with the </a:t>
            </a:r>
            <a:r>
              <a:rPr lang="en-GB" sz="1800">
                <a:solidFill>
                  <a:schemeClr val="accent3"/>
                </a:solidFill>
                <a:latin typeface="Proxima Nova"/>
                <a:ea typeface="Proxima Nova"/>
                <a:cs typeface="Proxima Nova"/>
                <a:sym typeface="Proxima Nova"/>
              </a:rPr>
              <a:t>imbalance</a:t>
            </a:r>
            <a:r>
              <a:rPr lang="en-GB" sz="1800">
                <a:solidFill>
                  <a:schemeClr val="accent3"/>
                </a:solidFill>
                <a:latin typeface="Proxima Nova"/>
                <a:ea typeface="Proxima Nova"/>
                <a:cs typeface="Proxima Nova"/>
                <a:sym typeface="Proxima Nova"/>
              </a:rPr>
              <a:t> data problem.</a:t>
            </a:r>
            <a:endParaRPr sz="1800">
              <a:solidFill>
                <a:schemeClr val="accent3"/>
              </a:solidFill>
              <a:latin typeface="Proxima Nova"/>
              <a:ea typeface="Proxima Nova"/>
              <a:cs typeface="Proxima Nova"/>
              <a:sym typeface="Proxima Nova"/>
            </a:endParaRPr>
          </a:p>
        </p:txBody>
      </p:sp>
      <p:sp>
        <p:nvSpPr>
          <p:cNvPr id="298" name="Google Shape;298;p53"/>
          <p:cNvSpPr txBox="1"/>
          <p:nvPr/>
        </p:nvSpPr>
        <p:spPr>
          <a:xfrm>
            <a:off x="43850" y="2773850"/>
            <a:ext cx="8928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Machine Learning Models</a:t>
            </a:r>
            <a:r>
              <a:rPr lang="en-GB" sz="1800">
                <a:solidFill>
                  <a:schemeClr val="accent3"/>
                </a:solidFill>
                <a:latin typeface="Proxima Nova"/>
                <a:ea typeface="Proxima Nova"/>
                <a:cs typeface="Proxima Nova"/>
                <a:sym typeface="Proxima Nova"/>
              </a:rPr>
              <a:t> :  </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Logistic Regression</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Random Forest Classifier</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Decision Tree Classifier</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Bagging Classifier</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Gradient Boosting Classifier</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Stacking Classifier.</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nvSpPr>
        <p:spPr>
          <a:xfrm>
            <a:off x="55600" y="581725"/>
            <a:ext cx="88542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Deep Learning </a:t>
            </a:r>
            <a:r>
              <a:rPr b="1" lang="en-GB" sz="1800">
                <a:solidFill>
                  <a:schemeClr val="accent3"/>
                </a:solidFill>
                <a:latin typeface="Proxima Nova"/>
                <a:ea typeface="Proxima Nova"/>
                <a:cs typeface="Proxima Nova"/>
                <a:sym typeface="Proxima Nova"/>
              </a:rPr>
              <a:t>Approach</a:t>
            </a:r>
            <a:r>
              <a:rPr lang="en-GB"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Artificial Neural Network Model for Classification Task</a:t>
            </a:r>
            <a:endParaRPr sz="1800">
              <a:solidFill>
                <a:schemeClr val="accent3"/>
              </a:solidFill>
              <a:latin typeface="Proxima Nova"/>
              <a:ea typeface="Proxima Nova"/>
              <a:cs typeface="Proxima Nova"/>
              <a:sym typeface="Proxima Nova"/>
            </a:endParaRPr>
          </a:p>
        </p:txBody>
      </p:sp>
      <p:sp>
        <p:nvSpPr>
          <p:cNvPr id="304" name="Google Shape;304;p54"/>
          <p:cNvSpPr txBox="1"/>
          <p:nvPr/>
        </p:nvSpPr>
        <p:spPr>
          <a:xfrm>
            <a:off x="109075" y="1832850"/>
            <a:ext cx="8715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b="1" lang="en-GB" sz="1800">
                <a:solidFill>
                  <a:schemeClr val="accent3"/>
                </a:solidFill>
                <a:latin typeface="Proxima Nova"/>
                <a:ea typeface="Proxima Nova"/>
                <a:cs typeface="Proxima Nova"/>
                <a:sym typeface="Proxima Nova"/>
              </a:rPr>
              <a:t>Model Evaluation Criteria</a:t>
            </a:r>
            <a:r>
              <a:rPr lang="en-GB" sz="1800">
                <a:solidFill>
                  <a:schemeClr val="accent3"/>
                </a:solidFill>
                <a:latin typeface="Proxima Nova"/>
                <a:ea typeface="Proxima Nova"/>
                <a:cs typeface="Proxima Nova"/>
                <a:sym typeface="Proxima Nova"/>
              </a:rPr>
              <a:t> : Accuracy Score,Precision,Recall,F1_Score,Roc_Auc_Score</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8" name="Shape 308"/>
        <p:cNvGrpSpPr/>
        <p:nvPr/>
      </p:nvGrpSpPr>
      <p:grpSpPr>
        <a:xfrm>
          <a:off x="0" y="0"/>
          <a:ext cx="0" cy="0"/>
          <a:chOff x="0" y="0"/>
          <a:chExt cx="0" cy="0"/>
        </a:xfrm>
      </p:grpSpPr>
      <p:sp>
        <p:nvSpPr>
          <p:cNvPr id="309" name="Google Shape;309;p55"/>
          <p:cNvSpPr txBox="1"/>
          <p:nvPr>
            <p:ph type="title"/>
          </p:nvPr>
        </p:nvSpPr>
        <p:spPr>
          <a:xfrm>
            <a:off x="490250" y="526350"/>
            <a:ext cx="72540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t>Model Evaluation.</a:t>
            </a:r>
            <a:endParaRPr sz="3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204775" y="220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Performance of the Machine Learning models</a:t>
            </a:r>
            <a:endParaRPr b="1"/>
          </a:p>
        </p:txBody>
      </p:sp>
      <p:pic>
        <p:nvPicPr>
          <p:cNvPr id="315" name="Google Shape;315;p56"/>
          <p:cNvPicPr preferRelativeResize="0"/>
          <p:nvPr/>
        </p:nvPicPr>
        <p:blipFill>
          <a:blip r:embed="rId3">
            <a:alphaModFix/>
          </a:blip>
          <a:stretch>
            <a:fillRect/>
          </a:stretch>
        </p:blipFill>
        <p:spPr>
          <a:xfrm>
            <a:off x="109625" y="1458575"/>
            <a:ext cx="8818901" cy="2887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7"/>
          <p:cNvPicPr preferRelativeResize="0"/>
          <p:nvPr/>
        </p:nvPicPr>
        <p:blipFill>
          <a:blip r:embed="rId3">
            <a:alphaModFix/>
          </a:blip>
          <a:stretch>
            <a:fillRect/>
          </a:stretch>
        </p:blipFill>
        <p:spPr>
          <a:xfrm>
            <a:off x="152400" y="152400"/>
            <a:ext cx="8904324" cy="46638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260925"/>
            <a:ext cx="8520600" cy="598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Performance of Deep Neural Network Model</a:t>
            </a:r>
            <a:endParaRPr b="1"/>
          </a:p>
        </p:txBody>
      </p:sp>
      <p:pic>
        <p:nvPicPr>
          <p:cNvPr id="326" name="Google Shape;326;p58"/>
          <p:cNvPicPr preferRelativeResize="0"/>
          <p:nvPr/>
        </p:nvPicPr>
        <p:blipFill>
          <a:blip r:embed="rId3">
            <a:alphaModFix/>
          </a:blip>
          <a:stretch>
            <a:fillRect/>
          </a:stretch>
        </p:blipFill>
        <p:spPr>
          <a:xfrm>
            <a:off x="152400" y="1266100"/>
            <a:ext cx="8839200" cy="33897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9"/>
          <p:cNvPicPr preferRelativeResize="0"/>
          <p:nvPr/>
        </p:nvPicPr>
        <p:blipFill>
          <a:blip r:embed="rId3">
            <a:alphaModFix/>
          </a:blip>
          <a:stretch>
            <a:fillRect/>
          </a:stretch>
        </p:blipFill>
        <p:spPr>
          <a:xfrm>
            <a:off x="152400" y="152400"/>
            <a:ext cx="8425801" cy="4838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60"/>
          <p:cNvPicPr preferRelativeResize="0"/>
          <p:nvPr/>
        </p:nvPicPr>
        <p:blipFill>
          <a:blip r:embed="rId3">
            <a:alphaModFix/>
          </a:blip>
          <a:stretch>
            <a:fillRect/>
          </a:stretch>
        </p:blipFill>
        <p:spPr>
          <a:xfrm>
            <a:off x="152400" y="152400"/>
            <a:ext cx="8457875"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40" name="Shape 340"/>
        <p:cNvGrpSpPr/>
        <p:nvPr/>
      </p:nvGrpSpPr>
      <p:grpSpPr>
        <a:xfrm>
          <a:off x="0" y="0"/>
          <a:ext cx="0" cy="0"/>
          <a:chOff x="0" y="0"/>
          <a:chExt cx="0" cy="0"/>
        </a:xfrm>
      </p:grpSpPr>
      <p:sp>
        <p:nvSpPr>
          <p:cNvPr id="341" name="Google Shape;341;p61"/>
          <p:cNvSpPr txBox="1"/>
          <p:nvPr>
            <p:ph type="title"/>
          </p:nvPr>
        </p:nvSpPr>
        <p:spPr>
          <a:xfrm>
            <a:off x="490250" y="526350"/>
            <a:ext cx="72540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t>Conclusion</a:t>
            </a:r>
            <a:r>
              <a:rPr lang="en-GB" sz="3000"/>
              <a: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31025" y="0"/>
            <a:ext cx="8789375" cy="3907350"/>
          </a:xfrm>
          <a:prstGeom prst="rect">
            <a:avLst/>
          </a:prstGeom>
          <a:noFill/>
          <a:ln>
            <a:noFill/>
          </a:ln>
        </p:spPr>
      </p:pic>
      <p:sp>
        <p:nvSpPr>
          <p:cNvPr id="86" name="Google Shape;86;p17"/>
          <p:cNvSpPr txBox="1"/>
          <p:nvPr/>
        </p:nvSpPr>
        <p:spPr>
          <a:xfrm>
            <a:off x="131025" y="4142600"/>
            <a:ext cx="885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highlight>
                  <a:srgbClr val="FFFFFF"/>
                </a:highlight>
                <a:latin typeface="Proxima Nova"/>
                <a:ea typeface="Proxima Nova"/>
                <a:cs typeface="Proxima Nova"/>
                <a:sym typeface="Proxima Nova"/>
              </a:rPr>
              <a:t>The first evidence of decays was recently reported, based on the full set of proton–proton collision data recorded by the ATLAS experiment at the LHC during 2011-2012.Despite the consistency of the data with decays, it could not be ensured that the statistical power exceeds the threshold, which is the required standard for claims of discovery in high-energy physics community.</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nvSpPr>
        <p:spPr>
          <a:xfrm>
            <a:off x="0" y="47050"/>
            <a:ext cx="89931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1. All the models perform well and achieve accuracy above 80% both in training and testing except Logistic Regression Model.</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2. Overall we can see the variance is mininum even less than 2 for all models except Stacking Classifier which has maximum Variance of 9.</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3. Stacking Classifier is performing well on training set but performing moderate on test set with variance of 9.</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4. With max_depth = 5 and n_estimators = 300 Gradient Boosting Classifier tend to be much more accurate than other models.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5. We Build the model using deep neural netowk with loss as Binary Cross Entropy and activation as relu and Sigmoid.We achieved the great train accuracy as 86% and test accuracy as 85%.</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6. Hence We reached to the conclusion that </a:t>
            </a:r>
            <a:r>
              <a:rPr b="1" lang="en-GB" sz="1800">
                <a:solidFill>
                  <a:schemeClr val="accent3"/>
                </a:solidFill>
                <a:latin typeface="Proxima Nova"/>
                <a:ea typeface="Proxima Nova"/>
                <a:cs typeface="Proxima Nova"/>
                <a:sym typeface="Proxima Nova"/>
              </a:rPr>
              <a:t>Gradient Boosting Classifier</a:t>
            </a:r>
            <a:r>
              <a:rPr lang="en-GB" sz="1800">
                <a:solidFill>
                  <a:schemeClr val="accent3"/>
                </a:solidFill>
                <a:latin typeface="Proxima Nova"/>
                <a:ea typeface="Proxima Nova"/>
                <a:cs typeface="Proxima Nova"/>
                <a:sym typeface="Proxima Nova"/>
              </a:rPr>
              <a:t> and </a:t>
            </a:r>
            <a:r>
              <a:rPr b="1" lang="en-GB" sz="1800">
                <a:solidFill>
                  <a:schemeClr val="accent3"/>
                </a:solidFill>
                <a:latin typeface="Proxima Nova"/>
                <a:ea typeface="Proxima Nova"/>
                <a:cs typeface="Proxima Nova"/>
                <a:sym typeface="Proxima Nova"/>
              </a:rPr>
              <a:t>Deep Neural Network </a:t>
            </a:r>
            <a:r>
              <a:rPr lang="en-GB" sz="1800">
                <a:solidFill>
                  <a:schemeClr val="accent3"/>
                </a:solidFill>
                <a:latin typeface="Proxima Nova"/>
                <a:ea typeface="Proxima Nova"/>
                <a:cs typeface="Proxima Nova"/>
                <a:sym typeface="Proxima Nova"/>
              </a:rPr>
              <a:t>model is the</a:t>
            </a:r>
            <a:r>
              <a:rPr b="1" lang="en-GB" sz="1800">
                <a:solidFill>
                  <a:schemeClr val="accent3"/>
                </a:solidFill>
                <a:latin typeface="Proxima Nova"/>
                <a:ea typeface="Proxima Nova"/>
                <a:cs typeface="Proxima Nova"/>
                <a:sym typeface="Proxima Nova"/>
              </a:rPr>
              <a:t> best fit model </a:t>
            </a:r>
            <a:r>
              <a:rPr lang="en-GB" sz="1800">
                <a:solidFill>
                  <a:schemeClr val="accent3"/>
                </a:solidFill>
                <a:latin typeface="Proxima Nova"/>
                <a:ea typeface="Proxima Nova"/>
                <a:cs typeface="Proxima Nova"/>
                <a:sym typeface="Proxima Nova"/>
              </a:rPr>
              <a:t>for </a:t>
            </a:r>
            <a:r>
              <a:rPr b="1" lang="en-GB" sz="1800">
                <a:solidFill>
                  <a:schemeClr val="accent3"/>
                </a:solidFill>
                <a:latin typeface="Proxima Nova"/>
                <a:ea typeface="Proxima Nova"/>
                <a:cs typeface="Proxima Nova"/>
                <a:sym typeface="Proxima Nova"/>
              </a:rPr>
              <a:t>Particle Physics Event Detection Classification Problem.</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352" name="Google Shape;352;p63"/>
          <p:cNvSpPr txBox="1"/>
          <p:nvPr/>
        </p:nvSpPr>
        <p:spPr>
          <a:xfrm>
            <a:off x="87675" y="1330250"/>
            <a:ext cx="66606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accent3"/>
              </a:buClr>
              <a:buSzPts val="2400"/>
              <a:buFont typeface="Proxima Nova"/>
              <a:buChar char="●"/>
            </a:pPr>
            <a:r>
              <a:rPr lang="en-GB" sz="2400">
                <a:solidFill>
                  <a:schemeClr val="accent3"/>
                </a:solidFill>
                <a:latin typeface="Proxima Nova"/>
                <a:ea typeface="Proxima Nova"/>
                <a:cs typeface="Proxima Nova"/>
                <a:sym typeface="Proxima Nova"/>
              </a:rPr>
              <a:t>Research Paper - https://higgsml.lal.in2p3.fr/files/2014/04/documentation_v1.8.pdf</a:t>
            </a:r>
            <a:endParaRPr sz="2400">
              <a:solidFill>
                <a:schemeClr val="accent3"/>
              </a:solidFill>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56" name="Shape 356"/>
        <p:cNvGrpSpPr/>
        <p:nvPr/>
      </p:nvGrpSpPr>
      <p:grpSpPr>
        <a:xfrm>
          <a:off x="0" y="0"/>
          <a:ext cx="0" cy="0"/>
          <a:chOff x="0" y="0"/>
          <a:chExt cx="0" cy="0"/>
        </a:xfrm>
      </p:grpSpPr>
      <p:sp>
        <p:nvSpPr>
          <p:cNvPr id="357" name="Google Shape;357;p64"/>
          <p:cNvSpPr txBox="1"/>
          <p:nvPr>
            <p:ph type="title"/>
          </p:nvPr>
        </p:nvSpPr>
        <p:spPr>
          <a:xfrm>
            <a:off x="490250" y="526350"/>
            <a:ext cx="7254000" cy="40908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1200"/>
              </a:spcAft>
              <a:buNone/>
            </a:pPr>
            <a:r>
              <a:rPr lang="en-GB" sz="3000"/>
              <a:t>   </a:t>
            </a:r>
            <a:r>
              <a:rPr lang="en-GB"/>
              <a:t>  </a:t>
            </a:r>
            <a:r>
              <a:rPr lang="en-GB"/>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 </a:t>
            </a:r>
            <a:endParaRPr b="1"/>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lnSpc>
                <a:spcPct val="200000"/>
              </a:lnSpc>
              <a:spcBef>
                <a:spcPts val="0"/>
              </a:spcBef>
              <a:spcAft>
                <a:spcPts val="0"/>
              </a:spcAft>
              <a:buClr>
                <a:srgbClr val="000000"/>
              </a:buClr>
              <a:buSzPct val="100000"/>
              <a:buFont typeface="Arial"/>
              <a:buNone/>
            </a:pPr>
            <a:r>
              <a:rPr lang="en-GB" sz="2400">
                <a:solidFill>
                  <a:srgbClr val="0D0D0D"/>
                </a:solidFill>
                <a:latin typeface="Arial"/>
                <a:ea typeface="Arial"/>
                <a:cs typeface="Arial"/>
                <a:sym typeface="Arial"/>
              </a:rPr>
              <a:t>IN THE FIELD OF PARTICLE PHYSICS, ACCURATE IDENTIFICATION AND CLASSIFICATION OF EVENTS ARE CRUCIAL FOR UNDERSTANDING FUNDAMENTAL PARTICLES AND THEIR INTERACTIONS. THE PROVIDED DATASET CONTAINS VARIOUS FEATURES DERIVED FROM PARTICLE PHYSICS EXPERIMENTS, AND THE GOAL IS TO BUILD A MACHINE-LEARNING MODEL TO CLASSIFY EVENTS INTO </a:t>
            </a:r>
            <a:r>
              <a:rPr b="1" lang="en-GB" sz="2400">
                <a:solidFill>
                  <a:srgbClr val="0D0D0D"/>
                </a:solidFill>
                <a:latin typeface="Arial"/>
                <a:ea typeface="Arial"/>
                <a:cs typeface="Arial"/>
                <a:sym typeface="Arial"/>
              </a:rPr>
              <a:t>SIGNAL (s)</a:t>
            </a:r>
            <a:r>
              <a:rPr lang="en-GB" sz="2400">
                <a:solidFill>
                  <a:srgbClr val="0D0D0D"/>
                </a:solidFill>
                <a:latin typeface="Arial"/>
                <a:ea typeface="Arial"/>
                <a:cs typeface="Arial"/>
                <a:sym typeface="Arial"/>
              </a:rPr>
              <a:t> AND </a:t>
            </a:r>
            <a:r>
              <a:rPr b="1" lang="en-GB" sz="2400">
                <a:solidFill>
                  <a:srgbClr val="0D0D0D"/>
                </a:solidFill>
                <a:latin typeface="Arial"/>
                <a:ea typeface="Arial"/>
                <a:cs typeface="Arial"/>
                <a:sym typeface="Arial"/>
              </a:rPr>
              <a:t>BACKGROUND (b) </a:t>
            </a:r>
            <a:r>
              <a:rPr lang="en-GB" sz="2400">
                <a:solidFill>
                  <a:srgbClr val="0D0D0D"/>
                </a:solidFill>
                <a:latin typeface="Arial"/>
                <a:ea typeface="Arial"/>
                <a:cs typeface="Arial"/>
                <a:sym typeface="Arial"/>
              </a:rPr>
              <a:t>CATEGORIES. THIS CLASSIFICATION AIDS IN DISTINGUISHING EVENTS OF INTEREST (SIGNAL) FROM BACKGROUND NOISE.</a:t>
            </a:r>
            <a:endParaRPr sz="1200">
              <a:solidFill>
                <a:srgbClr val="000000"/>
              </a:solidFill>
              <a:latin typeface="Calibri"/>
              <a:ea typeface="Calibri"/>
              <a:cs typeface="Calibri"/>
              <a:sym typeface="Calibri"/>
            </a:endParaRPr>
          </a:p>
          <a:p>
            <a:pPr indent="0" lvl="0" marL="0" rtl="0" algn="l">
              <a:lnSpc>
                <a:spcPct val="90000"/>
              </a:lnSpc>
              <a:spcBef>
                <a:spcPts val="1400"/>
              </a:spcBef>
              <a:spcAft>
                <a:spcPts val="0"/>
              </a:spcAft>
              <a:buClr>
                <a:srgbClr val="000000"/>
              </a:buClr>
              <a:buSzPct val="100000"/>
              <a:buFont typeface="Arial"/>
              <a:buNone/>
            </a:pPr>
            <a:r>
              <a:t/>
            </a:r>
            <a:endParaRPr sz="2400">
              <a:solidFill>
                <a:srgbClr val="637052"/>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Objective/Goal</a:t>
            </a:r>
            <a:endParaRPr b="1"/>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just">
              <a:lnSpc>
                <a:spcPct val="200000"/>
              </a:lnSpc>
              <a:spcBef>
                <a:spcPts val="0"/>
              </a:spcBef>
              <a:spcAft>
                <a:spcPts val="0"/>
              </a:spcAft>
              <a:buClr>
                <a:srgbClr val="000000"/>
              </a:buClr>
              <a:buSzPct val="100000"/>
              <a:buFont typeface="Arial"/>
              <a:buNone/>
            </a:pPr>
            <a:r>
              <a:rPr lang="en-GB" sz="3200">
                <a:solidFill>
                  <a:srgbClr val="0D0D0D"/>
                </a:solidFill>
                <a:latin typeface="Arial"/>
                <a:ea typeface="Arial"/>
                <a:cs typeface="Arial"/>
                <a:sym typeface="Arial"/>
              </a:rPr>
              <a:t>The primary goal of this machine learning project is to develop a model that can accurately predict whether a given set of experimental features corresponds to a signal or background event. Successful classification contributes to the advancement of particle physics research by automating the identification of events that may indicate the presence of specific particles or phenomena.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Why It’s important to Solve?</a:t>
            </a:r>
            <a:endParaRPr b="1"/>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a:solidFill>
                  <a:schemeClr val="hlink"/>
                </a:solidFill>
                <a:highlight>
                  <a:srgbClr val="FFFFFF"/>
                </a:highlight>
                <a:uFill>
                  <a:noFill/>
                </a:uFill>
                <a:latin typeface="Arial"/>
                <a:ea typeface="Arial"/>
                <a:cs typeface="Arial"/>
                <a:sym typeface="Arial"/>
                <a:hlinkClick r:id="rId3"/>
              </a:rPr>
              <a:t>Particle accelerators</a:t>
            </a:r>
            <a:r>
              <a:rPr lang="en-GB" sz="2000">
                <a:solidFill>
                  <a:srgbClr val="000000"/>
                </a:solidFill>
                <a:highlight>
                  <a:srgbClr val="FFFFFF"/>
                </a:highlight>
                <a:latin typeface="Arial"/>
                <a:ea typeface="Arial"/>
                <a:cs typeface="Arial"/>
                <a:sym typeface="Arial"/>
              </a:rPr>
              <a:t> enable physicists to explore the fundamental nature of matter by observing subatomic particles produced by high-energy collisions of </a:t>
            </a:r>
            <a:r>
              <a:rPr lang="en-GB" sz="2000">
                <a:solidFill>
                  <a:schemeClr val="hlink"/>
                </a:solidFill>
                <a:highlight>
                  <a:srgbClr val="FFFFFF"/>
                </a:highlight>
                <a:uFill>
                  <a:noFill/>
                </a:uFill>
                <a:latin typeface="Arial"/>
                <a:ea typeface="Arial"/>
                <a:cs typeface="Arial"/>
                <a:sym typeface="Arial"/>
                <a:hlinkClick r:id="rId4"/>
              </a:rPr>
              <a:t>particle beams</a:t>
            </a:r>
            <a:r>
              <a:rPr lang="en-GB" sz="2000">
                <a:solidFill>
                  <a:srgbClr val="000000"/>
                </a:solidFill>
                <a:highlight>
                  <a:srgbClr val="FFFFFF"/>
                </a:highlight>
                <a:latin typeface="Arial"/>
                <a:ea typeface="Arial"/>
                <a:cs typeface="Arial"/>
                <a:sym typeface="Arial"/>
              </a:rPr>
              <a:t>. The experimental measurements from these collisions inevitably lack precision, which is where </a:t>
            </a:r>
            <a:r>
              <a:rPr b="1" lang="en-GB" sz="2000">
                <a:solidFill>
                  <a:srgbClr val="000000"/>
                </a:solidFill>
                <a:highlight>
                  <a:srgbClr val="FFFFFF"/>
                </a:highlight>
                <a:latin typeface="Arial"/>
                <a:ea typeface="Arial"/>
                <a:cs typeface="Arial"/>
                <a:sym typeface="Arial"/>
              </a:rPr>
              <a:t>machine learning</a:t>
            </a:r>
            <a:r>
              <a:rPr lang="en-GB" sz="2000">
                <a:solidFill>
                  <a:srgbClr val="000000"/>
                </a:solidFill>
                <a:highlight>
                  <a:srgbClr val="FFFFFF"/>
                </a:highlight>
                <a:latin typeface="Arial"/>
                <a:ea typeface="Arial"/>
                <a:cs typeface="Arial"/>
                <a:sym typeface="Arial"/>
              </a:rPr>
              <a:t> (ML) comes into picture. The research community typically relies on standardized machine learning software packages for the analysis of the data obtained from such experiments and spends a huge amount of effort towards improving statistical power by extracting features of significance, derived from the raw measurements.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419100" lvl="0" marL="457200" rtl="0" algn="l">
              <a:lnSpc>
                <a:spcPct val="200000"/>
              </a:lnSpc>
              <a:spcBef>
                <a:spcPts val="0"/>
              </a:spcBef>
              <a:spcAft>
                <a:spcPts val="0"/>
              </a:spcAft>
              <a:buClr>
                <a:schemeClr val="accent3"/>
              </a:buClr>
              <a:buSzPts val="3000"/>
              <a:buChar char="●"/>
            </a:pPr>
            <a:r>
              <a:rPr lang="en-GB" sz="3000">
                <a:solidFill>
                  <a:schemeClr val="accent3"/>
                </a:solidFill>
              </a:rPr>
              <a:t>Dataset Overview</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