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F08313-7495-4456-B7D6-E9301B9D3BF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64180" y="331788"/>
            <a:ext cx="9144000" cy="2387600"/>
          </a:xfrm>
        </p:spPr>
        <p:txBody>
          <a:bodyPr/>
          <a:lstStyle/>
          <a:p>
            <a:r>
              <a:rPr lang="en-IN" altLang="en-US" dirty="0"/>
              <a:t>WELCOME TO MY PRESENTATION</a:t>
            </a:r>
            <a:endParaRPr lang="en-IN" altLang="en-US" dirty="0"/>
          </a:p>
        </p:txBody>
      </p:sp>
      <p:pic>
        <p:nvPicPr>
          <p:cNvPr id="4"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0 w 12192000"/>
              <a:gd name="connsiteY0" fmla="*/ 0 h 6858000"/>
              <a:gd name="connsiteX1" fmla="*/ 12192000 w 12192000"/>
              <a:gd name="connsiteY1" fmla="*/ 6858000 h 6858000"/>
              <a:gd name="connsiteX2" fmla="*/ 0 w 12192000"/>
              <a:gd name="connsiteY2" fmla="*/ 6858000 h 6858000"/>
            </a:gdLst>
            <a:ahLst/>
            <a:cxnLst>
              <a:cxn ang="0">
                <a:pos x="connsiteX0" y="connsiteY0"/>
              </a:cxn>
              <a:cxn ang="0">
                <a:pos x="connsiteX1" y="connsiteY1"/>
              </a:cxn>
              <a:cxn ang="0">
                <a:pos x="connsiteX2" y="connsiteY2"/>
              </a:cxn>
            </a:cxnLst>
            <a:rect l="l" t="t" r="r" b="b"/>
            <a:pathLst>
              <a:path w="12192000" h="6858000">
                <a:moveTo>
                  <a:pt x="0" y="0"/>
                </a:moveTo>
                <a:lnTo>
                  <a:pt x="12192000" y="6858000"/>
                </a:lnTo>
                <a:lnTo>
                  <a:pt x="0" y="6858000"/>
                </a:lnTo>
                <a:close/>
              </a:path>
            </a:pathLst>
          </a:cu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41850" y="606425"/>
            <a:ext cx="4451985" cy="645160"/>
          </a:xfrm>
          <a:prstGeom prst="rect">
            <a:avLst/>
          </a:prstGeom>
          <a:noFill/>
        </p:spPr>
        <p:txBody>
          <a:bodyPr wrap="none" rtlCol="0" anchor="t">
            <a:spAutoFit/>
          </a:bodyPr>
          <a:p>
            <a:pPr>
              <a:buFont typeface="Arial" panose="020B0604020202020204" pitchFamily="34" charset="0"/>
              <a:buNone/>
            </a:pPr>
            <a:r>
              <a:rPr lang="en-IN" altLang="zh-CN" sz="2800" b="1" dirty="0">
                <a:solidFill>
                  <a:schemeClr val="tx1">
                    <a:lumMod val="65000"/>
                    <a:lumOff val="35000"/>
                  </a:schemeClr>
                </a:solidFill>
                <a:latin typeface="Arial" panose="020B0604020202020204" pitchFamily="34" charset="0"/>
                <a:ea typeface="Arial" panose="020B0604020202020204" pitchFamily="34" charset="0"/>
                <a:sym typeface="+mn-ea"/>
              </a:rPr>
              <a:t>BENIFITS ADVANTAGES</a:t>
            </a:r>
            <a:r>
              <a:rPr lang="en-IN" altLang="en-US" sz="3600" dirty="0">
                <a:solidFill>
                  <a:schemeClr val="tx1">
                    <a:lumMod val="65000"/>
                    <a:lumOff val="35000"/>
                  </a:schemeClr>
                </a:solidFill>
                <a:latin typeface="Arial" panose="020B0604020202020204" pitchFamily="34" charset="0"/>
                <a:cs typeface="Arial" panose="020B0604020202020204" pitchFamily="34" charset="0"/>
                <a:sym typeface="+mn-ea"/>
              </a:rPr>
              <a:t> </a:t>
            </a:r>
            <a:endParaRPr lang="en-US" sz="3600"/>
          </a:p>
        </p:txBody>
      </p:sp>
      <p:sp>
        <p:nvSpPr>
          <p:cNvPr id="3" name="Text Box 2"/>
          <p:cNvSpPr txBox="1"/>
          <p:nvPr/>
        </p:nvSpPr>
        <p:spPr>
          <a:xfrm>
            <a:off x="3512185" y="606425"/>
            <a:ext cx="958850" cy="768350"/>
          </a:xfrm>
          <a:prstGeom prst="rect">
            <a:avLst/>
          </a:prstGeom>
          <a:noFill/>
        </p:spPr>
        <p:txBody>
          <a:bodyPr wrap="none" rtlCol="0" anchor="t">
            <a:spAutoFit/>
          </a:bodyPr>
          <a:p>
            <a:pPr algn="ctr"/>
            <a:r>
              <a:rPr lang="en-US" altLang="zh-CN" sz="4400" dirty="0" smtClean="0">
                <a:solidFill>
                  <a:schemeClr val="tx1">
                    <a:lumMod val="65000"/>
                    <a:lumOff val="35000"/>
                  </a:schemeClr>
                </a:solidFill>
                <a:latin typeface="Arial" panose="020B0604020202020204" pitchFamily="34" charset="0"/>
                <a:sym typeface="+mn-ea"/>
              </a:rPr>
              <a:t>0</a:t>
            </a:r>
            <a:r>
              <a:rPr lang="en-IN" altLang="en-US" sz="4400" dirty="0" smtClean="0">
                <a:solidFill>
                  <a:schemeClr val="tx1">
                    <a:lumMod val="65000"/>
                    <a:lumOff val="35000"/>
                  </a:schemeClr>
                </a:solidFill>
                <a:latin typeface="Arial" panose="020B0604020202020204" pitchFamily="34" charset="0"/>
                <a:sym typeface="+mn-ea"/>
              </a:rPr>
              <a:t>4:</a:t>
            </a:r>
            <a:endParaRPr lang="en-US" sz="4400"/>
          </a:p>
        </p:txBody>
      </p:sp>
      <p:sp>
        <p:nvSpPr>
          <p:cNvPr id="100" name="Text Box 99"/>
          <p:cNvSpPr txBox="1"/>
          <p:nvPr/>
        </p:nvSpPr>
        <p:spPr>
          <a:xfrm>
            <a:off x="3556000" y="1567498"/>
            <a:ext cx="5080000" cy="3999865"/>
          </a:xfrm>
          <a:prstGeom prst="rect">
            <a:avLst/>
          </a:prstGeom>
          <a:noFill/>
          <a:ln w="9525">
            <a:noFill/>
          </a:ln>
        </p:spPr>
        <p:txBody>
          <a:bodyPr>
            <a:spAutoFit/>
          </a:bodyPr>
          <a:p>
            <a:pPr indent="0"/>
            <a:r>
              <a:rPr lang="en-US" b="0">
                <a:latin typeface="Trebuchet MS" panose="020B0603020202020204" charset="0"/>
                <a:ea typeface="SimSun" panose="02010600030101010101" pitchFamily="2" charset="-122"/>
              </a:rPr>
              <a:t>Different countries use different currency, and there is daily variation in these currencies relative to one another. Those who transfer money from one country to another (one currency to another) must be updated with the latest currency exchange rates in the market.</a:t>
            </a:r>
            <a:r>
              <a:rPr lang="en-US" sz="2000" b="0">
                <a:latin typeface="Trebuchet MS" panose="020B0603020202020204" charset="0"/>
                <a:ea typeface="SimSun" panose="02010600030101010101" pitchFamily="2" charset="-122"/>
              </a:rPr>
              <a:t> </a:t>
            </a:r>
            <a:r>
              <a:rPr lang="en-US" b="0">
                <a:latin typeface="Trebuchet MS" panose="020B0603020202020204" charset="0"/>
                <a:ea typeface="SimSun" panose="02010600030101010101" pitchFamily="2" charset="-122"/>
              </a:rPr>
              <a:t>Currency Converter (or currency exchange) is a small scale project coded in python programming language. This basic application gives an electronic interface to trading/changing over cash from one money (state $) to another cash (say €).</a:t>
            </a:r>
            <a:endParaRPr lang="en-US" b="0">
              <a:latin typeface="Trebuchet MS" panose="020B0603020202020204" charset="0"/>
              <a:ea typeface="SimSun" panose="02010600030101010101" pitchFamily="2" charset="-122"/>
            </a:endParaRPr>
          </a:p>
          <a:p>
            <a:pPr indent="0"/>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3556000" y="1567498"/>
            <a:ext cx="5080000" cy="3415030"/>
          </a:xfrm>
          <a:prstGeom prst="rect">
            <a:avLst/>
          </a:prstGeom>
          <a:noFill/>
          <a:ln w="9525">
            <a:noFill/>
          </a:ln>
        </p:spPr>
        <p:txBody>
          <a:bodyPr>
            <a:spAutoFit/>
          </a:bodyPr>
          <a:p>
            <a:pPr indent="0"/>
            <a:r>
              <a:rPr lang="en-IN" altLang="en-US" b="0">
                <a:latin typeface="Trebuchet MS" panose="020B0603020202020204" charset="0"/>
                <a:ea typeface="SimSun" panose="02010600030101010101" pitchFamily="2" charset="-122"/>
              </a:rPr>
              <a:t>This project will not harm our system with viruses and malware and there no chance of any type of advertisement so its a safe ,secure and easy to use ,we have also seen there are many websites which is used to convert currency some times they requires to aloow notification sime time permision of your system which is not benificial for our data and alsoa achance of data leakage or stole so here in my project we do not need to give any access any permision or any other thing which we don’t want to give to the project.</a:t>
            </a: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73195" y="595630"/>
            <a:ext cx="4390390" cy="645160"/>
          </a:xfrm>
          <a:prstGeom prst="rect">
            <a:avLst/>
          </a:prstGeom>
          <a:noFill/>
        </p:spPr>
        <p:txBody>
          <a:bodyPr wrap="none" rtlCol="0" anchor="t">
            <a:spAutoFit/>
          </a:bodyPr>
          <a:p>
            <a:r>
              <a:rPr lang="en-IN" altLang="en-US" sz="3600">
                <a:sym typeface="+mn-ea"/>
              </a:rPr>
              <a:t>FOR THE SIR/MAM:</a:t>
            </a:r>
            <a:endParaRPr lang="en-US" sz="3600"/>
          </a:p>
        </p:txBody>
      </p:sp>
      <p:sp>
        <p:nvSpPr>
          <p:cNvPr id="3" name="Text Box 2"/>
          <p:cNvSpPr txBox="1"/>
          <p:nvPr/>
        </p:nvSpPr>
        <p:spPr>
          <a:xfrm>
            <a:off x="2430780" y="1741805"/>
            <a:ext cx="7656830" cy="1938020"/>
          </a:xfrm>
          <a:prstGeom prst="rect">
            <a:avLst/>
          </a:prstGeom>
          <a:noFill/>
        </p:spPr>
        <p:txBody>
          <a:bodyPr wrap="square" rtlCol="0" anchor="t">
            <a:spAutoFit/>
          </a:bodyPr>
          <a:p>
            <a:r>
              <a:rPr lang="en-IN" altLang="en-US" sz="2400">
                <a:sym typeface="+mn-ea"/>
              </a:rPr>
              <a:t>THANK YOU VERY MUCH FOR GIVEN ME YOUR</a:t>
            </a:r>
            <a:endParaRPr lang="en-IN" altLang="en-US" sz="2400">
              <a:sym typeface="+mn-ea"/>
            </a:endParaRPr>
          </a:p>
          <a:p>
            <a:endParaRPr lang="en-IN" altLang="en-US" sz="2400"/>
          </a:p>
          <a:p>
            <a:r>
              <a:rPr lang="en-IN" altLang="en-US" sz="2400">
                <a:sym typeface="+mn-ea"/>
              </a:rPr>
              <a:t>          PRECIOUS TIME TO VIEW MY SMALL </a:t>
            </a:r>
            <a:endParaRPr lang="en-IN" altLang="en-US" sz="2400">
              <a:sym typeface="+mn-ea"/>
            </a:endParaRPr>
          </a:p>
          <a:p>
            <a:endParaRPr lang="en-IN" altLang="en-US" sz="2400">
              <a:sym typeface="+mn-ea"/>
            </a:endParaRPr>
          </a:p>
          <a:p>
            <a:r>
              <a:rPr lang="en-IN" altLang="en-US" sz="2400">
                <a:sym typeface="+mn-ea"/>
              </a:rPr>
              <a:t>                           PRESENTATION</a:t>
            </a:r>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94400" y="5433695"/>
            <a:ext cx="3896360" cy="829945"/>
          </a:xfrm>
          <a:prstGeom prst="rect">
            <a:avLst/>
          </a:prstGeom>
          <a:noFill/>
        </p:spPr>
        <p:txBody>
          <a:bodyPr wrap="none" rtlCol="0" anchor="t">
            <a:spAutoFit/>
          </a:bodyPr>
          <a:p>
            <a:r>
              <a:rPr lang="en-US" altLang="zh-CN" sz="4800" u="sng">
                <a:sym typeface="+mn-ea"/>
              </a:rPr>
              <a:t>THANK  YOU</a:t>
            </a:r>
            <a:endParaRPr lang="en-US" sz="4800"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1"/>
          <p:cNvSpPr>
            <a:spLocks noChangeArrowheads="1"/>
          </p:cNvSpPr>
          <p:nvPr/>
        </p:nvSpPr>
        <p:spPr bwMode="auto">
          <a:xfrm>
            <a:off x="2852348" y="3125521"/>
            <a:ext cx="166276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pPr>
            <a:r>
              <a:rPr lang="zh-CN" altLang="en-US" sz="3200" b="1" dirty="0" smtClean="0">
                <a:solidFill>
                  <a:schemeClr val="tx1">
                    <a:lumMod val="65000"/>
                    <a:lumOff val="35000"/>
                  </a:schemeClr>
                </a:solidFill>
                <a:ea typeface="Arial" panose="020B0604020202020204" pitchFamily="34" charset="0"/>
              </a:rPr>
              <a:t>Catalog</a:t>
            </a:r>
            <a:endParaRPr lang="zh-CN" altLang="en-US" sz="3200" b="1" dirty="0" smtClean="0">
              <a:solidFill>
                <a:schemeClr val="tx1">
                  <a:lumMod val="65000"/>
                  <a:lumOff val="35000"/>
                </a:schemeClr>
              </a:solidFill>
              <a:ea typeface="Arial" panose="020B0604020202020204" pitchFamily="34" charset="0"/>
            </a:endParaRPr>
          </a:p>
        </p:txBody>
      </p:sp>
      <p:sp>
        <p:nvSpPr>
          <p:cNvPr id="18" name="Rectangle 32"/>
          <p:cNvSpPr>
            <a:spLocks noChangeArrowheads="1"/>
          </p:cNvSpPr>
          <p:nvPr/>
        </p:nvSpPr>
        <p:spPr bwMode="auto">
          <a:xfrm>
            <a:off x="2885367" y="3689505"/>
            <a:ext cx="15976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a:defRPr>
                <a:solidFill>
                  <a:schemeClr val="tx1"/>
                </a:solidFill>
                <a:latin typeface="Arial" panose="020B0604020202020204" pitchFamily="34" charset="0"/>
                <a:ea typeface="SimSun" panose="02010600030101010101" pitchFamily="2" charset="-122"/>
              </a:defRPr>
            </a:lvl1pPr>
            <a:lvl2pPr>
              <a:defRPr>
                <a:solidFill>
                  <a:schemeClr val="tx1"/>
                </a:solidFill>
                <a:latin typeface="Arial" panose="020B0604020202020204" pitchFamily="34" charset="0"/>
                <a:ea typeface="SimSun" panose="02010600030101010101" pitchFamily="2" charset="-122"/>
              </a:defRPr>
            </a:lvl2pPr>
            <a:lvl3pPr>
              <a:defRPr>
                <a:solidFill>
                  <a:schemeClr val="tx1"/>
                </a:solidFill>
                <a:latin typeface="Arial" panose="020B0604020202020204" pitchFamily="34" charset="0"/>
                <a:ea typeface="SimSun" panose="02010600030101010101" pitchFamily="2" charset="-122"/>
              </a:defRPr>
            </a:lvl3pPr>
            <a:lvl4pPr>
              <a:defRPr>
                <a:solidFill>
                  <a:schemeClr val="tx1"/>
                </a:solidFill>
                <a:latin typeface="Arial" panose="020B0604020202020204" pitchFamily="34" charset="0"/>
                <a:ea typeface="SimSun" panose="02010600030101010101" pitchFamily="2" charset="-122"/>
              </a:defRPr>
            </a:lvl4pPr>
            <a:lvl5pPr>
              <a:defRPr>
                <a:solidFill>
                  <a:schemeClr val="tx1"/>
                </a:solidFill>
                <a:latin typeface="Arial" panose="020B0604020202020204" pitchFamily="34" charset="0"/>
                <a:ea typeface="SimSun"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SimSun"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SimSun"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SimSun"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pPr>
            <a:r>
              <a:rPr kumimoji="0" lang="en-US" altLang="zh-CN" sz="1400" b="0" i="0" u="none" strike="noStrike" cap="none" normalizeH="0" baseline="0" dirty="0" smtClean="0">
                <a:ln>
                  <a:noFill/>
                </a:ln>
                <a:solidFill>
                  <a:schemeClr val="tx1">
                    <a:lumMod val="65000"/>
                    <a:lumOff val="35000"/>
                  </a:schemeClr>
                </a:solidFill>
                <a:effectLst/>
                <a:ea typeface="Arial" panose="020B0604020202020204" pitchFamily="34" charset="0"/>
              </a:rPr>
              <a:t>CONTENTS</a:t>
            </a:r>
            <a:endParaRPr kumimoji="0" lang="zh-CN" altLang="zh-CN" sz="1000" b="0" i="0" u="none" strike="noStrike" cap="none" normalizeH="0" baseline="0" dirty="0" smtClean="0">
              <a:ln>
                <a:noFill/>
              </a:ln>
              <a:solidFill>
                <a:schemeClr val="tx1">
                  <a:lumMod val="65000"/>
                  <a:lumOff val="35000"/>
                </a:schemeClr>
              </a:solidFill>
              <a:effectLst/>
              <a:ea typeface="Arial" panose="020B0604020202020204" pitchFamily="34" charset="0"/>
            </a:endParaRPr>
          </a:p>
        </p:txBody>
      </p:sp>
      <p:sp>
        <p:nvSpPr>
          <p:cNvPr id="19" name="Line 36"/>
          <p:cNvSpPr>
            <a:spLocks noChangeShapeType="1"/>
          </p:cNvSpPr>
          <p:nvPr/>
        </p:nvSpPr>
        <p:spPr bwMode="auto">
          <a:xfrm>
            <a:off x="2885367" y="3617497"/>
            <a:ext cx="1602441" cy="0"/>
          </a:xfrm>
          <a:prstGeom prst="line">
            <a:avLst/>
          </a:prstGeom>
          <a:noFill/>
          <a:ln w="12700" cap="flat">
            <a:solidFill>
              <a:schemeClr val="tx1">
                <a:lumMod val="65000"/>
                <a:lumOff val="3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000">
              <a:solidFill>
                <a:schemeClr val="tx1">
                  <a:lumMod val="65000"/>
                  <a:lumOff val="35000"/>
                </a:schemeClr>
              </a:solidFill>
            </a:endParaRPr>
          </a:p>
        </p:txBody>
      </p:sp>
      <p:sp>
        <p:nvSpPr>
          <p:cNvPr id="21" name="TextBox 9"/>
          <p:cNvSpPr txBox="1"/>
          <p:nvPr/>
        </p:nvSpPr>
        <p:spPr>
          <a:xfrm>
            <a:off x="5613897" y="1587267"/>
            <a:ext cx="702436" cy="769441"/>
          </a:xfrm>
          <a:prstGeom prst="rect">
            <a:avLst/>
          </a:prstGeom>
          <a:noFill/>
        </p:spPr>
        <p:txBody>
          <a:bodyPr wrap="none" rtlCol="0">
            <a:spAutoFit/>
          </a:bodyPr>
          <a:lstStyle/>
          <a:p>
            <a:pPr algn="ctr"/>
            <a:r>
              <a:rPr lang="en-US" altLang="zh-CN" sz="4400" dirty="0" smtClean="0">
                <a:solidFill>
                  <a:schemeClr val="tx1">
                    <a:lumMod val="65000"/>
                    <a:lumOff val="35000"/>
                  </a:schemeClr>
                </a:solidFill>
                <a:latin typeface="Arial" panose="020B0604020202020204" pitchFamily="34" charset="0"/>
              </a:rPr>
              <a:t>01</a:t>
            </a:r>
            <a:endParaRPr lang="zh-CN" altLang="en-US" sz="4400" dirty="0">
              <a:solidFill>
                <a:schemeClr val="tx1">
                  <a:lumMod val="65000"/>
                  <a:lumOff val="35000"/>
                </a:schemeClr>
              </a:solidFill>
              <a:latin typeface="Arial" panose="020B0604020202020204" pitchFamily="34" charset="0"/>
            </a:endParaRPr>
          </a:p>
        </p:txBody>
      </p:sp>
      <p:cxnSp>
        <p:nvCxnSpPr>
          <p:cNvPr id="22" name="直接连接符 21"/>
          <p:cNvCxnSpPr/>
          <p:nvPr/>
        </p:nvCxnSpPr>
        <p:spPr>
          <a:xfrm>
            <a:off x="6457911" y="1731187"/>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3" name="Rectangle 39"/>
          <p:cNvSpPr>
            <a:spLocks noChangeArrowheads="1"/>
          </p:cNvSpPr>
          <p:nvPr/>
        </p:nvSpPr>
        <p:spPr bwMode="auto">
          <a:xfrm>
            <a:off x="6631940" y="1587500"/>
            <a:ext cx="2111375" cy="8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b="1" dirty="0">
                <a:solidFill>
                  <a:schemeClr val="tx1">
                    <a:lumMod val="65000"/>
                    <a:lumOff val="35000"/>
                  </a:schemeClr>
                </a:solidFill>
                <a:latin typeface="Arial" panose="020B0604020202020204" pitchFamily="34" charset="0"/>
                <a:ea typeface="Arial" panose="020B0604020202020204" pitchFamily="34" charset="0"/>
              </a:rPr>
              <a:t>TOPIC:</a:t>
            </a:r>
            <a:endParaRPr lang="en-IN" altLang="zh-CN" b="1" dirty="0">
              <a:solidFill>
                <a:schemeClr val="tx1">
                  <a:lumMod val="65000"/>
                  <a:lumOff val="35000"/>
                </a:schemeClr>
              </a:solidFill>
              <a:latin typeface="Arial" panose="020B0604020202020204" pitchFamily="34" charset="0"/>
              <a:ea typeface="Arial" panose="020B0604020202020204" pitchFamily="34" charset="0"/>
            </a:endParaRPr>
          </a:p>
          <a:p>
            <a:pPr>
              <a:buFont typeface="Arial" panose="020B0604020202020204" pitchFamily="34" charset="0"/>
              <a:buNone/>
            </a:pPr>
            <a:r>
              <a:rPr lang="en-IN" altLang="zh-CN" b="1" dirty="0">
                <a:solidFill>
                  <a:schemeClr val="tx1">
                    <a:lumMod val="65000"/>
                    <a:lumOff val="35000"/>
                  </a:schemeClr>
                </a:solidFill>
                <a:latin typeface="Arial" panose="020B0604020202020204" pitchFamily="34" charset="0"/>
                <a:ea typeface="Arial" panose="020B0604020202020204" pitchFamily="34" charset="0"/>
              </a:rPr>
              <a:t>CURRUNCY CONVERTER</a:t>
            </a:r>
            <a:endParaRPr lang="en-US" altLang="zh-CN" sz="11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4" name="TextBox 12"/>
          <p:cNvSpPr txBox="1"/>
          <p:nvPr/>
        </p:nvSpPr>
        <p:spPr>
          <a:xfrm>
            <a:off x="5579433" y="2646447"/>
            <a:ext cx="771365" cy="769441"/>
          </a:xfrm>
          <a:prstGeom prst="rect">
            <a:avLst/>
          </a:prstGeom>
          <a:noFill/>
        </p:spPr>
        <p:txBody>
          <a:bodyPr wrap="none" rtlCol="0">
            <a:spAutoFit/>
          </a:bodyPr>
          <a:lstStyle/>
          <a:p>
            <a:pPr algn="ctr"/>
            <a:r>
              <a:rPr lang="en-US" altLang="zh-CN" sz="4400" dirty="0" smtClean="0">
                <a:solidFill>
                  <a:schemeClr val="tx1">
                    <a:lumMod val="65000"/>
                    <a:lumOff val="35000"/>
                  </a:schemeClr>
                </a:solidFill>
                <a:latin typeface="Arial" panose="020B0604020202020204" pitchFamily="34" charset="0"/>
              </a:rPr>
              <a:t>02</a:t>
            </a:r>
            <a:endParaRPr lang="zh-CN" altLang="en-US" sz="4400" dirty="0">
              <a:solidFill>
                <a:schemeClr val="tx1">
                  <a:lumMod val="65000"/>
                  <a:lumOff val="35000"/>
                </a:schemeClr>
              </a:solidFill>
              <a:latin typeface="Arial" panose="020B0604020202020204" pitchFamily="34" charset="0"/>
            </a:endParaRPr>
          </a:p>
        </p:txBody>
      </p:sp>
      <p:cxnSp>
        <p:nvCxnSpPr>
          <p:cNvPr id="25" name="直接连接符 24"/>
          <p:cNvCxnSpPr/>
          <p:nvPr/>
        </p:nvCxnSpPr>
        <p:spPr>
          <a:xfrm>
            <a:off x="6457911" y="2790367"/>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6" name="Rectangle 39"/>
          <p:cNvSpPr>
            <a:spLocks noChangeArrowheads="1"/>
          </p:cNvSpPr>
          <p:nvPr/>
        </p:nvSpPr>
        <p:spPr bwMode="auto">
          <a:xfrm>
            <a:off x="6804025" y="3905250"/>
            <a:ext cx="2150745"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b="1" dirty="0">
                <a:solidFill>
                  <a:schemeClr val="tx1">
                    <a:lumMod val="65000"/>
                    <a:lumOff val="35000"/>
                  </a:schemeClr>
                </a:solidFill>
                <a:latin typeface="Arial" panose="020B0604020202020204" pitchFamily="34" charset="0"/>
                <a:ea typeface="Arial" panose="020B0604020202020204" pitchFamily="34" charset="0"/>
                <a:sym typeface="+mn-ea"/>
              </a:rPr>
              <a:t>FEATURES</a:t>
            </a:r>
            <a:endParaRPr lang="en-IN" altLang="en-US" sz="1100"/>
          </a:p>
          <a:p>
            <a:pPr>
              <a:buFont typeface="Arial" panose="020B0604020202020204" pitchFamily="34" charset="0"/>
              <a:buNone/>
            </a:pPr>
            <a:endParaRPr lang="en-IN" altLang="en-US" sz="1100"/>
          </a:p>
          <a:p>
            <a:pPr>
              <a:buFont typeface="Arial" panose="020B0604020202020204" pitchFamily="34" charset="0"/>
              <a:buNone/>
            </a:pPr>
            <a:endParaRPr lang="en-IN" altLang="en-US" sz="11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7" name="TextBox 18"/>
          <p:cNvSpPr txBox="1"/>
          <p:nvPr/>
        </p:nvSpPr>
        <p:spPr>
          <a:xfrm>
            <a:off x="5562527" y="3738012"/>
            <a:ext cx="787396" cy="769441"/>
          </a:xfrm>
          <a:prstGeom prst="rect">
            <a:avLst/>
          </a:prstGeom>
          <a:noFill/>
        </p:spPr>
        <p:txBody>
          <a:bodyPr wrap="none" rtlCol="0">
            <a:spAutoFit/>
          </a:bodyPr>
          <a:lstStyle/>
          <a:p>
            <a:pPr algn="ctr"/>
            <a:r>
              <a:rPr lang="en-US" altLang="zh-CN" sz="4400" dirty="0" smtClean="0">
                <a:solidFill>
                  <a:schemeClr val="tx1">
                    <a:lumMod val="65000"/>
                    <a:lumOff val="35000"/>
                  </a:schemeClr>
                </a:solidFill>
                <a:latin typeface="Arial" panose="020B0604020202020204" pitchFamily="34" charset="0"/>
              </a:rPr>
              <a:t>03</a:t>
            </a:r>
            <a:endParaRPr lang="zh-CN" altLang="en-US" sz="4400" dirty="0">
              <a:solidFill>
                <a:schemeClr val="tx1">
                  <a:lumMod val="65000"/>
                  <a:lumOff val="35000"/>
                </a:schemeClr>
              </a:solidFill>
              <a:latin typeface="Arial" panose="020B0604020202020204" pitchFamily="34" charset="0"/>
            </a:endParaRPr>
          </a:p>
        </p:txBody>
      </p:sp>
      <p:cxnSp>
        <p:nvCxnSpPr>
          <p:cNvPr id="28" name="直接连接符 27"/>
          <p:cNvCxnSpPr/>
          <p:nvPr/>
        </p:nvCxnSpPr>
        <p:spPr>
          <a:xfrm>
            <a:off x="6457911" y="3887647"/>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9" name="Rectangle 39"/>
          <p:cNvSpPr>
            <a:spLocks noChangeArrowheads="1"/>
          </p:cNvSpPr>
          <p:nvPr/>
        </p:nvSpPr>
        <p:spPr bwMode="auto">
          <a:xfrm>
            <a:off x="6804660" y="4946650"/>
            <a:ext cx="251777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IN" altLang="zh-CN" b="1" dirty="0">
                <a:solidFill>
                  <a:schemeClr val="tx1">
                    <a:lumMod val="65000"/>
                    <a:lumOff val="35000"/>
                  </a:schemeClr>
                </a:solidFill>
                <a:latin typeface="Arial" panose="020B0604020202020204" pitchFamily="34" charset="0"/>
                <a:ea typeface="Arial" panose="020B0604020202020204" pitchFamily="34" charset="0"/>
                <a:sym typeface="+mn-ea"/>
              </a:rPr>
              <a:t>BENIFITS ADVANTAGES</a:t>
            </a:r>
            <a:r>
              <a:rPr lang="en-IN" altLang="en-US" sz="1100" dirty="0">
                <a:solidFill>
                  <a:schemeClr val="tx1">
                    <a:lumMod val="65000"/>
                    <a:lumOff val="35000"/>
                  </a:schemeClr>
                </a:solidFill>
                <a:latin typeface="Arial" panose="020B0604020202020204" pitchFamily="34" charset="0"/>
                <a:cs typeface="Arial" panose="020B0604020202020204" pitchFamily="34" charset="0"/>
              </a:rPr>
              <a:t> </a:t>
            </a:r>
            <a:endParaRPr lang="en-IN" altLang="en-US" sz="11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0" name="TextBox 21"/>
          <p:cNvSpPr txBox="1"/>
          <p:nvPr/>
        </p:nvSpPr>
        <p:spPr>
          <a:xfrm>
            <a:off x="5580234" y="4802907"/>
            <a:ext cx="769763" cy="769441"/>
          </a:xfrm>
          <a:prstGeom prst="rect">
            <a:avLst/>
          </a:prstGeom>
          <a:noFill/>
        </p:spPr>
        <p:txBody>
          <a:bodyPr wrap="none" rtlCol="0">
            <a:spAutoFit/>
          </a:bodyPr>
          <a:lstStyle/>
          <a:p>
            <a:pPr algn="ctr"/>
            <a:r>
              <a:rPr lang="en-US" altLang="zh-CN" sz="4400" dirty="0" smtClean="0">
                <a:solidFill>
                  <a:schemeClr val="tx1">
                    <a:lumMod val="65000"/>
                    <a:lumOff val="35000"/>
                  </a:schemeClr>
                </a:solidFill>
                <a:latin typeface="Arial" panose="020B0604020202020204" pitchFamily="34" charset="0"/>
              </a:rPr>
              <a:t>04</a:t>
            </a:r>
            <a:endParaRPr lang="zh-CN" altLang="en-US" sz="4400" dirty="0">
              <a:solidFill>
                <a:schemeClr val="tx1">
                  <a:lumMod val="65000"/>
                  <a:lumOff val="35000"/>
                </a:schemeClr>
              </a:solidFill>
              <a:latin typeface="Arial" panose="020B0604020202020204" pitchFamily="34" charset="0"/>
            </a:endParaRPr>
          </a:p>
        </p:txBody>
      </p:sp>
      <p:cxnSp>
        <p:nvCxnSpPr>
          <p:cNvPr id="31" name="直接连接符 30"/>
          <p:cNvCxnSpPr/>
          <p:nvPr/>
        </p:nvCxnSpPr>
        <p:spPr>
          <a:xfrm>
            <a:off x="6457911" y="4946827"/>
            <a:ext cx="0" cy="471103"/>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6804660" y="2698115"/>
            <a:ext cx="1659890" cy="645160"/>
          </a:xfrm>
          <a:prstGeom prst="rect">
            <a:avLst/>
          </a:prstGeom>
          <a:noFill/>
        </p:spPr>
        <p:txBody>
          <a:bodyPr wrap="square" rtlCol="0">
            <a:spAutoFit/>
          </a:bodyPr>
          <a:p>
            <a:pPr>
              <a:buFont typeface="Arial" panose="020B0604020202020204" pitchFamily="34" charset="0"/>
              <a:buNone/>
            </a:pPr>
            <a:r>
              <a:rPr lang="en-IN" altLang="zh-CN" b="1" dirty="0">
                <a:solidFill>
                  <a:schemeClr val="tx1">
                    <a:lumMod val="65000"/>
                    <a:lumOff val="35000"/>
                  </a:schemeClr>
                </a:solidFill>
                <a:latin typeface="Arial" panose="020B0604020202020204" pitchFamily="34" charset="0"/>
                <a:ea typeface="Arial" panose="020B0604020202020204" pitchFamily="34" charset="0"/>
                <a:sym typeface="+mn-ea"/>
              </a:rPr>
              <a:t>ABOUT THE TOPIC</a:t>
            </a:r>
            <a:endParaRPr lang="en-IN" altLang="en-US"/>
          </a:p>
        </p:txBody>
      </p:sp>
    </p:spTree>
  </p:cSld>
  <p:clrMapOvr>
    <a:masterClrMapping/>
  </p:clrMapOvr>
  <mc:AlternateContent xmlns:mc="http://schemas.openxmlformats.org/markup-compatibility/2006">
    <mc:Choice xmlns:p14="http://schemas.microsoft.com/office/powerpoint/2010/main" Requires="p14">
      <p:transition spd="slow" p14:dur="1250" advTm="5000">
        <p14:flip dir="r"/>
      </p:transition>
    </mc:Choice>
    <mc:Fallback>
      <p:transition spd="slow" advTm="5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50000">
                                      <p:stCondLst>
                                        <p:cond delay="500"/>
                                      </p:stCondLst>
                                      <p:childTnLst>
                                        <p:set>
                                          <p:cBhvr>
                                            <p:cTn id="6" dur="1" fill="hold">
                                              <p:stCondLst>
                                                <p:cond delay="0"/>
                                              </p:stCondLst>
                                            </p:cTn>
                                            <p:tgtEl>
                                              <p:spTgt spid="17"/>
                                            </p:tgtEl>
                                            <p:attrNameLst>
                                              <p:attrName>style.visibility</p:attrName>
                                            </p:attrNameLst>
                                          </p:cBhvr>
                                          <p:to>
                                            <p:strVal val="visible"/>
                                          </p:to>
                                        </p:set>
                                        <p:anim calcmode="lin" valueType="num" p14:bounceEnd="50000">
                                          <p:cBhvr additive="base">
                                            <p:cTn id="7" dur="500" fill="hold"/>
                                            <p:tgtEl>
                                              <p:spTgt spid="17"/>
                                            </p:tgtEl>
                                            <p:attrNameLst>
                                              <p:attrName>ppt_x</p:attrName>
                                            </p:attrNameLst>
                                          </p:cBhvr>
                                          <p:tavLst>
                                            <p:tav tm="0">
                                              <p:val>
                                                <p:strVal val="0-#ppt_w/2"/>
                                              </p:val>
                                            </p:tav>
                                            <p:tav tm="100000">
                                              <p:val>
                                                <p:strVal val="#ppt_x"/>
                                              </p:val>
                                            </p:tav>
                                          </p:tavLst>
                                        </p:anim>
                                        <p:anim calcmode="lin" valueType="num" p14:bounceEnd="50000">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16" presetClass="entr" presetSubtype="37" fill="hold" grpId="0" nodeType="withEffect">
                                      <p:stCondLst>
                                        <p:cond delay="500"/>
                                      </p:stCondLst>
                                      <p:childTnLst>
                                        <p:set>
                                          <p:cBhvr>
                                            <p:cTn id="10" dur="1" fill="hold">
                                              <p:stCondLst>
                                                <p:cond delay="0"/>
                                              </p:stCondLst>
                                            </p:cTn>
                                            <p:tgtEl>
                                              <p:spTgt spid="19"/>
                                            </p:tgtEl>
                                            <p:attrNameLst>
                                              <p:attrName>style.visibility</p:attrName>
                                            </p:attrNameLst>
                                          </p:cBhvr>
                                          <p:to>
                                            <p:strVal val="visible"/>
                                          </p:to>
                                        </p:set>
                                        <p:animEffect transition="in" filter="barn(outVertical)">
                                          <p:cBhvr>
                                            <p:cTn id="11" dur="500"/>
                                            <p:tgtEl>
                                              <p:spTgt spid="19"/>
                                            </p:tgtEl>
                                          </p:cBhvr>
                                        </p:animEffect>
                                      </p:childTnLst>
                                    </p:cTn>
                                  </p:par>
                                  <p:par>
                                    <p:cTn id="12" presetID="41" presetClass="entr" presetSubtype="0" fill="hold" grpId="0" nodeType="withEffect">
                                      <p:stCondLst>
                                        <p:cond delay="500"/>
                                      </p:stCondLst>
                                      <p:iterate type="lt">
                                        <p:tmPct val="10000"/>
                                      </p:iterate>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
                                            </p:tgtEl>
                                            <p:attrNameLst>
                                              <p:attrName>ppt_y</p:attrName>
                                            </p:attrNameLst>
                                          </p:cBhvr>
                                          <p:tavLst>
                                            <p:tav tm="0">
                                              <p:val>
                                                <p:strVal val="#ppt_y"/>
                                              </p:val>
                                            </p:tav>
                                            <p:tav tm="100000">
                                              <p:val>
                                                <p:strVal val="#ppt_y"/>
                                              </p:val>
                                            </p:tav>
                                          </p:tavLst>
                                        </p:anim>
                                        <p:anim calcmode="lin" valueType="num">
                                          <p:cBhvr>
                                            <p:cTn id="16"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
                                            </p:tgtEl>
                                          </p:cBhvr>
                                        </p:animEffect>
                                      </p:childTnLst>
                                    </p:cTn>
                                  </p:par>
                                  <p:par>
                                    <p:cTn id="19" presetID="53" presetClass="entr" presetSubtype="16" fill="hold" grpId="0" nodeType="withEffect">
                                      <p:stCondLst>
                                        <p:cond delay="1100"/>
                                      </p:stCondLst>
                                      <p:childTnLst>
                                        <p:set>
                                          <p:cBhvr>
                                            <p:cTn id="20" dur="1" fill="hold">
                                              <p:stCondLst>
                                                <p:cond delay="0"/>
                                              </p:stCondLst>
                                            </p:cTn>
                                            <p:tgtEl>
                                              <p:spTgt spid="21"/>
                                            </p:tgtEl>
                                            <p:attrNameLst>
                                              <p:attrName>style.visibility</p:attrName>
                                            </p:attrNameLst>
                                          </p:cBhvr>
                                          <p:to>
                                            <p:strVal val="visible"/>
                                          </p:to>
                                        </p:set>
                                        <p:anim calcmode="lin" valueType="num">
                                          <p:cBhvr>
                                            <p:cTn id="21" dur="300" fill="hold"/>
                                            <p:tgtEl>
                                              <p:spTgt spid="21"/>
                                            </p:tgtEl>
                                            <p:attrNameLst>
                                              <p:attrName>ppt_w</p:attrName>
                                            </p:attrNameLst>
                                          </p:cBhvr>
                                          <p:tavLst>
                                            <p:tav tm="0">
                                              <p:val>
                                                <p:fltVal val="0"/>
                                              </p:val>
                                            </p:tav>
                                            <p:tav tm="100000">
                                              <p:val>
                                                <p:strVal val="#ppt_w"/>
                                              </p:val>
                                            </p:tav>
                                          </p:tavLst>
                                        </p:anim>
                                        <p:anim calcmode="lin" valueType="num">
                                          <p:cBhvr>
                                            <p:cTn id="22" dur="300" fill="hold"/>
                                            <p:tgtEl>
                                              <p:spTgt spid="21"/>
                                            </p:tgtEl>
                                            <p:attrNameLst>
                                              <p:attrName>ppt_h</p:attrName>
                                            </p:attrNameLst>
                                          </p:cBhvr>
                                          <p:tavLst>
                                            <p:tav tm="0">
                                              <p:val>
                                                <p:fltVal val="0"/>
                                              </p:val>
                                            </p:tav>
                                            <p:tav tm="100000">
                                              <p:val>
                                                <p:strVal val="#ppt_h"/>
                                              </p:val>
                                            </p:tav>
                                          </p:tavLst>
                                        </p:anim>
                                        <p:animEffect transition="in" filter="fade">
                                          <p:cBhvr>
                                            <p:cTn id="23" dur="300"/>
                                            <p:tgtEl>
                                              <p:spTgt spid="21"/>
                                            </p:tgtEl>
                                          </p:cBhvr>
                                        </p:animEffect>
                                      </p:childTnLst>
                                    </p:cTn>
                                  </p:par>
                                  <p:par>
                                    <p:cTn id="24" presetID="6" presetClass="emph" presetSubtype="0" autoRev="1" fill="hold" grpId="1" nodeType="withEffect">
                                      <p:stCondLst>
                                        <p:cond delay="1400"/>
                                      </p:stCondLst>
                                      <p:childTnLst>
                                        <p:animScale>
                                          <p:cBhvr>
                                            <p:cTn id="25" dur="150" fill="hold"/>
                                            <p:tgtEl>
                                              <p:spTgt spid="21"/>
                                            </p:tgtEl>
                                          </p:cBhvr>
                                          <p:by x="110000" y="110000"/>
                                        </p:animScale>
                                      </p:childTnLst>
                                    </p:cTn>
                                  </p:par>
                                  <p:par>
                                    <p:cTn id="26" presetID="2" presetClass="entr" presetSubtype="2" fill="hold" nodeType="withEffect" p14:presetBounceEnd="50000">
                                      <p:stCondLst>
                                        <p:cond delay="1400"/>
                                      </p:stCondLst>
                                      <p:childTnLst>
                                        <p:set>
                                          <p:cBhvr>
                                            <p:cTn id="27" dur="1" fill="hold">
                                              <p:stCondLst>
                                                <p:cond delay="0"/>
                                              </p:stCondLst>
                                            </p:cTn>
                                            <p:tgtEl>
                                              <p:spTgt spid="22"/>
                                            </p:tgtEl>
                                            <p:attrNameLst>
                                              <p:attrName>style.visibility</p:attrName>
                                            </p:attrNameLst>
                                          </p:cBhvr>
                                          <p:to>
                                            <p:strVal val="visible"/>
                                          </p:to>
                                        </p:set>
                                        <p:anim calcmode="lin" valueType="num" p14:bounceEnd="50000">
                                          <p:cBhvr additive="base">
                                            <p:cTn id="28" dur="500" fill="hold"/>
                                            <p:tgtEl>
                                              <p:spTgt spid="22"/>
                                            </p:tgtEl>
                                            <p:attrNameLst>
                                              <p:attrName>ppt_x</p:attrName>
                                            </p:attrNameLst>
                                          </p:cBhvr>
                                          <p:tavLst>
                                            <p:tav tm="0">
                                              <p:val>
                                                <p:strVal val="1+#ppt_w/2"/>
                                              </p:val>
                                            </p:tav>
                                            <p:tav tm="100000">
                                              <p:val>
                                                <p:strVal val="#ppt_x"/>
                                              </p:val>
                                            </p:tav>
                                          </p:tavLst>
                                        </p:anim>
                                        <p:anim calcmode="lin" valueType="num" p14:bounceEnd="50000">
                                          <p:cBhvr additive="base">
                                            <p:cTn id="29" dur="500" fill="hold"/>
                                            <p:tgtEl>
                                              <p:spTgt spid="22"/>
                                            </p:tgtEl>
                                            <p:attrNameLst>
                                              <p:attrName>ppt_y</p:attrName>
                                            </p:attrNameLst>
                                          </p:cBhvr>
                                          <p:tavLst>
                                            <p:tav tm="0">
                                              <p:val>
                                                <p:strVal val="#ppt_y"/>
                                              </p:val>
                                            </p:tav>
                                            <p:tav tm="100000">
                                              <p:val>
                                                <p:strVal val="#ppt_y"/>
                                              </p:val>
                                            </p:tav>
                                          </p:tavLst>
                                        </p:anim>
                                      </p:childTnLst>
                                    </p:cTn>
                                  </p:par>
                                  <p:par>
                                    <p:cTn id="30" presetID="53" presetClass="entr" presetSubtype="16" fill="hold" grpId="0" nodeType="withEffect">
                                      <p:stCondLst>
                                        <p:cond delay="2100"/>
                                      </p:stCondLst>
                                      <p:childTnLst>
                                        <p:set>
                                          <p:cBhvr>
                                            <p:cTn id="31" dur="1" fill="hold">
                                              <p:stCondLst>
                                                <p:cond delay="0"/>
                                              </p:stCondLst>
                                            </p:cTn>
                                            <p:tgtEl>
                                              <p:spTgt spid="24"/>
                                            </p:tgtEl>
                                            <p:attrNameLst>
                                              <p:attrName>style.visibility</p:attrName>
                                            </p:attrNameLst>
                                          </p:cBhvr>
                                          <p:to>
                                            <p:strVal val="visible"/>
                                          </p:to>
                                        </p:set>
                                        <p:anim calcmode="lin" valueType="num">
                                          <p:cBhvr>
                                            <p:cTn id="32" dur="300" fill="hold"/>
                                            <p:tgtEl>
                                              <p:spTgt spid="24"/>
                                            </p:tgtEl>
                                            <p:attrNameLst>
                                              <p:attrName>ppt_w</p:attrName>
                                            </p:attrNameLst>
                                          </p:cBhvr>
                                          <p:tavLst>
                                            <p:tav tm="0">
                                              <p:val>
                                                <p:fltVal val="0"/>
                                              </p:val>
                                            </p:tav>
                                            <p:tav tm="100000">
                                              <p:val>
                                                <p:strVal val="#ppt_w"/>
                                              </p:val>
                                            </p:tav>
                                          </p:tavLst>
                                        </p:anim>
                                        <p:anim calcmode="lin" valueType="num">
                                          <p:cBhvr>
                                            <p:cTn id="33" dur="300" fill="hold"/>
                                            <p:tgtEl>
                                              <p:spTgt spid="24"/>
                                            </p:tgtEl>
                                            <p:attrNameLst>
                                              <p:attrName>ppt_h</p:attrName>
                                            </p:attrNameLst>
                                          </p:cBhvr>
                                          <p:tavLst>
                                            <p:tav tm="0">
                                              <p:val>
                                                <p:fltVal val="0"/>
                                              </p:val>
                                            </p:tav>
                                            <p:tav tm="100000">
                                              <p:val>
                                                <p:strVal val="#ppt_h"/>
                                              </p:val>
                                            </p:tav>
                                          </p:tavLst>
                                        </p:anim>
                                        <p:animEffect transition="in" filter="fade">
                                          <p:cBhvr>
                                            <p:cTn id="34" dur="300"/>
                                            <p:tgtEl>
                                              <p:spTgt spid="24"/>
                                            </p:tgtEl>
                                          </p:cBhvr>
                                        </p:animEffect>
                                      </p:childTnLst>
                                    </p:cTn>
                                  </p:par>
                                  <p:par>
                                    <p:cTn id="35" presetID="6" presetClass="emph" presetSubtype="0" autoRev="1" fill="hold" grpId="1" nodeType="withEffect">
                                      <p:stCondLst>
                                        <p:cond delay="2400"/>
                                      </p:stCondLst>
                                      <p:childTnLst>
                                        <p:animScale>
                                          <p:cBhvr>
                                            <p:cTn id="36" dur="150" fill="hold"/>
                                            <p:tgtEl>
                                              <p:spTgt spid="24"/>
                                            </p:tgtEl>
                                          </p:cBhvr>
                                          <p:by x="110000" y="110000"/>
                                        </p:animScale>
                                      </p:childTnLst>
                                    </p:cTn>
                                  </p:par>
                                  <p:par>
                                    <p:cTn id="37" presetID="2" presetClass="entr" presetSubtype="2" fill="hold" nodeType="withEffect" p14:presetBounceEnd="50000">
                                      <p:stCondLst>
                                        <p:cond delay="2400"/>
                                      </p:stCondLst>
                                      <p:childTnLst>
                                        <p:set>
                                          <p:cBhvr>
                                            <p:cTn id="38" dur="1" fill="hold">
                                              <p:stCondLst>
                                                <p:cond delay="0"/>
                                              </p:stCondLst>
                                            </p:cTn>
                                            <p:tgtEl>
                                              <p:spTgt spid="25"/>
                                            </p:tgtEl>
                                            <p:attrNameLst>
                                              <p:attrName>style.visibility</p:attrName>
                                            </p:attrNameLst>
                                          </p:cBhvr>
                                          <p:to>
                                            <p:strVal val="visible"/>
                                          </p:to>
                                        </p:set>
                                        <p:anim calcmode="lin" valueType="num" p14:bounceEnd="50000">
                                          <p:cBhvr additive="base">
                                            <p:cTn id="39" dur="500" fill="hold"/>
                                            <p:tgtEl>
                                              <p:spTgt spid="25"/>
                                            </p:tgtEl>
                                            <p:attrNameLst>
                                              <p:attrName>ppt_x</p:attrName>
                                            </p:attrNameLst>
                                          </p:cBhvr>
                                          <p:tavLst>
                                            <p:tav tm="0">
                                              <p:val>
                                                <p:strVal val="1+#ppt_w/2"/>
                                              </p:val>
                                            </p:tav>
                                            <p:tav tm="100000">
                                              <p:val>
                                                <p:strVal val="#ppt_x"/>
                                              </p:val>
                                            </p:tav>
                                          </p:tavLst>
                                        </p:anim>
                                        <p:anim calcmode="lin" valueType="num" p14:bounceEnd="50000">
                                          <p:cBhvr additive="base">
                                            <p:cTn id="40" dur="500" fill="hold"/>
                                            <p:tgtEl>
                                              <p:spTgt spid="2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14:presetBounceEnd="50000">
                                      <p:stCondLst>
                                        <p:cond delay="2600"/>
                                      </p:stCondLst>
                                      <p:childTnLst>
                                        <p:set>
                                          <p:cBhvr>
                                            <p:cTn id="42" dur="1" fill="hold">
                                              <p:stCondLst>
                                                <p:cond delay="0"/>
                                              </p:stCondLst>
                                            </p:cTn>
                                            <p:tgtEl>
                                              <p:spTgt spid="23"/>
                                            </p:tgtEl>
                                            <p:attrNameLst>
                                              <p:attrName>style.visibility</p:attrName>
                                            </p:attrNameLst>
                                          </p:cBhvr>
                                          <p:to>
                                            <p:strVal val="visible"/>
                                          </p:to>
                                        </p:set>
                                        <p:anim calcmode="lin" valueType="num" p14:bounceEnd="50000">
                                          <p:cBhvr additive="base">
                                            <p:cTn id="43" dur="500" fill="hold"/>
                                            <p:tgtEl>
                                              <p:spTgt spid="23"/>
                                            </p:tgtEl>
                                            <p:attrNameLst>
                                              <p:attrName>ppt_x</p:attrName>
                                            </p:attrNameLst>
                                          </p:cBhvr>
                                          <p:tavLst>
                                            <p:tav tm="0">
                                              <p:val>
                                                <p:strVal val="1+#ppt_w/2"/>
                                              </p:val>
                                            </p:tav>
                                            <p:tav tm="100000">
                                              <p:val>
                                                <p:strVal val="#ppt_x"/>
                                              </p:val>
                                            </p:tav>
                                          </p:tavLst>
                                        </p:anim>
                                        <p:anim calcmode="lin" valueType="num" p14:bounceEnd="50000">
                                          <p:cBhvr additive="base">
                                            <p:cTn id="44" dur="500" fill="hold"/>
                                            <p:tgtEl>
                                              <p:spTgt spid="23"/>
                                            </p:tgtEl>
                                            <p:attrNameLst>
                                              <p:attrName>ppt_y</p:attrName>
                                            </p:attrNameLst>
                                          </p:cBhvr>
                                          <p:tavLst>
                                            <p:tav tm="0">
                                              <p:val>
                                                <p:strVal val="#ppt_y"/>
                                              </p:val>
                                            </p:tav>
                                            <p:tav tm="100000">
                                              <p:val>
                                                <p:strVal val="#ppt_y"/>
                                              </p:val>
                                            </p:tav>
                                          </p:tavLst>
                                        </p:anim>
                                      </p:childTnLst>
                                    </p:cTn>
                                  </p:par>
                                  <p:par>
                                    <p:cTn id="45" presetID="53" presetClass="entr" presetSubtype="16" fill="hold" grpId="0" nodeType="withEffect">
                                      <p:stCondLst>
                                        <p:cond delay="3100"/>
                                      </p:stCondLst>
                                      <p:childTnLst>
                                        <p:set>
                                          <p:cBhvr>
                                            <p:cTn id="46" dur="1" fill="hold">
                                              <p:stCondLst>
                                                <p:cond delay="0"/>
                                              </p:stCondLst>
                                            </p:cTn>
                                            <p:tgtEl>
                                              <p:spTgt spid="27"/>
                                            </p:tgtEl>
                                            <p:attrNameLst>
                                              <p:attrName>style.visibility</p:attrName>
                                            </p:attrNameLst>
                                          </p:cBhvr>
                                          <p:to>
                                            <p:strVal val="visible"/>
                                          </p:to>
                                        </p:set>
                                        <p:anim calcmode="lin" valueType="num">
                                          <p:cBhvr>
                                            <p:cTn id="47" dur="300" fill="hold"/>
                                            <p:tgtEl>
                                              <p:spTgt spid="27"/>
                                            </p:tgtEl>
                                            <p:attrNameLst>
                                              <p:attrName>ppt_w</p:attrName>
                                            </p:attrNameLst>
                                          </p:cBhvr>
                                          <p:tavLst>
                                            <p:tav tm="0">
                                              <p:val>
                                                <p:fltVal val="0"/>
                                              </p:val>
                                            </p:tav>
                                            <p:tav tm="100000">
                                              <p:val>
                                                <p:strVal val="#ppt_w"/>
                                              </p:val>
                                            </p:tav>
                                          </p:tavLst>
                                        </p:anim>
                                        <p:anim calcmode="lin" valueType="num">
                                          <p:cBhvr>
                                            <p:cTn id="48" dur="300" fill="hold"/>
                                            <p:tgtEl>
                                              <p:spTgt spid="27"/>
                                            </p:tgtEl>
                                            <p:attrNameLst>
                                              <p:attrName>ppt_h</p:attrName>
                                            </p:attrNameLst>
                                          </p:cBhvr>
                                          <p:tavLst>
                                            <p:tav tm="0">
                                              <p:val>
                                                <p:fltVal val="0"/>
                                              </p:val>
                                            </p:tav>
                                            <p:tav tm="100000">
                                              <p:val>
                                                <p:strVal val="#ppt_h"/>
                                              </p:val>
                                            </p:tav>
                                          </p:tavLst>
                                        </p:anim>
                                        <p:animEffect transition="in" filter="fade">
                                          <p:cBhvr>
                                            <p:cTn id="49" dur="300"/>
                                            <p:tgtEl>
                                              <p:spTgt spid="27"/>
                                            </p:tgtEl>
                                          </p:cBhvr>
                                        </p:animEffect>
                                      </p:childTnLst>
                                    </p:cTn>
                                  </p:par>
                                  <p:par>
                                    <p:cTn id="50" presetID="6" presetClass="emph" presetSubtype="0" autoRev="1" fill="hold" grpId="1" nodeType="withEffect">
                                      <p:stCondLst>
                                        <p:cond delay="3400"/>
                                      </p:stCondLst>
                                      <p:childTnLst>
                                        <p:animScale>
                                          <p:cBhvr>
                                            <p:cTn id="51" dur="150" fill="hold"/>
                                            <p:tgtEl>
                                              <p:spTgt spid="27"/>
                                            </p:tgtEl>
                                          </p:cBhvr>
                                          <p:by x="110000" y="110000"/>
                                        </p:animScale>
                                      </p:childTnLst>
                                    </p:cTn>
                                  </p:par>
                                  <p:par>
                                    <p:cTn id="52" presetID="2" presetClass="entr" presetSubtype="2" fill="hold" nodeType="withEffect" p14:presetBounceEnd="50000">
                                      <p:stCondLst>
                                        <p:cond delay="3400"/>
                                      </p:stCondLst>
                                      <p:childTnLst>
                                        <p:set>
                                          <p:cBhvr>
                                            <p:cTn id="53" dur="1" fill="hold">
                                              <p:stCondLst>
                                                <p:cond delay="0"/>
                                              </p:stCondLst>
                                            </p:cTn>
                                            <p:tgtEl>
                                              <p:spTgt spid="28"/>
                                            </p:tgtEl>
                                            <p:attrNameLst>
                                              <p:attrName>style.visibility</p:attrName>
                                            </p:attrNameLst>
                                          </p:cBhvr>
                                          <p:to>
                                            <p:strVal val="visible"/>
                                          </p:to>
                                        </p:set>
                                        <p:anim calcmode="lin" valueType="num" p14:bounceEnd="50000">
                                          <p:cBhvr additive="base">
                                            <p:cTn id="54" dur="500" fill="hold"/>
                                            <p:tgtEl>
                                              <p:spTgt spid="28"/>
                                            </p:tgtEl>
                                            <p:attrNameLst>
                                              <p:attrName>ppt_x</p:attrName>
                                            </p:attrNameLst>
                                          </p:cBhvr>
                                          <p:tavLst>
                                            <p:tav tm="0">
                                              <p:val>
                                                <p:strVal val="1+#ppt_w/2"/>
                                              </p:val>
                                            </p:tav>
                                            <p:tav tm="100000">
                                              <p:val>
                                                <p:strVal val="#ppt_x"/>
                                              </p:val>
                                            </p:tav>
                                          </p:tavLst>
                                        </p:anim>
                                        <p:anim calcmode="lin" valueType="num" p14:bounceEnd="50000">
                                          <p:cBhvr additive="base">
                                            <p:cTn id="55" dur="500" fill="hold"/>
                                            <p:tgtEl>
                                              <p:spTgt spid="28"/>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14:presetBounceEnd="50000">
                                      <p:stCondLst>
                                        <p:cond delay="3600"/>
                                      </p:stCondLst>
                                      <p:childTnLst>
                                        <p:set>
                                          <p:cBhvr>
                                            <p:cTn id="57" dur="1" fill="hold">
                                              <p:stCondLst>
                                                <p:cond delay="0"/>
                                              </p:stCondLst>
                                            </p:cTn>
                                            <p:tgtEl>
                                              <p:spTgt spid="26"/>
                                            </p:tgtEl>
                                            <p:attrNameLst>
                                              <p:attrName>style.visibility</p:attrName>
                                            </p:attrNameLst>
                                          </p:cBhvr>
                                          <p:to>
                                            <p:strVal val="visible"/>
                                          </p:to>
                                        </p:set>
                                        <p:anim calcmode="lin" valueType="num" p14:bounceEnd="50000">
                                          <p:cBhvr additive="base">
                                            <p:cTn id="58" dur="500" fill="hold"/>
                                            <p:tgtEl>
                                              <p:spTgt spid="26"/>
                                            </p:tgtEl>
                                            <p:attrNameLst>
                                              <p:attrName>ppt_x</p:attrName>
                                            </p:attrNameLst>
                                          </p:cBhvr>
                                          <p:tavLst>
                                            <p:tav tm="0">
                                              <p:val>
                                                <p:strVal val="1+#ppt_w/2"/>
                                              </p:val>
                                            </p:tav>
                                            <p:tav tm="100000">
                                              <p:val>
                                                <p:strVal val="#ppt_x"/>
                                              </p:val>
                                            </p:tav>
                                          </p:tavLst>
                                        </p:anim>
                                        <p:anim calcmode="lin" valueType="num" p14:bounceEnd="50000">
                                          <p:cBhvr additive="base">
                                            <p:cTn id="59" dur="500" fill="hold"/>
                                            <p:tgtEl>
                                              <p:spTgt spid="26"/>
                                            </p:tgtEl>
                                            <p:attrNameLst>
                                              <p:attrName>ppt_y</p:attrName>
                                            </p:attrNameLst>
                                          </p:cBhvr>
                                          <p:tavLst>
                                            <p:tav tm="0">
                                              <p:val>
                                                <p:strVal val="#ppt_y"/>
                                              </p:val>
                                            </p:tav>
                                            <p:tav tm="100000">
                                              <p:val>
                                                <p:strVal val="#ppt_y"/>
                                              </p:val>
                                            </p:tav>
                                          </p:tavLst>
                                        </p:anim>
                                      </p:childTnLst>
                                    </p:cTn>
                                  </p:par>
                                  <p:par>
                                    <p:cTn id="60" presetID="53" presetClass="entr" presetSubtype="16" fill="hold" grpId="0" nodeType="withEffect">
                                      <p:stCondLst>
                                        <p:cond delay="41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300" fill="hold"/>
                                            <p:tgtEl>
                                              <p:spTgt spid="30"/>
                                            </p:tgtEl>
                                            <p:attrNameLst>
                                              <p:attrName>ppt_w</p:attrName>
                                            </p:attrNameLst>
                                          </p:cBhvr>
                                          <p:tavLst>
                                            <p:tav tm="0">
                                              <p:val>
                                                <p:fltVal val="0"/>
                                              </p:val>
                                            </p:tav>
                                            <p:tav tm="100000">
                                              <p:val>
                                                <p:strVal val="#ppt_w"/>
                                              </p:val>
                                            </p:tav>
                                          </p:tavLst>
                                        </p:anim>
                                        <p:anim calcmode="lin" valueType="num">
                                          <p:cBhvr>
                                            <p:cTn id="63" dur="300" fill="hold"/>
                                            <p:tgtEl>
                                              <p:spTgt spid="30"/>
                                            </p:tgtEl>
                                            <p:attrNameLst>
                                              <p:attrName>ppt_h</p:attrName>
                                            </p:attrNameLst>
                                          </p:cBhvr>
                                          <p:tavLst>
                                            <p:tav tm="0">
                                              <p:val>
                                                <p:fltVal val="0"/>
                                              </p:val>
                                            </p:tav>
                                            <p:tav tm="100000">
                                              <p:val>
                                                <p:strVal val="#ppt_h"/>
                                              </p:val>
                                            </p:tav>
                                          </p:tavLst>
                                        </p:anim>
                                        <p:animEffect transition="in" filter="fade">
                                          <p:cBhvr>
                                            <p:cTn id="64" dur="300"/>
                                            <p:tgtEl>
                                              <p:spTgt spid="30"/>
                                            </p:tgtEl>
                                          </p:cBhvr>
                                        </p:animEffect>
                                      </p:childTnLst>
                                    </p:cTn>
                                  </p:par>
                                  <p:par>
                                    <p:cTn id="65" presetID="6" presetClass="emph" presetSubtype="0" autoRev="1" fill="hold" grpId="1" nodeType="withEffect">
                                      <p:stCondLst>
                                        <p:cond delay="4400"/>
                                      </p:stCondLst>
                                      <p:childTnLst>
                                        <p:animScale>
                                          <p:cBhvr>
                                            <p:cTn id="66" dur="150" fill="hold"/>
                                            <p:tgtEl>
                                              <p:spTgt spid="30"/>
                                            </p:tgtEl>
                                          </p:cBhvr>
                                          <p:by x="110000" y="110000"/>
                                        </p:animScale>
                                      </p:childTnLst>
                                    </p:cTn>
                                  </p:par>
                                  <p:par>
                                    <p:cTn id="67" presetID="2" presetClass="entr" presetSubtype="2" fill="hold" nodeType="withEffect" p14:presetBounceEnd="50000">
                                      <p:stCondLst>
                                        <p:cond delay="4400"/>
                                      </p:stCondLst>
                                      <p:childTnLst>
                                        <p:set>
                                          <p:cBhvr>
                                            <p:cTn id="68" dur="1" fill="hold">
                                              <p:stCondLst>
                                                <p:cond delay="0"/>
                                              </p:stCondLst>
                                            </p:cTn>
                                            <p:tgtEl>
                                              <p:spTgt spid="31"/>
                                            </p:tgtEl>
                                            <p:attrNameLst>
                                              <p:attrName>style.visibility</p:attrName>
                                            </p:attrNameLst>
                                          </p:cBhvr>
                                          <p:to>
                                            <p:strVal val="visible"/>
                                          </p:to>
                                        </p:set>
                                        <p:anim calcmode="lin" valueType="num" p14:bounceEnd="50000">
                                          <p:cBhvr additive="base">
                                            <p:cTn id="69" dur="500" fill="hold"/>
                                            <p:tgtEl>
                                              <p:spTgt spid="31"/>
                                            </p:tgtEl>
                                            <p:attrNameLst>
                                              <p:attrName>ppt_x</p:attrName>
                                            </p:attrNameLst>
                                          </p:cBhvr>
                                          <p:tavLst>
                                            <p:tav tm="0">
                                              <p:val>
                                                <p:strVal val="1+#ppt_w/2"/>
                                              </p:val>
                                            </p:tav>
                                            <p:tav tm="100000">
                                              <p:val>
                                                <p:strVal val="#ppt_x"/>
                                              </p:val>
                                            </p:tav>
                                          </p:tavLst>
                                        </p:anim>
                                        <p:anim calcmode="lin" valueType="num" p14:bounceEnd="50000">
                                          <p:cBhvr additive="base">
                                            <p:cTn id="70" dur="500" fill="hold"/>
                                            <p:tgtEl>
                                              <p:spTgt spid="31"/>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14:presetBounceEnd="50000">
                                      <p:stCondLst>
                                        <p:cond delay="4600"/>
                                      </p:stCondLst>
                                      <p:childTnLst>
                                        <p:set>
                                          <p:cBhvr>
                                            <p:cTn id="72" dur="1" fill="hold">
                                              <p:stCondLst>
                                                <p:cond delay="0"/>
                                              </p:stCondLst>
                                            </p:cTn>
                                            <p:tgtEl>
                                              <p:spTgt spid="29"/>
                                            </p:tgtEl>
                                            <p:attrNameLst>
                                              <p:attrName>style.visibility</p:attrName>
                                            </p:attrNameLst>
                                          </p:cBhvr>
                                          <p:to>
                                            <p:strVal val="visible"/>
                                          </p:to>
                                        </p:set>
                                        <p:anim calcmode="lin" valueType="num" p14:bounceEnd="50000">
                                          <p:cBhvr additive="base">
                                            <p:cTn id="73" dur="500" fill="hold"/>
                                            <p:tgtEl>
                                              <p:spTgt spid="29"/>
                                            </p:tgtEl>
                                            <p:attrNameLst>
                                              <p:attrName>ppt_x</p:attrName>
                                            </p:attrNameLst>
                                          </p:cBhvr>
                                          <p:tavLst>
                                            <p:tav tm="0">
                                              <p:val>
                                                <p:strVal val="1+#ppt_w/2"/>
                                              </p:val>
                                            </p:tav>
                                            <p:tav tm="100000">
                                              <p:val>
                                                <p:strVal val="#ppt_x"/>
                                              </p:val>
                                            </p:tav>
                                          </p:tavLst>
                                        </p:anim>
                                        <p:anim calcmode="lin" valueType="num" p14:bounceEnd="50000">
                                          <p:cBhvr additive="base">
                                            <p:cTn id="74"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bldLvl="0" animBg="1"/>
          <p:bldP spid="21" grpId="0"/>
          <p:bldP spid="21" grpId="1"/>
          <p:bldP spid="23" grpId="0"/>
          <p:bldP spid="24" grpId="0"/>
          <p:bldP spid="24" grpId="1"/>
          <p:bldP spid="26" grpId="0"/>
          <p:bldP spid="27" grpId="0"/>
          <p:bldP spid="27" grpId="1"/>
          <p:bldP spid="29" grpId="0"/>
          <p:bldP spid="30" grpId="0"/>
          <p:bldP spid="3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16" presetClass="entr" presetSubtype="37" fill="hold" grpId="0" nodeType="withEffect">
                                      <p:stCondLst>
                                        <p:cond delay="500"/>
                                      </p:stCondLst>
                                      <p:childTnLst>
                                        <p:set>
                                          <p:cBhvr>
                                            <p:cTn id="10" dur="1" fill="hold">
                                              <p:stCondLst>
                                                <p:cond delay="0"/>
                                              </p:stCondLst>
                                            </p:cTn>
                                            <p:tgtEl>
                                              <p:spTgt spid="19"/>
                                            </p:tgtEl>
                                            <p:attrNameLst>
                                              <p:attrName>style.visibility</p:attrName>
                                            </p:attrNameLst>
                                          </p:cBhvr>
                                          <p:to>
                                            <p:strVal val="visible"/>
                                          </p:to>
                                        </p:set>
                                        <p:animEffect transition="in" filter="barn(outVertical)">
                                          <p:cBhvr>
                                            <p:cTn id="11" dur="500"/>
                                            <p:tgtEl>
                                              <p:spTgt spid="19"/>
                                            </p:tgtEl>
                                          </p:cBhvr>
                                        </p:animEffect>
                                      </p:childTnLst>
                                    </p:cTn>
                                  </p:par>
                                  <p:par>
                                    <p:cTn id="12" presetID="41" presetClass="entr" presetSubtype="0" fill="hold" grpId="0" nodeType="withEffect">
                                      <p:stCondLst>
                                        <p:cond delay="500"/>
                                      </p:stCondLst>
                                      <p:iterate type="lt">
                                        <p:tmPct val="10000"/>
                                      </p:iterate>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8"/>
                                            </p:tgtEl>
                                            <p:attrNameLst>
                                              <p:attrName>ppt_y</p:attrName>
                                            </p:attrNameLst>
                                          </p:cBhvr>
                                          <p:tavLst>
                                            <p:tav tm="0">
                                              <p:val>
                                                <p:strVal val="#ppt_y"/>
                                              </p:val>
                                            </p:tav>
                                            <p:tav tm="100000">
                                              <p:val>
                                                <p:strVal val="#ppt_y"/>
                                              </p:val>
                                            </p:tav>
                                          </p:tavLst>
                                        </p:anim>
                                        <p:anim calcmode="lin" valueType="num">
                                          <p:cBhvr>
                                            <p:cTn id="16"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8"/>
                                            </p:tgtEl>
                                          </p:cBhvr>
                                        </p:animEffect>
                                      </p:childTnLst>
                                    </p:cTn>
                                  </p:par>
                                  <p:par>
                                    <p:cTn id="19" presetID="53" presetClass="entr" presetSubtype="16" fill="hold" grpId="0" nodeType="withEffect">
                                      <p:stCondLst>
                                        <p:cond delay="1100"/>
                                      </p:stCondLst>
                                      <p:childTnLst>
                                        <p:set>
                                          <p:cBhvr>
                                            <p:cTn id="20" dur="1" fill="hold">
                                              <p:stCondLst>
                                                <p:cond delay="0"/>
                                              </p:stCondLst>
                                            </p:cTn>
                                            <p:tgtEl>
                                              <p:spTgt spid="21"/>
                                            </p:tgtEl>
                                            <p:attrNameLst>
                                              <p:attrName>style.visibility</p:attrName>
                                            </p:attrNameLst>
                                          </p:cBhvr>
                                          <p:to>
                                            <p:strVal val="visible"/>
                                          </p:to>
                                        </p:set>
                                        <p:anim calcmode="lin" valueType="num">
                                          <p:cBhvr>
                                            <p:cTn id="21" dur="300" fill="hold"/>
                                            <p:tgtEl>
                                              <p:spTgt spid="21"/>
                                            </p:tgtEl>
                                            <p:attrNameLst>
                                              <p:attrName>ppt_w</p:attrName>
                                            </p:attrNameLst>
                                          </p:cBhvr>
                                          <p:tavLst>
                                            <p:tav tm="0">
                                              <p:val>
                                                <p:fltVal val="0"/>
                                              </p:val>
                                            </p:tav>
                                            <p:tav tm="100000">
                                              <p:val>
                                                <p:strVal val="#ppt_w"/>
                                              </p:val>
                                            </p:tav>
                                          </p:tavLst>
                                        </p:anim>
                                        <p:anim calcmode="lin" valueType="num">
                                          <p:cBhvr>
                                            <p:cTn id="22" dur="300" fill="hold"/>
                                            <p:tgtEl>
                                              <p:spTgt spid="21"/>
                                            </p:tgtEl>
                                            <p:attrNameLst>
                                              <p:attrName>ppt_h</p:attrName>
                                            </p:attrNameLst>
                                          </p:cBhvr>
                                          <p:tavLst>
                                            <p:tav tm="0">
                                              <p:val>
                                                <p:fltVal val="0"/>
                                              </p:val>
                                            </p:tav>
                                            <p:tav tm="100000">
                                              <p:val>
                                                <p:strVal val="#ppt_h"/>
                                              </p:val>
                                            </p:tav>
                                          </p:tavLst>
                                        </p:anim>
                                        <p:animEffect transition="in" filter="fade">
                                          <p:cBhvr>
                                            <p:cTn id="23" dur="300"/>
                                            <p:tgtEl>
                                              <p:spTgt spid="21"/>
                                            </p:tgtEl>
                                          </p:cBhvr>
                                        </p:animEffect>
                                      </p:childTnLst>
                                    </p:cTn>
                                  </p:par>
                                  <p:par>
                                    <p:cTn id="24" presetID="6" presetClass="emph" presetSubtype="0" autoRev="1" fill="hold" grpId="1" nodeType="withEffect">
                                      <p:stCondLst>
                                        <p:cond delay="1400"/>
                                      </p:stCondLst>
                                      <p:childTnLst>
                                        <p:animScale>
                                          <p:cBhvr>
                                            <p:cTn id="25" dur="150" fill="hold"/>
                                            <p:tgtEl>
                                              <p:spTgt spid="21"/>
                                            </p:tgtEl>
                                          </p:cBhvr>
                                          <p:by x="110000" y="110000"/>
                                        </p:animScale>
                                      </p:childTnLst>
                                    </p:cTn>
                                  </p:par>
                                  <p:par>
                                    <p:cTn id="26" presetID="2" presetClass="entr" presetSubtype="2" fill="hold" nodeType="withEffect">
                                      <p:stCondLst>
                                        <p:cond delay="14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1+#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par>
                                    <p:cTn id="30" presetID="53" presetClass="entr" presetSubtype="16" fill="hold" grpId="0" nodeType="withEffect">
                                      <p:stCondLst>
                                        <p:cond delay="2100"/>
                                      </p:stCondLst>
                                      <p:childTnLst>
                                        <p:set>
                                          <p:cBhvr>
                                            <p:cTn id="31" dur="1" fill="hold">
                                              <p:stCondLst>
                                                <p:cond delay="0"/>
                                              </p:stCondLst>
                                            </p:cTn>
                                            <p:tgtEl>
                                              <p:spTgt spid="24"/>
                                            </p:tgtEl>
                                            <p:attrNameLst>
                                              <p:attrName>style.visibility</p:attrName>
                                            </p:attrNameLst>
                                          </p:cBhvr>
                                          <p:to>
                                            <p:strVal val="visible"/>
                                          </p:to>
                                        </p:set>
                                        <p:anim calcmode="lin" valueType="num">
                                          <p:cBhvr>
                                            <p:cTn id="32" dur="300" fill="hold"/>
                                            <p:tgtEl>
                                              <p:spTgt spid="24"/>
                                            </p:tgtEl>
                                            <p:attrNameLst>
                                              <p:attrName>ppt_w</p:attrName>
                                            </p:attrNameLst>
                                          </p:cBhvr>
                                          <p:tavLst>
                                            <p:tav tm="0">
                                              <p:val>
                                                <p:fltVal val="0"/>
                                              </p:val>
                                            </p:tav>
                                            <p:tav tm="100000">
                                              <p:val>
                                                <p:strVal val="#ppt_w"/>
                                              </p:val>
                                            </p:tav>
                                          </p:tavLst>
                                        </p:anim>
                                        <p:anim calcmode="lin" valueType="num">
                                          <p:cBhvr>
                                            <p:cTn id="33" dur="300" fill="hold"/>
                                            <p:tgtEl>
                                              <p:spTgt spid="24"/>
                                            </p:tgtEl>
                                            <p:attrNameLst>
                                              <p:attrName>ppt_h</p:attrName>
                                            </p:attrNameLst>
                                          </p:cBhvr>
                                          <p:tavLst>
                                            <p:tav tm="0">
                                              <p:val>
                                                <p:fltVal val="0"/>
                                              </p:val>
                                            </p:tav>
                                            <p:tav tm="100000">
                                              <p:val>
                                                <p:strVal val="#ppt_h"/>
                                              </p:val>
                                            </p:tav>
                                          </p:tavLst>
                                        </p:anim>
                                        <p:animEffect transition="in" filter="fade">
                                          <p:cBhvr>
                                            <p:cTn id="34" dur="300"/>
                                            <p:tgtEl>
                                              <p:spTgt spid="24"/>
                                            </p:tgtEl>
                                          </p:cBhvr>
                                        </p:animEffect>
                                      </p:childTnLst>
                                    </p:cTn>
                                  </p:par>
                                  <p:par>
                                    <p:cTn id="35" presetID="6" presetClass="emph" presetSubtype="0" autoRev="1" fill="hold" grpId="1" nodeType="withEffect">
                                      <p:stCondLst>
                                        <p:cond delay="2400"/>
                                      </p:stCondLst>
                                      <p:childTnLst>
                                        <p:animScale>
                                          <p:cBhvr>
                                            <p:cTn id="36" dur="150" fill="hold"/>
                                            <p:tgtEl>
                                              <p:spTgt spid="24"/>
                                            </p:tgtEl>
                                          </p:cBhvr>
                                          <p:by x="110000" y="110000"/>
                                        </p:animScale>
                                      </p:childTnLst>
                                    </p:cTn>
                                  </p:par>
                                  <p:par>
                                    <p:cTn id="37" presetID="2" presetClass="entr" presetSubtype="2" fill="hold" nodeType="withEffect">
                                      <p:stCondLst>
                                        <p:cond delay="240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1+#ppt_w/2"/>
                                              </p:val>
                                            </p:tav>
                                            <p:tav tm="100000">
                                              <p:val>
                                                <p:strVal val="#ppt_x"/>
                                              </p:val>
                                            </p:tav>
                                          </p:tavLst>
                                        </p:anim>
                                        <p:anim calcmode="lin" valueType="num">
                                          <p:cBhvr additive="base">
                                            <p:cTn id="40" dur="500" fill="hold"/>
                                            <p:tgtEl>
                                              <p:spTgt spid="2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260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1+#ppt_w/2"/>
                                              </p:val>
                                            </p:tav>
                                            <p:tav tm="100000">
                                              <p:val>
                                                <p:strVal val="#ppt_x"/>
                                              </p:val>
                                            </p:tav>
                                          </p:tavLst>
                                        </p:anim>
                                        <p:anim calcmode="lin" valueType="num">
                                          <p:cBhvr additive="base">
                                            <p:cTn id="44" dur="500" fill="hold"/>
                                            <p:tgtEl>
                                              <p:spTgt spid="23"/>
                                            </p:tgtEl>
                                            <p:attrNameLst>
                                              <p:attrName>ppt_y</p:attrName>
                                            </p:attrNameLst>
                                          </p:cBhvr>
                                          <p:tavLst>
                                            <p:tav tm="0">
                                              <p:val>
                                                <p:strVal val="#ppt_y"/>
                                              </p:val>
                                            </p:tav>
                                            <p:tav tm="100000">
                                              <p:val>
                                                <p:strVal val="#ppt_y"/>
                                              </p:val>
                                            </p:tav>
                                          </p:tavLst>
                                        </p:anim>
                                      </p:childTnLst>
                                    </p:cTn>
                                  </p:par>
                                  <p:par>
                                    <p:cTn id="45" presetID="53" presetClass="entr" presetSubtype="16" fill="hold" grpId="0" nodeType="withEffect">
                                      <p:stCondLst>
                                        <p:cond delay="3100"/>
                                      </p:stCondLst>
                                      <p:childTnLst>
                                        <p:set>
                                          <p:cBhvr>
                                            <p:cTn id="46" dur="1" fill="hold">
                                              <p:stCondLst>
                                                <p:cond delay="0"/>
                                              </p:stCondLst>
                                            </p:cTn>
                                            <p:tgtEl>
                                              <p:spTgt spid="27"/>
                                            </p:tgtEl>
                                            <p:attrNameLst>
                                              <p:attrName>style.visibility</p:attrName>
                                            </p:attrNameLst>
                                          </p:cBhvr>
                                          <p:to>
                                            <p:strVal val="visible"/>
                                          </p:to>
                                        </p:set>
                                        <p:anim calcmode="lin" valueType="num">
                                          <p:cBhvr>
                                            <p:cTn id="47" dur="300" fill="hold"/>
                                            <p:tgtEl>
                                              <p:spTgt spid="27"/>
                                            </p:tgtEl>
                                            <p:attrNameLst>
                                              <p:attrName>ppt_w</p:attrName>
                                            </p:attrNameLst>
                                          </p:cBhvr>
                                          <p:tavLst>
                                            <p:tav tm="0">
                                              <p:val>
                                                <p:fltVal val="0"/>
                                              </p:val>
                                            </p:tav>
                                            <p:tav tm="100000">
                                              <p:val>
                                                <p:strVal val="#ppt_w"/>
                                              </p:val>
                                            </p:tav>
                                          </p:tavLst>
                                        </p:anim>
                                        <p:anim calcmode="lin" valueType="num">
                                          <p:cBhvr>
                                            <p:cTn id="48" dur="300" fill="hold"/>
                                            <p:tgtEl>
                                              <p:spTgt spid="27"/>
                                            </p:tgtEl>
                                            <p:attrNameLst>
                                              <p:attrName>ppt_h</p:attrName>
                                            </p:attrNameLst>
                                          </p:cBhvr>
                                          <p:tavLst>
                                            <p:tav tm="0">
                                              <p:val>
                                                <p:fltVal val="0"/>
                                              </p:val>
                                            </p:tav>
                                            <p:tav tm="100000">
                                              <p:val>
                                                <p:strVal val="#ppt_h"/>
                                              </p:val>
                                            </p:tav>
                                          </p:tavLst>
                                        </p:anim>
                                        <p:animEffect transition="in" filter="fade">
                                          <p:cBhvr>
                                            <p:cTn id="49" dur="300"/>
                                            <p:tgtEl>
                                              <p:spTgt spid="27"/>
                                            </p:tgtEl>
                                          </p:cBhvr>
                                        </p:animEffect>
                                      </p:childTnLst>
                                    </p:cTn>
                                  </p:par>
                                  <p:par>
                                    <p:cTn id="50" presetID="6" presetClass="emph" presetSubtype="0" autoRev="1" fill="hold" grpId="1" nodeType="withEffect">
                                      <p:stCondLst>
                                        <p:cond delay="3400"/>
                                      </p:stCondLst>
                                      <p:childTnLst>
                                        <p:animScale>
                                          <p:cBhvr>
                                            <p:cTn id="51" dur="150" fill="hold"/>
                                            <p:tgtEl>
                                              <p:spTgt spid="27"/>
                                            </p:tgtEl>
                                          </p:cBhvr>
                                          <p:by x="110000" y="110000"/>
                                        </p:animScale>
                                      </p:childTnLst>
                                    </p:cTn>
                                  </p:par>
                                  <p:par>
                                    <p:cTn id="52" presetID="2" presetClass="entr" presetSubtype="2" fill="hold" nodeType="withEffect">
                                      <p:stCondLst>
                                        <p:cond delay="3400"/>
                                      </p:stCondLst>
                                      <p:childTnLst>
                                        <p:set>
                                          <p:cBhvr>
                                            <p:cTn id="53" dur="1" fill="hold">
                                              <p:stCondLst>
                                                <p:cond delay="0"/>
                                              </p:stCondLst>
                                            </p:cTn>
                                            <p:tgtEl>
                                              <p:spTgt spid="28"/>
                                            </p:tgtEl>
                                            <p:attrNameLst>
                                              <p:attrName>style.visibility</p:attrName>
                                            </p:attrNameLst>
                                          </p:cBhvr>
                                          <p:to>
                                            <p:strVal val="visible"/>
                                          </p:to>
                                        </p:set>
                                        <p:anim calcmode="lin" valueType="num">
                                          <p:cBhvr additive="base">
                                            <p:cTn id="54" dur="500" fill="hold"/>
                                            <p:tgtEl>
                                              <p:spTgt spid="28"/>
                                            </p:tgtEl>
                                            <p:attrNameLst>
                                              <p:attrName>ppt_x</p:attrName>
                                            </p:attrNameLst>
                                          </p:cBhvr>
                                          <p:tavLst>
                                            <p:tav tm="0">
                                              <p:val>
                                                <p:strVal val="1+#ppt_w/2"/>
                                              </p:val>
                                            </p:tav>
                                            <p:tav tm="100000">
                                              <p:val>
                                                <p:strVal val="#ppt_x"/>
                                              </p:val>
                                            </p:tav>
                                          </p:tavLst>
                                        </p:anim>
                                        <p:anim calcmode="lin" valueType="num">
                                          <p:cBhvr additive="base">
                                            <p:cTn id="55" dur="500" fill="hold"/>
                                            <p:tgtEl>
                                              <p:spTgt spid="28"/>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3600"/>
                                      </p:stCondLst>
                                      <p:childTnLst>
                                        <p:set>
                                          <p:cBhvr>
                                            <p:cTn id="57" dur="1" fill="hold">
                                              <p:stCondLst>
                                                <p:cond delay="0"/>
                                              </p:stCondLst>
                                            </p:cTn>
                                            <p:tgtEl>
                                              <p:spTgt spid="26"/>
                                            </p:tgtEl>
                                            <p:attrNameLst>
                                              <p:attrName>style.visibility</p:attrName>
                                            </p:attrNameLst>
                                          </p:cBhvr>
                                          <p:to>
                                            <p:strVal val="visible"/>
                                          </p:to>
                                        </p:set>
                                        <p:anim calcmode="lin" valueType="num">
                                          <p:cBhvr additive="base">
                                            <p:cTn id="58" dur="500" fill="hold"/>
                                            <p:tgtEl>
                                              <p:spTgt spid="26"/>
                                            </p:tgtEl>
                                            <p:attrNameLst>
                                              <p:attrName>ppt_x</p:attrName>
                                            </p:attrNameLst>
                                          </p:cBhvr>
                                          <p:tavLst>
                                            <p:tav tm="0">
                                              <p:val>
                                                <p:strVal val="1+#ppt_w/2"/>
                                              </p:val>
                                            </p:tav>
                                            <p:tav tm="100000">
                                              <p:val>
                                                <p:strVal val="#ppt_x"/>
                                              </p:val>
                                            </p:tav>
                                          </p:tavLst>
                                        </p:anim>
                                        <p:anim calcmode="lin" valueType="num">
                                          <p:cBhvr additive="base">
                                            <p:cTn id="59" dur="500" fill="hold"/>
                                            <p:tgtEl>
                                              <p:spTgt spid="26"/>
                                            </p:tgtEl>
                                            <p:attrNameLst>
                                              <p:attrName>ppt_y</p:attrName>
                                            </p:attrNameLst>
                                          </p:cBhvr>
                                          <p:tavLst>
                                            <p:tav tm="0">
                                              <p:val>
                                                <p:strVal val="#ppt_y"/>
                                              </p:val>
                                            </p:tav>
                                            <p:tav tm="100000">
                                              <p:val>
                                                <p:strVal val="#ppt_y"/>
                                              </p:val>
                                            </p:tav>
                                          </p:tavLst>
                                        </p:anim>
                                      </p:childTnLst>
                                    </p:cTn>
                                  </p:par>
                                  <p:par>
                                    <p:cTn id="60" presetID="53" presetClass="entr" presetSubtype="16" fill="hold" grpId="0" nodeType="withEffect">
                                      <p:stCondLst>
                                        <p:cond delay="4100"/>
                                      </p:stCondLst>
                                      <p:childTnLst>
                                        <p:set>
                                          <p:cBhvr>
                                            <p:cTn id="61" dur="1" fill="hold">
                                              <p:stCondLst>
                                                <p:cond delay="0"/>
                                              </p:stCondLst>
                                            </p:cTn>
                                            <p:tgtEl>
                                              <p:spTgt spid="30"/>
                                            </p:tgtEl>
                                            <p:attrNameLst>
                                              <p:attrName>style.visibility</p:attrName>
                                            </p:attrNameLst>
                                          </p:cBhvr>
                                          <p:to>
                                            <p:strVal val="visible"/>
                                          </p:to>
                                        </p:set>
                                        <p:anim calcmode="lin" valueType="num">
                                          <p:cBhvr>
                                            <p:cTn id="62" dur="300" fill="hold"/>
                                            <p:tgtEl>
                                              <p:spTgt spid="30"/>
                                            </p:tgtEl>
                                            <p:attrNameLst>
                                              <p:attrName>ppt_w</p:attrName>
                                            </p:attrNameLst>
                                          </p:cBhvr>
                                          <p:tavLst>
                                            <p:tav tm="0">
                                              <p:val>
                                                <p:fltVal val="0"/>
                                              </p:val>
                                            </p:tav>
                                            <p:tav tm="100000">
                                              <p:val>
                                                <p:strVal val="#ppt_w"/>
                                              </p:val>
                                            </p:tav>
                                          </p:tavLst>
                                        </p:anim>
                                        <p:anim calcmode="lin" valueType="num">
                                          <p:cBhvr>
                                            <p:cTn id="63" dur="300" fill="hold"/>
                                            <p:tgtEl>
                                              <p:spTgt spid="30"/>
                                            </p:tgtEl>
                                            <p:attrNameLst>
                                              <p:attrName>ppt_h</p:attrName>
                                            </p:attrNameLst>
                                          </p:cBhvr>
                                          <p:tavLst>
                                            <p:tav tm="0">
                                              <p:val>
                                                <p:fltVal val="0"/>
                                              </p:val>
                                            </p:tav>
                                            <p:tav tm="100000">
                                              <p:val>
                                                <p:strVal val="#ppt_h"/>
                                              </p:val>
                                            </p:tav>
                                          </p:tavLst>
                                        </p:anim>
                                        <p:animEffect transition="in" filter="fade">
                                          <p:cBhvr>
                                            <p:cTn id="64" dur="300"/>
                                            <p:tgtEl>
                                              <p:spTgt spid="30"/>
                                            </p:tgtEl>
                                          </p:cBhvr>
                                        </p:animEffect>
                                      </p:childTnLst>
                                    </p:cTn>
                                  </p:par>
                                  <p:par>
                                    <p:cTn id="65" presetID="6" presetClass="emph" presetSubtype="0" autoRev="1" fill="hold" grpId="1" nodeType="withEffect">
                                      <p:stCondLst>
                                        <p:cond delay="4400"/>
                                      </p:stCondLst>
                                      <p:childTnLst>
                                        <p:animScale>
                                          <p:cBhvr>
                                            <p:cTn id="66" dur="150" fill="hold"/>
                                            <p:tgtEl>
                                              <p:spTgt spid="30"/>
                                            </p:tgtEl>
                                          </p:cBhvr>
                                          <p:by x="110000" y="110000"/>
                                        </p:animScale>
                                      </p:childTnLst>
                                    </p:cTn>
                                  </p:par>
                                  <p:par>
                                    <p:cTn id="67" presetID="2" presetClass="entr" presetSubtype="2" fill="hold" nodeType="withEffect">
                                      <p:stCondLst>
                                        <p:cond delay="4400"/>
                                      </p:stCondLst>
                                      <p:childTnLst>
                                        <p:set>
                                          <p:cBhvr>
                                            <p:cTn id="68" dur="1" fill="hold">
                                              <p:stCondLst>
                                                <p:cond delay="0"/>
                                              </p:stCondLst>
                                            </p:cTn>
                                            <p:tgtEl>
                                              <p:spTgt spid="31"/>
                                            </p:tgtEl>
                                            <p:attrNameLst>
                                              <p:attrName>style.visibility</p:attrName>
                                            </p:attrNameLst>
                                          </p:cBhvr>
                                          <p:to>
                                            <p:strVal val="visible"/>
                                          </p:to>
                                        </p:set>
                                        <p:anim calcmode="lin" valueType="num">
                                          <p:cBhvr additive="base">
                                            <p:cTn id="69" dur="500" fill="hold"/>
                                            <p:tgtEl>
                                              <p:spTgt spid="31"/>
                                            </p:tgtEl>
                                            <p:attrNameLst>
                                              <p:attrName>ppt_x</p:attrName>
                                            </p:attrNameLst>
                                          </p:cBhvr>
                                          <p:tavLst>
                                            <p:tav tm="0">
                                              <p:val>
                                                <p:strVal val="1+#ppt_w/2"/>
                                              </p:val>
                                            </p:tav>
                                            <p:tav tm="100000">
                                              <p:val>
                                                <p:strVal val="#ppt_x"/>
                                              </p:val>
                                            </p:tav>
                                          </p:tavLst>
                                        </p:anim>
                                        <p:anim calcmode="lin" valueType="num">
                                          <p:cBhvr additive="base">
                                            <p:cTn id="70" dur="500" fill="hold"/>
                                            <p:tgtEl>
                                              <p:spTgt spid="31"/>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460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1+#ppt_w/2"/>
                                              </p:val>
                                            </p:tav>
                                            <p:tav tm="100000">
                                              <p:val>
                                                <p:strVal val="#ppt_x"/>
                                              </p:val>
                                            </p:tav>
                                          </p:tavLst>
                                        </p:anim>
                                        <p:anim calcmode="lin" valueType="num">
                                          <p:cBhvr additive="base">
                                            <p:cTn id="74"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bldLvl="0" animBg="1"/>
          <p:bldP spid="21" grpId="0"/>
          <p:bldP spid="21" grpId="1"/>
          <p:bldP spid="23" grpId="0"/>
          <p:bldP spid="24" grpId="0"/>
          <p:bldP spid="24" grpId="1"/>
          <p:bldP spid="26" grpId="0"/>
          <p:bldP spid="27" grpId="0"/>
          <p:bldP spid="27" grpId="1"/>
          <p:bldP spid="29" grpId="0"/>
          <p:bldP spid="30" grpId="0"/>
          <p:bldP spid="30" grpId="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93745" y="1905635"/>
            <a:ext cx="6102350" cy="3784600"/>
          </a:xfrm>
          <a:prstGeom prst="rect">
            <a:avLst/>
          </a:prstGeom>
          <a:noFill/>
        </p:spPr>
        <p:txBody>
          <a:bodyPr wrap="square" rtlCol="0" anchor="t">
            <a:spAutoFit/>
          </a:bodyPr>
          <a:p>
            <a:pPr>
              <a:buFont typeface="Arial" panose="020B0604020202020204" pitchFamily="34" charset="0"/>
              <a:buNone/>
            </a:pPr>
            <a:r>
              <a:rPr lang="en-US" sz="2000"/>
              <a:t>Currency converter (or currency exchange) is a mini project coded in python programming language. This simple application provides a web-based interface for exchanging/converting money from one currency (say $) to another currency (say €).</a:t>
            </a:r>
            <a:endParaRPr lang="en-US" sz="2000"/>
          </a:p>
          <a:p>
            <a:pPr>
              <a:buFont typeface="Arial" panose="020B0604020202020204" pitchFamily="34" charset="0"/>
              <a:buNone/>
            </a:pPr>
            <a:r>
              <a:rPr lang="en-US" sz="2000"/>
              <a:t>Different countries use different currency, and there is daily variation in these currencies relative to one another. Those who transfer money from one country to another (one currency to another) must be updated with the latest currency exchange rates in the market.</a:t>
            </a:r>
            <a:endParaRPr lang="en-US" sz="2000"/>
          </a:p>
          <a:p>
            <a:pPr>
              <a:buFont typeface="Arial" panose="020B0604020202020204" pitchFamily="34" charset="0"/>
              <a:buNone/>
            </a:pPr>
            <a:endParaRPr lang="en-US" sz="2000"/>
          </a:p>
        </p:txBody>
      </p:sp>
      <p:sp>
        <p:nvSpPr>
          <p:cNvPr id="3" name="Text Box 2"/>
          <p:cNvSpPr txBox="1"/>
          <p:nvPr/>
        </p:nvSpPr>
        <p:spPr>
          <a:xfrm>
            <a:off x="3620770" y="493395"/>
            <a:ext cx="5654040" cy="1076325"/>
          </a:xfrm>
          <a:prstGeom prst="rect">
            <a:avLst/>
          </a:prstGeom>
          <a:noFill/>
        </p:spPr>
        <p:txBody>
          <a:bodyPr wrap="none" rtlCol="0" anchor="t">
            <a:spAutoFit/>
          </a:bodyPr>
          <a:p>
            <a:pPr algn="l">
              <a:buFont typeface="Arial" panose="020B0604020202020204" pitchFamily="34" charset="0"/>
              <a:buNone/>
            </a:pPr>
            <a:r>
              <a:rPr lang="en-US" altLang="zh-CN" sz="4000" dirty="0" smtClean="0">
                <a:solidFill>
                  <a:schemeClr val="tx1">
                    <a:lumMod val="65000"/>
                    <a:lumOff val="35000"/>
                  </a:schemeClr>
                </a:solidFill>
                <a:latin typeface="Arial" panose="020B0604020202020204" pitchFamily="34" charset="0"/>
                <a:sym typeface="+mn-ea"/>
              </a:rPr>
              <a:t>01</a:t>
            </a:r>
            <a:r>
              <a:rPr lang="en-IN" altLang="en-US" sz="4000" dirty="0" smtClean="0">
                <a:solidFill>
                  <a:schemeClr val="tx1">
                    <a:lumMod val="65000"/>
                    <a:lumOff val="35000"/>
                  </a:schemeClr>
                </a:solidFill>
                <a:latin typeface="Arial" panose="020B0604020202020204" pitchFamily="34" charset="0"/>
                <a:sym typeface="+mn-ea"/>
              </a:rPr>
              <a:t>:</a:t>
            </a:r>
            <a:r>
              <a:rPr lang="en-IN" altLang="zh-CN" sz="2400" b="1" dirty="0">
                <a:solidFill>
                  <a:schemeClr val="tx1">
                    <a:lumMod val="65000"/>
                    <a:lumOff val="35000"/>
                  </a:schemeClr>
                </a:solidFill>
                <a:latin typeface="Arial" panose="020B0604020202020204" pitchFamily="34" charset="0"/>
                <a:ea typeface="Arial" panose="020B0604020202020204" pitchFamily="34" charset="0"/>
                <a:sym typeface="+mn-ea"/>
              </a:rPr>
              <a:t>TOPIC:CURRUNCY CONVERTER</a:t>
            </a:r>
            <a:endParaRPr lang="en-IN" altLang="zh-CN" sz="2400" b="1" dirty="0">
              <a:solidFill>
                <a:schemeClr val="tx1">
                  <a:lumMod val="65000"/>
                  <a:lumOff val="35000"/>
                </a:schemeClr>
              </a:solidFill>
              <a:latin typeface="Arial" panose="020B0604020202020204" pitchFamily="34" charset="0"/>
              <a:ea typeface="Arial" panose="020B0604020202020204" pitchFamily="34" charset="0"/>
              <a:sym typeface="+mn-ea"/>
            </a:endParaRPr>
          </a:p>
          <a:p>
            <a:pPr algn="ctr"/>
            <a:endParaRPr lang="en-IN" altLang="en-US" sz="2400" dirty="0" smtClean="0">
              <a:solidFill>
                <a:schemeClr val="tx1">
                  <a:lumMod val="65000"/>
                  <a:lumOff val="35000"/>
                </a:schemeClr>
              </a:solidFill>
              <a:latin typeface="Arial" panose="020B060402020202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2458720" y="1229360"/>
            <a:ext cx="6436995" cy="4399915"/>
          </a:xfrm>
          <a:prstGeom prst="rect">
            <a:avLst/>
          </a:prstGeom>
          <a:noFill/>
          <a:ln w="9525">
            <a:noFill/>
          </a:ln>
        </p:spPr>
        <p:txBody>
          <a:bodyPr wrap="square">
            <a:spAutoFit/>
          </a:bodyPr>
          <a:p>
            <a:pPr indent="0"/>
            <a:r>
              <a:rPr lang="en-US" sz="2000">
                <a:sym typeface="+mn-ea"/>
              </a:rPr>
              <a:t>Currency converter mini project is built keeping this thing in mind. It is simply a calculator-like app developed using Ajax, Java servlets web features. In this application, there is regular update about currency of every country by which it displays present currency market value and conversion rate.</a:t>
            </a:r>
            <a:endParaRPr lang="en-US" sz="2000"/>
          </a:p>
          <a:p>
            <a:pPr indent="0"/>
            <a:r>
              <a:rPr lang="en-US" sz="2000" b="0">
                <a:solidFill>
                  <a:srgbClr val="282828"/>
                </a:solidFill>
                <a:latin typeface="Helvetica" charset="0"/>
                <a:ea typeface="SimSun" panose="02010600030101010101" pitchFamily="2" charset="-122"/>
              </a:rPr>
              <a:t>Such application can be used by any user, but it is mainly useful for business, shares, and finance related areas where money transfer and currency exchange takes place on a daily basis.In this currency converter program, users are provided with an option to select the type of conversion, i.e. from “this” currency to “that” currency. This simple feature </a:t>
            </a:r>
            <a:r>
              <a:rPr lang="en-US" sz="2000" b="0">
                <a:solidFill>
                  <a:srgbClr val="333333"/>
                </a:solidFill>
                <a:latin typeface="sans-serif" charset="0"/>
                <a:ea typeface="SimSun" panose="02010600030101010101" pitchFamily="2" charset="-122"/>
              </a:rPr>
              <a:t> </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2976245" y="613410"/>
            <a:ext cx="5659755" cy="5939155"/>
          </a:xfrm>
          <a:prstGeom prst="rect">
            <a:avLst/>
          </a:prstGeom>
          <a:noFill/>
          <a:ln w="9525">
            <a:noFill/>
          </a:ln>
        </p:spPr>
        <p:txBody>
          <a:bodyPr wrap="square">
            <a:spAutoFit/>
          </a:bodyPr>
          <a:p>
            <a:pPr indent="0"/>
            <a:r>
              <a:rPr lang="en-US" sz="2000" b="0">
                <a:solidFill>
                  <a:srgbClr val="282828"/>
                </a:solidFill>
                <a:latin typeface="Helvetica" charset="0"/>
                <a:ea typeface="SimSun" panose="02010600030101010101" pitchFamily="2" charset="-122"/>
              </a:rPr>
              <a:t>allows users to enter amount which to be converted (say currency in Dollars), and display the converted amount (say currency in Euro).So we will import our library our tkinter library with the help of this library we will make an GUI which helps to makes our project better.Unlike some other famous libraries ,tkinter doesn’t have any third-party dependencies.tkinter is a light -weight python library with a rich set of features for taking the data and makes creative GUIs.this is a open source project and very easy to use but has a lot of bugs and very hard implementation process.Towards the end of this article , I will be providing some code snippets to rectify some of the errors that might occur while we use the library and hope these errors get fixed by the next release.</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31925" y="1757045"/>
            <a:ext cx="9879965" cy="1630045"/>
          </a:xfrm>
          <a:prstGeom prst="rect">
            <a:avLst/>
          </a:prstGeom>
          <a:noFill/>
        </p:spPr>
        <p:txBody>
          <a:bodyPr wrap="none" rtlCol="0" anchor="t">
            <a:spAutoFit/>
          </a:bodyPr>
          <a:p>
            <a:pPr indent="0" algn="l"/>
            <a:r>
              <a:rPr lang="en-US" sz="2000">
                <a:solidFill>
                  <a:srgbClr val="282828"/>
                </a:solidFill>
                <a:latin typeface="Helvetica" charset="0"/>
                <a:ea typeface="SimSun" panose="02010600030101010101" pitchFamily="2" charset="-122"/>
                <a:sym typeface="+mn-ea"/>
              </a:rPr>
              <a:t>Using the python package ,this task is very simple-efficient-safe with few bunch codes.</a:t>
            </a:r>
            <a:endParaRPr lang="en-US" sz="2000">
              <a:solidFill>
                <a:srgbClr val="282828"/>
              </a:solidFill>
              <a:latin typeface="Helvetica" charset="0"/>
              <a:ea typeface="SimSun" panose="02010600030101010101" pitchFamily="2" charset="-122"/>
              <a:sym typeface="+mn-ea"/>
            </a:endParaRPr>
          </a:p>
          <a:p>
            <a:pPr indent="0" algn="l"/>
            <a:endParaRPr lang="en-US" sz="2000"/>
          </a:p>
          <a:p>
            <a:pPr indent="0" algn="l"/>
            <a:r>
              <a:rPr lang="en-US" sz="2000"/>
              <a:t>Tkinterand .in thiss project we wll use tkinter library so that our projects will run in an </a:t>
            </a:r>
            <a:endParaRPr lang="en-US" sz="2000"/>
          </a:p>
          <a:p>
            <a:pPr indent="0" algn="l"/>
            <a:endParaRPr lang="en-US" sz="2000"/>
          </a:p>
          <a:p>
            <a:pPr indent="0" algn="l"/>
            <a:r>
              <a:rPr lang="en-US" sz="2000"/>
              <a:t>appropriate manner.</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86985" y="574040"/>
            <a:ext cx="3435985" cy="521970"/>
          </a:xfrm>
          <a:prstGeom prst="rect">
            <a:avLst/>
          </a:prstGeom>
          <a:noFill/>
        </p:spPr>
        <p:txBody>
          <a:bodyPr wrap="none" rtlCol="0" anchor="t">
            <a:spAutoFit/>
          </a:bodyPr>
          <a:p>
            <a:pPr>
              <a:buFont typeface="Arial" panose="020B0604020202020204" pitchFamily="34" charset="0"/>
              <a:buNone/>
            </a:pPr>
            <a:r>
              <a:rPr lang="en-IN" altLang="zh-CN" sz="2800" b="1" dirty="0">
                <a:solidFill>
                  <a:schemeClr val="tx1">
                    <a:lumMod val="65000"/>
                    <a:lumOff val="35000"/>
                  </a:schemeClr>
                </a:solidFill>
                <a:latin typeface="Arial" panose="020B0604020202020204" pitchFamily="34" charset="0"/>
                <a:ea typeface="Arial" panose="020B0604020202020204" pitchFamily="34" charset="0"/>
                <a:sym typeface="+mn-ea"/>
              </a:rPr>
              <a:t>ABOUT THE TOPIC</a:t>
            </a:r>
            <a:endParaRPr lang="en-US" sz="2800"/>
          </a:p>
        </p:txBody>
      </p:sp>
      <p:sp>
        <p:nvSpPr>
          <p:cNvPr id="3" name="Text Box 2"/>
          <p:cNvSpPr txBox="1"/>
          <p:nvPr/>
        </p:nvSpPr>
        <p:spPr>
          <a:xfrm>
            <a:off x="4128135" y="450850"/>
            <a:ext cx="958850" cy="768350"/>
          </a:xfrm>
          <a:prstGeom prst="rect">
            <a:avLst/>
          </a:prstGeom>
          <a:noFill/>
        </p:spPr>
        <p:txBody>
          <a:bodyPr wrap="none" rtlCol="0" anchor="t">
            <a:spAutoFit/>
          </a:bodyPr>
          <a:p>
            <a:pPr algn="ctr"/>
            <a:r>
              <a:rPr lang="en-US" altLang="zh-CN" sz="4400" dirty="0" smtClean="0">
                <a:solidFill>
                  <a:schemeClr val="tx1">
                    <a:lumMod val="65000"/>
                    <a:lumOff val="35000"/>
                  </a:schemeClr>
                </a:solidFill>
                <a:latin typeface="Arial" panose="020B0604020202020204" pitchFamily="34" charset="0"/>
                <a:sym typeface="+mn-ea"/>
              </a:rPr>
              <a:t>02</a:t>
            </a:r>
            <a:r>
              <a:rPr lang="en-IN" altLang="en-US" sz="4400" dirty="0" smtClean="0">
                <a:solidFill>
                  <a:schemeClr val="tx1">
                    <a:lumMod val="65000"/>
                    <a:lumOff val="35000"/>
                  </a:schemeClr>
                </a:solidFill>
                <a:latin typeface="Arial" panose="020B0604020202020204" pitchFamily="34" charset="0"/>
                <a:sym typeface="+mn-ea"/>
              </a:rPr>
              <a:t>:</a:t>
            </a:r>
            <a:endParaRPr lang="en-IN" altLang="en-US" sz="4400" dirty="0" smtClean="0">
              <a:solidFill>
                <a:schemeClr val="tx1">
                  <a:lumMod val="65000"/>
                  <a:lumOff val="35000"/>
                </a:schemeClr>
              </a:solidFill>
              <a:latin typeface="Arial" panose="020B0604020202020204" pitchFamily="34" charset="0"/>
              <a:sym typeface="+mn-ea"/>
            </a:endParaRPr>
          </a:p>
        </p:txBody>
      </p:sp>
      <p:sp>
        <p:nvSpPr>
          <p:cNvPr id="100" name="Text Box 99"/>
          <p:cNvSpPr txBox="1"/>
          <p:nvPr/>
        </p:nvSpPr>
        <p:spPr>
          <a:xfrm>
            <a:off x="3253105" y="1219200"/>
            <a:ext cx="5685155" cy="4707890"/>
          </a:xfrm>
          <a:prstGeom prst="rect">
            <a:avLst/>
          </a:prstGeom>
          <a:noFill/>
          <a:ln w="9525">
            <a:noFill/>
          </a:ln>
        </p:spPr>
        <p:txBody>
          <a:bodyPr wrap="square">
            <a:spAutoFit/>
          </a:bodyPr>
          <a:p>
            <a:pPr indent="0"/>
            <a:r>
              <a:rPr lang="en-US" sz="2000" b="0">
                <a:solidFill>
                  <a:srgbClr val="000000"/>
                </a:solidFill>
                <a:latin typeface="Calibri" panose="020F0502020204030204" charset="0"/>
                <a:ea typeface="SimSun" panose="02010600030101010101" pitchFamily="2" charset="-122"/>
                <a:cs typeface="Times New Roman" panose="02020603050405020304" charset="0"/>
              </a:rPr>
              <a:t>In this awesome project we will do some different and do some experiments and also play and enjoy python .As we all know that from last years we have observe that python is very popular and growth of this python programming language is very high,due to many advance features its make our part simple and functions gives the way to do programming in easy way ,so in this project we will make currency converter by implementing tkinter library implementing part is very irritating in python I have seen so after importing tkinter library we will make an gui which will correctly show us the data of country and with the help of program we will Run our program.</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24250" y="511175"/>
            <a:ext cx="958850" cy="768350"/>
          </a:xfrm>
          <a:prstGeom prst="rect">
            <a:avLst/>
          </a:prstGeom>
          <a:noFill/>
        </p:spPr>
        <p:txBody>
          <a:bodyPr wrap="none" rtlCol="0" anchor="t">
            <a:spAutoFit/>
          </a:bodyPr>
          <a:p>
            <a:pPr algn="ctr"/>
            <a:r>
              <a:rPr lang="en-US" altLang="zh-CN" sz="4400" dirty="0" smtClean="0">
                <a:solidFill>
                  <a:schemeClr val="tx1">
                    <a:lumMod val="65000"/>
                    <a:lumOff val="35000"/>
                  </a:schemeClr>
                </a:solidFill>
                <a:latin typeface="Arial" panose="020B0604020202020204" pitchFamily="34" charset="0"/>
                <a:sym typeface="+mn-ea"/>
              </a:rPr>
              <a:t>03</a:t>
            </a:r>
            <a:r>
              <a:rPr lang="en-IN" altLang="en-US" sz="4400" dirty="0" smtClean="0">
                <a:solidFill>
                  <a:schemeClr val="tx1">
                    <a:lumMod val="65000"/>
                    <a:lumOff val="35000"/>
                  </a:schemeClr>
                </a:solidFill>
                <a:latin typeface="Arial" panose="020B0604020202020204" pitchFamily="34" charset="0"/>
                <a:sym typeface="+mn-ea"/>
              </a:rPr>
              <a:t>:</a:t>
            </a:r>
            <a:endParaRPr lang="en-IN" altLang="en-US" sz="4400" dirty="0" smtClean="0">
              <a:solidFill>
                <a:schemeClr val="tx1">
                  <a:lumMod val="65000"/>
                  <a:lumOff val="35000"/>
                </a:schemeClr>
              </a:solidFill>
              <a:latin typeface="Arial" panose="020B0604020202020204" pitchFamily="34" charset="0"/>
              <a:sym typeface="+mn-ea"/>
            </a:endParaRPr>
          </a:p>
        </p:txBody>
      </p:sp>
      <p:sp>
        <p:nvSpPr>
          <p:cNvPr id="3" name="Text Box 2"/>
          <p:cNvSpPr txBox="1"/>
          <p:nvPr/>
        </p:nvSpPr>
        <p:spPr>
          <a:xfrm>
            <a:off x="4683760" y="572770"/>
            <a:ext cx="2612390" cy="645160"/>
          </a:xfrm>
          <a:prstGeom prst="rect">
            <a:avLst/>
          </a:prstGeom>
          <a:noFill/>
        </p:spPr>
        <p:txBody>
          <a:bodyPr wrap="none" rtlCol="0" anchor="t">
            <a:spAutoFit/>
          </a:bodyPr>
          <a:p>
            <a:pPr>
              <a:buFont typeface="Arial" panose="020B0604020202020204" pitchFamily="34" charset="0"/>
              <a:buNone/>
            </a:pPr>
            <a:r>
              <a:rPr lang="en-IN" altLang="zh-CN" sz="3600" b="1" dirty="0">
                <a:solidFill>
                  <a:schemeClr val="tx1">
                    <a:lumMod val="65000"/>
                    <a:lumOff val="35000"/>
                  </a:schemeClr>
                </a:solidFill>
                <a:latin typeface="Arial" panose="020B0604020202020204" pitchFamily="34" charset="0"/>
                <a:ea typeface="Arial" panose="020B0604020202020204" pitchFamily="34" charset="0"/>
                <a:sym typeface="+mn-ea"/>
              </a:rPr>
              <a:t>FEATURES</a:t>
            </a:r>
            <a:endParaRPr lang="en-US" sz="3600"/>
          </a:p>
        </p:txBody>
      </p:sp>
      <p:sp>
        <p:nvSpPr>
          <p:cNvPr id="100" name="Text Box 99"/>
          <p:cNvSpPr txBox="1"/>
          <p:nvPr/>
        </p:nvSpPr>
        <p:spPr>
          <a:xfrm>
            <a:off x="3556000" y="1690688"/>
            <a:ext cx="5080000" cy="3476625"/>
          </a:xfrm>
          <a:prstGeom prst="rect">
            <a:avLst/>
          </a:prstGeom>
          <a:noFill/>
          <a:ln w="9525">
            <a:noFill/>
          </a:ln>
        </p:spPr>
        <p:txBody>
          <a:bodyPr>
            <a:spAutoFit/>
          </a:bodyPr>
          <a:p>
            <a:pPr indent="0"/>
            <a:r>
              <a:rPr lang="en-US" sz="2000" b="0">
                <a:latin typeface="Segoe UI" panose="020B0502040204020203" charset="0"/>
                <a:ea typeface="SimSun" panose="02010600030101010101" pitchFamily="2" charset="-122"/>
              </a:rPr>
              <a:t>Python is a high-level general-purpose programming language which is used for various applications. Using python you can make a web application, desktop application, Games, etc. In this python project, we will discuss how to convert currency to another currency so that we will familiar with the country’s economy growth etc.using python and also we will create a nice GUI using the Python library.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2842895" y="1536700"/>
            <a:ext cx="5793105" cy="3476625"/>
          </a:xfrm>
          <a:prstGeom prst="rect">
            <a:avLst/>
          </a:prstGeom>
          <a:noFill/>
          <a:ln w="9525">
            <a:noFill/>
          </a:ln>
        </p:spPr>
        <p:txBody>
          <a:bodyPr wrap="square">
            <a:spAutoFit/>
          </a:bodyPr>
          <a:p>
            <a:pPr indent="0"/>
            <a:r>
              <a:rPr lang="en-US" sz="2000" b="0">
                <a:latin typeface="Georgia" panose="02040502050405020303" charset="0"/>
                <a:ea typeface="SimSun" panose="02010600030101010101" pitchFamily="2" charset="-122"/>
              </a:rPr>
              <a:t>With this project in python, we have successfully developed the curruncy converter project using python. We used the popular Tkinter library that used for rendering graphics. </a:t>
            </a:r>
            <a:r>
              <a:rPr lang="en-US" sz="2000" b="0">
                <a:latin typeface="Segoe UI" panose="020B0502040204020203" charset="0"/>
                <a:ea typeface="SimSun" panose="02010600030101010101" pitchFamily="2" charset="-122"/>
              </a:rPr>
              <a:t>Python libraries make the programming task easier which allows you to access the program which is already implemented to save lots of time. It is a collection of functions and methods which allows you to code fast. tkinter is a very useful dependency-free library used to take data from internet from the web.</a:t>
            </a:r>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5049</Words>
  <Application>WPS Presentation</Application>
  <PresentationFormat>Widescreen</PresentationFormat>
  <Paragraphs>86</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Calibri Light</vt:lpstr>
      <vt:lpstr>Calibri</vt:lpstr>
      <vt:lpstr>Microsoft YaHei</vt:lpstr>
      <vt:lpstr>Arial Unicode MS</vt:lpstr>
      <vt:lpstr>Helvetica</vt:lpstr>
      <vt:lpstr>sans-serif</vt:lpstr>
      <vt:lpstr>Segoe Print</vt:lpstr>
      <vt:lpstr>Times New Roman</vt:lpstr>
      <vt:lpstr>Segoe UI</vt:lpstr>
      <vt:lpstr>Georgia</vt:lpstr>
      <vt:lpstr>Trebuchet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
  <cp:lastModifiedBy>Saurabh Pratap</cp:lastModifiedBy>
  <cp:revision>1</cp:revision>
  <dcterms:created xsi:type="dcterms:W3CDTF">2021-05-07T04:45:48Z</dcterms:created>
  <dcterms:modified xsi:type="dcterms:W3CDTF">2021-05-07T04:45:48Z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1033-11.2.0.10114</vt:lpwstr>
  </property>
</Properties>
</file>