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8" r:id="rId15"/>
    <p:sldId id="286" r:id="rId16"/>
    <p:sldId id="289" r:id="rId17"/>
    <p:sldId id="287" r:id="rId18"/>
    <p:sldId id="274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9"/>
    <a:srgbClr val="740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8" autoAdjust="0"/>
  </p:normalViewPr>
  <p:slideViewPr>
    <p:cSldViewPr>
      <p:cViewPr varScale="1">
        <p:scale>
          <a:sx n="76" d="100"/>
          <a:sy n="76" d="100"/>
        </p:scale>
        <p:origin x="91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3C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06125" y="0"/>
            <a:ext cx="128587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276850" cy="6858000"/>
          </a:xfrm>
          <a:custGeom>
            <a:avLst/>
            <a:gdLst/>
            <a:ahLst/>
            <a:cxnLst/>
            <a:rect l="l" t="t" r="r" b="b"/>
            <a:pathLst>
              <a:path w="5276850" h="6858000">
                <a:moveTo>
                  <a:pt x="4383786" y="0"/>
                </a:moveTo>
                <a:lnTo>
                  <a:pt x="0" y="0"/>
                </a:lnTo>
                <a:lnTo>
                  <a:pt x="0" y="6858000"/>
                </a:lnTo>
                <a:lnTo>
                  <a:pt x="4789297" y="6858000"/>
                </a:lnTo>
                <a:lnTo>
                  <a:pt x="4791781" y="6851928"/>
                </a:lnTo>
                <a:lnTo>
                  <a:pt x="4791614" y="6846792"/>
                </a:lnTo>
                <a:lnTo>
                  <a:pt x="4787876" y="6841467"/>
                </a:lnTo>
                <a:lnTo>
                  <a:pt x="4779137" y="6835867"/>
                </a:lnTo>
                <a:lnTo>
                  <a:pt x="4783447" y="6827744"/>
                </a:lnTo>
                <a:lnTo>
                  <a:pt x="4786566" y="6820962"/>
                </a:lnTo>
                <a:lnTo>
                  <a:pt x="4785494" y="6814243"/>
                </a:lnTo>
                <a:lnTo>
                  <a:pt x="4777232" y="6806309"/>
                </a:lnTo>
                <a:lnTo>
                  <a:pt x="4782058" y="6771086"/>
                </a:lnTo>
                <a:lnTo>
                  <a:pt x="4789170" y="6723353"/>
                </a:lnTo>
                <a:lnTo>
                  <a:pt x="4797520" y="6673435"/>
                </a:lnTo>
                <a:lnTo>
                  <a:pt x="4806061" y="6631660"/>
                </a:lnTo>
                <a:lnTo>
                  <a:pt x="4806688" y="6598885"/>
                </a:lnTo>
                <a:lnTo>
                  <a:pt x="4805933" y="6577344"/>
                </a:lnTo>
                <a:lnTo>
                  <a:pt x="4805846" y="6549309"/>
                </a:lnTo>
                <a:lnTo>
                  <a:pt x="4808474" y="6497053"/>
                </a:lnTo>
                <a:lnTo>
                  <a:pt x="4819493" y="6473710"/>
                </a:lnTo>
                <a:lnTo>
                  <a:pt x="4825380" y="6445583"/>
                </a:lnTo>
                <a:lnTo>
                  <a:pt x="4830816" y="6417975"/>
                </a:lnTo>
                <a:lnTo>
                  <a:pt x="4840478" y="6396189"/>
                </a:lnTo>
                <a:lnTo>
                  <a:pt x="4846191" y="6361757"/>
                </a:lnTo>
                <a:lnTo>
                  <a:pt x="4847796" y="6334844"/>
                </a:lnTo>
                <a:lnTo>
                  <a:pt x="4851997" y="6308037"/>
                </a:lnTo>
                <a:lnTo>
                  <a:pt x="4865497" y="6273927"/>
                </a:lnTo>
                <a:lnTo>
                  <a:pt x="4884823" y="6246290"/>
                </a:lnTo>
                <a:lnTo>
                  <a:pt x="4908276" y="6200018"/>
                </a:lnTo>
                <a:lnTo>
                  <a:pt x="4958834" y="6088687"/>
                </a:lnTo>
                <a:lnTo>
                  <a:pt x="4981575" y="6042190"/>
                </a:lnTo>
                <a:lnTo>
                  <a:pt x="4996255" y="6006951"/>
                </a:lnTo>
                <a:lnTo>
                  <a:pt x="5003101" y="5983814"/>
                </a:lnTo>
                <a:lnTo>
                  <a:pt x="5013757" y="5959086"/>
                </a:lnTo>
                <a:lnTo>
                  <a:pt x="5039868" y="5919076"/>
                </a:lnTo>
                <a:lnTo>
                  <a:pt x="5034553" y="5900366"/>
                </a:lnTo>
                <a:lnTo>
                  <a:pt x="5046599" y="5876950"/>
                </a:lnTo>
                <a:lnTo>
                  <a:pt x="5064263" y="5854553"/>
                </a:lnTo>
                <a:lnTo>
                  <a:pt x="5091350" y="5817943"/>
                </a:lnTo>
                <a:lnTo>
                  <a:pt x="5099865" y="5804064"/>
                </a:lnTo>
                <a:lnTo>
                  <a:pt x="5109845" y="5783249"/>
                </a:lnTo>
                <a:lnTo>
                  <a:pt x="5123739" y="5742856"/>
                </a:lnTo>
                <a:lnTo>
                  <a:pt x="5137848" y="5700188"/>
                </a:lnTo>
                <a:lnTo>
                  <a:pt x="5156815" y="5647286"/>
                </a:lnTo>
                <a:lnTo>
                  <a:pt x="5185283" y="5576189"/>
                </a:lnTo>
                <a:lnTo>
                  <a:pt x="5193176" y="5540910"/>
                </a:lnTo>
                <a:lnTo>
                  <a:pt x="5200999" y="5492083"/>
                </a:lnTo>
                <a:lnTo>
                  <a:pt x="5210107" y="5442922"/>
                </a:lnTo>
                <a:lnTo>
                  <a:pt x="5221859" y="5406644"/>
                </a:lnTo>
                <a:lnTo>
                  <a:pt x="5239766" y="5367909"/>
                </a:lnTo>
                <a:lnTo>
                  <a:pt x="5236718" y="5360670"/>
                </a:lnTo>
                <a:lnTo>
                  <a:pt x="5234940" y="5359908"/>
                </a:lnTo>
                <a:lnTo>
                  <a:pt x="5253101" y="5245735"/>
                </a:lnTo>
                <a:lnTo>
                  <a:pt x="5254896" y="5241145"/>
                </a:lnTo>
                <a:lnTo>
                  <a:pt x="5255752" y="5235590"/>
                </a:lnTo>
                <a:lnTo>
                  <a:pt x="5255440" y="5228822"/>
                </a:lnTo>
                <a:lnTo>
                  <a:pt x="5253736" y="5220589"/>
                </a:lnTo>
                <a:lnTo>
                  <a:pt x="5252212" y="5217922"/>
                </a:lnTo>
                <a:lnTo>
                  <a:pt x="5258816" y="5196332"/>
                </a:lnTo>
                <a:lnTo>
                  <a:pt x="5266928" y="5176250"/>
                </a:lnTo>
                <a:lnTo>
                  <a:pt x="5272121" y="5164703"/>
                </a:lnTo>
                <a:lnTo>
                  <a:pt x="5276850" y="5157216"/>
                </a:lnTo>
                <a:lnTo>
                  <a:pt x="5273274" y="5095928"/>
                </a:lnTo>
                <a:lnTo>
                  <a:pt x="5268817" y="5049059"/>
                </a:lnTo>
                <a:lnTo>
                  <a:pt x="5257165" y="4956429"/>
                </a:lnTo>
                <a:lnTo>
                  <a:pt x="5254746" y="4908977"/>
                </a:lnTo>
                <a:lnTo>
                  <a:pt x="5250772" y="4858756"/>
                </a:lnTo>
                <a:lnTo>
                  <a:pt x="5246163" y="4806616"/>
                </a:lnTo>
                <a:lnTo>
                  <a:pt x="5241840" y="4753407"/>
                </a:lnTo>
                <a:lnTo>
                  <a:pt x="5238723" y="4699980"/>
                </a:lnTo>
                <a:lnTo>
                  <a:pt x="5237734" y="4647183"/>
                </a:lnTo>
                <a:lnTo>
                  <a:pt x="5236526" y="4601891"/>
                </a:lnTo>
                <a:lnTo>
                  <a:pt x="5235545" y="4554746"/>
                </a:lnTo>
                <a:lnTo>
                  <a:pt x="5235777" y="4505570"/>
                </a:lnTo>
                <a:lnTo>
                  <a:pt x="5238209" y="4454188"/>
                </a:lnTo>
                <a:lnTo>
                  <a:pt x="5243830" y="4400423"/>
                </a:lnTo>
                <a:lnTo>
                  <a:pt x="5242004" y="4355713"/>
                </a:lnTo>
                <a:lnTo>
                  <a:pt x="5247687" y="4299678"/>
                </a:lnTo>
                <a:lnTo>
                  <a:pt x="5244719" y="4268470"/>
                </a:lnTo>
                <a:lnTo>
                  <a:pt x="5257809" y="4262977"/>
                </a:lnTo>
                <a:lnTo>
                  <a:pt x="5252386" y="4241482"/>
                </a:lnTo>
                <a:lnTo>
                  <a:pt x="5247701" y="4216749"/>
                </a:lnTo>
                <a:lnTo>
                  <a:pt x="5263007" y="4201541"/>
                </a:lnTo>
                <a:lnTo>
                  <a:pt x="5248275" y="4171950"/>
                </a:lnTo>
                <a:lnTo>
                  <a:pt x="5245735" y="4153789"/>
                </a:lnTo>
                <a:lnTo>
                  <a:pt x="5235829" y="4149852"/>
                </a:lnTo>
                <a:lnTo>
                  <a:pt x="5225542" y="4123436"/>
                </a:lnTo>
                <a:lnTo>
                  <a:pt x="5223956" y="4115639"/>
                </a:lnTo>
                <a:lnTo>
                  <a:pt x="5223049" y="4107449"/>
                </a:lnTo>
                <a:lnTo>
                  <a:pt x="5222880" y="4098807"/>
                </a:lnTo>
                <a:lnTo>
                  <a:pt x="5223510" y="4089654"/>
                </a:lnTo>
                <a:lnTo>
                  <a:pt x="5228339" y="4053603"/>
                </a:lnTo>
                <a:lnTo>
                  <a:pt x="5221097" y="4012612"/>
                </a:lnTo>
                <a:lnTo>
                  <a:pt x="5215187" y="3969692"/>
                </a:lnTo>
                <a:lnTo>
                  <a:pt x="5224018" y="3927855"/>
                </a:lnTo>
                <a:lnTo>
                  <a:pt x="5227752" y="3906246"/>
                </a:lnTo>
                <a:lnTo>
                  <a:pt x="5228463" y="3877182"/>
                </a:lnTo>
                <a:lnTo>
                  <a:pt x="5225553" y="3849453"/>
                </a:lnTo>
                <a:lnTo>
                  <a:pt x="5218430" y="3831844"/>
                </a:lnTo>
                <a:lnTo>
                  <a:pt x="5217503" y="3821608"/>
                </a:lnTo>
                <a:lnTo>
                  <a:pt x="5216921" y="3811682"/>
                </a:lnTo>
                <a:lnTo>
                  <a:pt x="5214268" y="3802947"/>
                </a:lnTo>
                <a:lnTo>
                  <a:pt x="5207127" y="3796283"/>
                </a:lnTo>
                <a:lnTo>
                  <a:pt x="5201511" y="3782998"/>
                </a:lnTo>
                <a:lnTo>
                  <a:pt x="5203539" y="3765057"/>
                </a:lnTo>
                <a:lnTo>
                  <a:pt x="5204948" y="3750188"/>
                </a:lnTo>
                <a:lnTo>
                  <a:pt x="5197475" y="3746119"/>
                </a:lnTo>
                <a:lnTo>
                  <a:pt x="5205003" y="3717470"/>
                </a:lnTo>
                <a:lnTo>
                  <a:pt x="5203507" y="3683047"/>
                </a:lnTo>
                <a:lnTo>
                  <a:pt x="5197153" y="3649267"/>
                </a:lnTo>
                <a:lnTo>
                  <a:pt x="5190109" y="3622548"/>
                </a:lnTo>
                <a:lnTo>
                  <a:pt x="5189283" y="3584785"/>
                </a:lnTo>
                <a:lnTo>
                  <a:pt x="5190648" y="3547522"/>
                </a:lnTo>
                <a:lnTo>
                  <a:pt x="5192537" y="3512784"/>
                </a:lnTo>
                <a:lnTo>
                  <a:pt x="5193284" y="3482594"/>
                </a:lnTo>
                <a:lnTo>
                  <a:pt x="5191426" y="3473368"/>
                </a:lnTo>
                <a:lnTo>
                  <a:pt x="5190140" y="3450796"/>
                </a:lnTo>
                <a:lnTo>
                  <a:pt x="5189855" y="3418532"/>
                </a:lnTo>
                <a:lnTo>
                  <a:pt x="5190998" y="3380232"/>
                </a:lnTo>
                <a:lnTo>
                  <a:pt x="5194119" y="3332734"/>
                </a:lnTo>
                <a:lnTo>
                  <a:pt x="5198919" y="3275520"/>
                </a:lnTo>
                <a:lnTo>
                  <a:pt x="5209032" y="3161284"/>
                </a:lnTo>
                <a:lnTo>
                  <a:pt x="5206403" y="3129182"/>
                </a:lnTo>
                <a:lnTo>
                  <a:pt x="5198642" y="3114631"/>
                </a:lnTo>
                <a:lnTo>
                  <a:pt x="5191649" y="3104243"/>
                </a:lnTo>
                <a:lnTo>
                  <a:pt x="5191325" y="3084632"/>
                </a:lnTo>
                <a:lnTo>
                  <a:pt x="5203571" y="3042412"/>
                </a:lnTo>
                <a:lnTo>
                  <a:pt x="5194635" y="3035083"/>
                </a:lnTo>
                <a:lnTo>
                  <a:pt x="5190474" y="3026076"/>
                </a:lnTo>
                <a:lnTo>
                  <a:pt x="5190480" y="3014854"/>
                </a:lnTo>
                <a:lnTo>
                  <a:pt x="5194046" y="3000883"/>
                </a:lnTo>
                <a:lnTo>
                  <a:pt x="5188678" y="2980064"/>
                </a:lnTo>
                <a:lnTo>
                  <a:pt x="5178155" y="2967021"/>
                </a:lnTo>
                <a:lnTo>
                  <a:pt x="5171703" y="2953573"/>
                </a:lnTo>
                <a:lnTo>
                  <a:pt x="5178552" y="2931541"/>
                </a:lnTo>
                <a:lnTo>
                  <a:pt x="5152136" y="2869565"/>
                </a:lnTo>
                <a:lnTo>
                  <a:pt x="5156811" y="2863044"/>
                </a:lnTo>
                <a:lnTo>
                  <a:pt x="5161057" y="2844736"/>
                </a:lnTo>
                <a:lnTo>
                  <a:pt x="5164208" y="2823094"/>
                </a:lnTo>
                <a:lnTo>
                  <a:pt x="5165598" y="2806573"/>
                </a:lnTo>
                <a:lnTo>
                  <a:pt x="5168322" y="2787330"/>
                </a:lnTo>
                <a:lnTo>
                  <a:pt x="5174630" y="2774076"/>
                </a:lnTo>
                <a:lnTo>
                  <a:pt x="5176581" y="2763514"/>
                </a:lnTo>
                <a:lnTo>
                  <a:pt x="5166233" y="2752344"/>
                </a:lnTo>
                <a:lnTo>
                  <a:pt x="5158994" y="2748407"/>
                </a:lnTo>
                <a:lnTo>
                  <a:pt x="5158359" y="2741422"/>
                </a:lnTo>
                <a:lnTo>
                  <a:pt x="5158867" y="2737866"/>
                </a:lnTo>
                <a:lnTo>
                  <a:pt x="5160899" y="2736088"/>
                </a:lnTo>
                <a:lnTo>
                  <a:pt x="5165725" y="2737358"/>
                </a:lnTo>
                <a:lnTo>
                  <a:pt x="5160815" y="2714285"/>
                </a:lnTo>
                <a:lnTo>
                  <a:pt x="5168074" y="2692130"/>
                </a:lnTo>
                <a:lnTo>
                  <a:pt x="5180191" y="2670617"/>
                </a:lnTo>
                <a:lnTo>
                  <a:pt x="5189855" y="2649474"/>
                </a:lnTo>
                <a:lnTo>
                  <a:pt x="5181330" y="2636387"/>
                </a:lnTo>
                <a:lnTo>
                  <a:pt x="5180044" y="2626979"/>
                </a:lnTo>
                <a:lnTo>
                  <a:pt x="5182711" y="2610879"/>
                </a:lnTo>
                <a:lnTo>
                  <a:pt x="5186045" y="2577719"/>
                </a:lnTo>
                <a:lnTo>
                  <a:pt x="5178490" y="2555569"/>
                </a:lnTo>
                <a:lnTo>
                  <a:pt x="5167995" y="2531586"/>
                </a:lnTo>
                <a:lnTo>
                  <a:pt x="5157380" y="2506602"/>
                </a:lnTo>
                <a:lnTo>
                  <a:pt x="5149469" y="2481453"/>
                </a:lnTo>
                <a:lnTo>
                  <a:pt x="5140579" y="2378075"/>
                </a:lnTo>
                <a:lnTo>
                  <a:pt x="5126194" y="2356989"/>
                </a:lnTo>
                <a:lnTo>
                  <a:pt x="5111702" y="2346261"/>
                </a:lnTo>
                <a:lnTo>
                  <a:pt x="5097520" y="2334105"/>
                </a:lnTo>
                <a:lnTo>
                  <a:pt x="5084064" y="2308733"/>
                </a:lnTo>
                <a:lnTo>
                  <a:pt x="5066740" y="2285063"/>
                </a:lnTo>
                <a:lnTo>
                  <a:pt x="5045678" y="2266727"/>
                </a:lnTo>
                <a:lnTo>
                  <a:pt x="5027235" y="2248154"/>
                </a:lnTo>
                <a:lnTo>
                  <a:pt x="5017770" y="2223770"/>
                </a:lnTo>
                <a:lnTo>
                  <a:pt x="5006292" y="2218566"/>
                </a:lnTo>
                <a:lnTo>
                  <a:pt x="4998910" y="2211101"/>
                </a:lnTo>
                <a:lnTo>
                  <a:pt x="4997053" y="2200445"/>
                </a:lnTo>
                <a:lnTo>
                  <a:pt x="5002149" y="2185670"/>
                </a:lnTo>
                <a:lnTo>
                  <a:pt x="4964430" y="2061464"/>
                </a:lnTo>
                <a:lnTo>
                  <a:pt x="4955928" y="2052359"/>
                </a:lnTo>
                <a:lnTo>
                  <a:pt x="4958715" y="2039969"/>
                </a:lnTo>
                <a:lnTo>
                  <a:pt x="4960929" y="2027816"/>
                </a:lnTo>
                <a:lnTo>
                  <a:pt x="4950714" y="2019427"/>
                </a:lnTo>
                <a:lnTo>
                  <a:pt x="4935587" y="2027025"/>
                </a:lnTo>
                <a:lnTo>
                  <a:pt x="4926568" y="2016204"/>
                </a:lnTo>
                <a:lnTo>
                  <a:pt x="4922192" y="1992548"/>
                </a:lnTo>
                <a:lnTo>
                  <a:pt x="4920996" y="1961641"/>
                </a:lnTo>
                <a:lnTo>
                  <a:pt x="4911806" y="1943528"/>
                </a:lnTo>
                <a:lnTo>
                  <a:pt x="4905390" y="1917033"/>
                </a:lnTo>
                <a:lnTo>
                  <a:pt x="4899761" y="1888489"/>
                </a:lnTo>
                <a:lnTo>
                  <a:pt x="4892929" y="1864233"/>
                </a:lnTo>
                <a:lnTo>
                  <a:pt x="4886684" y="1813913"/>
                </a:lnTo>
                <a:lnTo>
                  <a:pt x="4878974" y="1755520"/>
                </a:lnTo>
                <a:lnTo>
                  <a:pt x="4872051" y="1697890"/>
                </a:lnTo>
                <a:lnTo>
                  <a:pt x="4868164" y="1649857"/>
                </a:lnTo>
                <a:lnTo>
                  <a:pt x="4865568" y="1629084"/>
                </a:lnTo>
                <a:lnTo>
                  <a:pt x="4858639" y="1619789"/>
                </a:lnTo>
                <a:lnTo>
                  <a:pt x="4851519" y="1613781"/>
                </a:lnTo>
                <a:lnTo>
                  <a:pt x="4848352" y="1602866"/>
                </a:lnTo>
                <a:lnTo>
                  <a:pt x="4860907" y="1572111"/>
                </a:lnTo>
                <a:lnTo>
                  <a:pt x="4861544" y="1553511"/>
                </a:lnTo>
                <a:lnTo>
                  <a:pt x="4861014" y="1538984"/>
                </a:lnTo>
                <a:lnTo>
                  <a:pt x="4870069" y="1520444"/>
                </a:lnTo>
                <a:lnTo>
                  <a:pt x="4856491" y="1493049"/>
                </a:lnTo>
                <a:lnTo>
                  <a:pt x="4838890" y="1473787"/>
                </a:lnTo>
                <a:lnTo>
                  <a:pt x="4827099" y="1457596"/>
                </a:lnTo>
                <a:lnTo>
                  <a:pt x="4830953" y="1439417"/>
                </a:lnTo>
                <a:lnTo>
                  <a:pt x="4816151" y="1428240"/>
                </a:lnTo>
                <a:lnTo>
                  <a:pt x="4798171" y="1418002"/>
                </a:lnTo>
                <a:lnTo>
                  <a:pt x="4786358" y="1404788"/>
                </a:lnTo>
                <a:lnTo>
                  <a:pt x="4790059" y="1384680"/>
                </a:lnTo>
                <a:lnTo>
                  <a:pt x="4780081" y="1385337"/>
                </a:lnTo>
                <a:lnTo>
                  <a:pt x="4780248" y="1373266"/>
                </a:lnTo>
                <a:lnTo>
                  <a:pt x="4780843" y="1358552"/>
                </a:lnTo>
                <a:lnTo>
                  <a:pt x="4772152" y="1351279"/>
                </a:lnTo>
                <a:lnTo>
                  <a:pt x="4762200" y="1349839"/>
                </a:lnTo>
                <a:lnTo>
                  <a:pt x="4757785" y="1344517"/>
                </a:lnTo>
                <a:lnTo>
                  <a:pt x="4755917" y="1337242"/>
                </a:lnTo>
                <a:lnTo>
                  <a:pt x="4753610" y="1329944"/>
                </a:lnTo>
                <a:lnTo>
                  <a:pt x="4745253" y="1289563"/>
                </a:lnTo>
                <a:lnTo>
                  <a:pt x="4735147" y="1233027"/>
                </a:lnTo>
                <a:lnTo>
                  <a:pt x="4718304" y="1135634"/>
                </a:lnTo>
                <a:lnTo>
                  <a:pt x="4706774" y="1097613"/>
                </a:lnTo>
                <a:lnTo>
                  <a:pt x="4693983" y="1063688"/>
                </a:lnTo>
                <a:lnTo>
                  <a:pt x="4681477" y="1034335"/>
                </a:lnTo>
                <a:lnTo>
                  <a:pt x="4670806" y="1010030"/>
                </a:lnTo>
                <a:lnTo>
                  <a:pt x="4667377" y="990357"/>
                </a:lnTo>
                <a:lnTo>
                  <a:pt x="4673377" y="978185"/>
                </a:lnTo>
                <a:lnTo>
                  <a:pt x="4671520" y="970061"/>
                </a:lnTo>
                <a:lnTo>
                  <a:pt x="4644517" y="962533"/>
                </a:lnTo>
                <a:lnTo>
                  <a:pt x="4640685" y="917930"/>
                </a:lnTo>
                <a:lnTo>
                  <a:pt x="4627612" y="874913"/>
                </a:lnTo>
                <a:lnTo>
                  <a:pt x="4613674" y="832048"/>
                </a:lnTo>
                <a:lnTo>
                  <a:pt x="4607246" y="787902"/>
                </a:lnTo>
                <a:lnTo>
                  <a:pt x="4616704" y="741045"/>
                </a:lnTo>
                <a:lnTo>
                  <a:pt x="4607986" y="706147"/>
                </a:lnTo>
                <a:lnTo>
                  <a:pt x="4605448" y="676655"/>
                </a:lnTo>
                <a:lnTo>
                  <a:pt x="4605077" y="648783"/>
                </a:lnTo>
                <a:lnTo>
                  <a:pt x="4602861" y="618744"/>
                </a:lnTo>
                <a:lnTo>
                  <a:pt x="4602575" y="575477"/>
                </a:lnTo>
                <a:lnTo>
                  <a:pt x="4595370" y="538753"/>
                </a:lnTo>
                <a:lnTo>
                  <a:pt x="4583639" y="504820"/>
                </a:lnTo>
                <a:lnTo>
                  <a:pt x="4569778" y="469925"/>
                </a:lnTo>
                <a:lnTo>
                  <a:pt x="4556182" y="430315"/>
                </a:lnTo>
                <a:lnTo>
                  <a:pt x="4545244" y="382239"/>
                </a:lnTo>
                <a:lnTo>
                  <a:pt x="4539361" y="321945"/>
                </a:lnTo>
                <a:lnTo>
                  <a:pt x="4556125" y="261747"/>
                </a:lnTo>
                <a:lnTo>
                  <a:pt x="4556633" y="247523"/>
                </a:lnTo>
                <a:lnTo>
                  <a:pt x="4511548" y="237871"/>
                </a:lnTo>
                <a:lnTo>
                  <a:pt x="4504382" y="229369"/>
                </a:lnTo>
                <a:lnTo>
                  <a:pt x="4499848" y="214915"/>
                </a:lnTo>
                <a:lnTo>
                  <a:pt x="4495099" y="198508"/>
                </a:lnTo>
                <a:lnTo>
                  <a:pt x="4487291" y="184150"/>
                </a:lnTo>
                <a:lnTo>
                  <a:pt x="4481685" y="172426"/>
                </a:lnTo>
                <a:lnTo>
                  <a:pt x="4482379" y="134358"/>
                </a:lnTo>
                <a:lnTo>
                  <a:pt x="4477131" y="118491"/>
                </a:lnTo>
                <a:lnTo>
                  <a:pt x="4473442" y="110388"/>
                </a:lnTo>
                <a:lnTo>
                  <a:pt x="4453824" y="100756"/>
                </a:lnTo>
                <a:lnTo>
                  <a:pt x="4428617" y="57150"/>
                </a:lnTo>
                <a:lnTo>
                  <a:pt x="4400042" y="14350"/>
                </a:lnTo>
                <a:lnTo>
                  <a:pt x="4383786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3C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9439" y="1275016"/>
            <a:ext cx="4549775" cy="430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03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3C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06125" y="0"/>
            <a:ext cx="1285875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17" y="616267"/>
            <a:ext cx="497078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3C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17" y="1851723"/>
            <a:ext cx="9930764" cy="259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133975" cy="6858000"/>
            </a:xfrm>
            <a:custGeom>
              <a:avLst/>
              <a:gdLst/>
              <a:ahLst/>
              <a:cxnLst/>
              <a:rect l="l" t="t" r="r" b="b"/>
              <a:pathLst>
                <a:path w="5133975" h="6858000">
                  <a:moveTo>
                    <a:pt x="0" y="6857998"/>
                  </a:moveTo>
                  <a:lnTo>
                    <a:pt x="5133975" y="6857998"/>
                  </a:lnTo>
                  <a:lnTo>
                    <a:pt x="5133975" y="0"/>
                  </a:lnTo>
                  <a:lnTo>
                    <a:pt x="0" y="0"/>
                  </a:lnTo>
                  <a:lnTo>
                    <a:pt x="0" y="6857998"/>
                  </a:lnTo>
                  <a:close/>
                </a:path>
              </a:pathLst>
            </a:custGeom>
            <a:solidFill>
              <a:srgbClr val="82766A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581820" y="12699"/>
              <a:ext cx="8610179" cy="684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FC342-F469-FEE0-E4E8-E222F4A8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793401"/>
            <a:ext cx="4038600" cy="3262432"/>
          </a:xfrm>
        </p:spPr>
        <p:txBody>
          <a:bodyPr/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pPr algn="ctr"/>
            <a:endParaRPr lang="en-IN" dirty="0">
              <a:solidFill>
                <a:srgbClr val="1A1A19"/>
              </a:solidFill>
            </a:endParaRPr>
          </a:p>
          <a:p>
            <a:pPr algn="ctr"/>
            <a:r>
              <a:rPr lang="en-IN" sz="4000" b="1" dirty="0">
                <a:solidFill>
                  <a:srgbClr val="1A1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AD-HOC INSIGHTS</a:t>
            </a:r>
          </a:p>
          <a:p>
            <a:pPr algn="ctr"/>
            <a:endParaRPr lang="en-IN" sz="4000" b="1" dirty="0">
              <a:solidFill>
                <a:srgbClr val="1A1A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solidFill>
                  <a:srgbClr val="1A1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Saurabh </a:t>
            </a:r>
            <a:r>
              <a:rPr lang="en-IN" sz="1600" b="1" dirty="0" err="1">
                <a:solidFill>
                  <a:srgbClr val="1A1A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Pundkar</a:t>
            </a:r>
            <a:endParaRPr lang="en-IN" sz="1600" b="1" dirty="0">
              <a:solidFill>
                <a:srgbClr val="1A1A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F317D-4F72-6417-B448-F9C4B03E1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6092"/>
            <a:ext cx="615713" cy="614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C283F-8EB2-A348-1D36-D70F5A57E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E4A7D2-CB9E-73A8-DCFB-074281301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42" y="72346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E58C5D-C345-569A-84E4-2245ED99C8EE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DBF89-3028-808F-C5A0-7180027AE7D0}"/>
              </a:ext>
            </a:extLst>
          </p:cNvPr>
          <p:cNvSpPr txBox="1"/>
          <p:nvPr/>
        </p:nvSpPr>
        <p:spPr>
          <a:xfrm>
            <a:off x="410497" y="635549"/>
            <a:ext cx="10409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report which contains the top 5 customers who received an average high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fiscal year 2021 and in the Indian market.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1DFD8-9D8A-3FE7-4958-CC2F2F648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41338" y="1978302"/>
            <a:ext cx="738319" cy="7383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BF4BCD-386B-3E90-5E26-4A0B0984F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33556"/>
            <a:ext cx="9982200" cy="3665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022F1-82C8-1EBB-94BC-C273038A4CF5}"/>
              </a:ext>
            </a:extLst>
          </p:cNvPr>
          <p:cNvSpPr txBox="1"/>
          <p:nvPr/>
        </p:nvSpPr>
        <p:spPr>
          <a:xfrm>
            <a:off x="378542" y="5343435"/>
            <a:ext cx="907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5 customers in India, with Flipkart offering the highest average discount contributing most to the sales, while Amazon contributing the least. The discount strategy seems to be effective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222490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632B-A5ED-0020-1A9B-B9762DB7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190AEC-BA85-0FCA-A622-BFB061D5A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4DB599-169B-4077-9F2E-170C5B1049C8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1EFC-7723-D377-C0C7-35659B315E40}"/>
              </a:ext>
            </a:extLst>
          </p:cNvPr>
          <p:cNvSpPr txBox="1"/>
          <p:nvPr/>
        </p:nvSpPr>
        <p:spPr>
          <a:xfrm>
            <a:off x="410497" y="729983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complete report of the Gross sales amount for the customer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 for each month. This analysis helps to get an idea of low and high-performing months and take strategic decisions.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B76CF-4DFE-BB2C-D7EE-76EFAC10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3" y="2022645"/>
            <a:ext cx="7425813" cy="3953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4824C-2485-03EB-8D88-25186A1BC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97" y="1143000"/>
            <a:ext cx="3343742" cy="51442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CF67CA-0E8E-97DF-065D-3FAAC9CE6BC2}"/>
              </a:ext>
            </a:extLst>
          </p:cNvPr>
          <p:cNvSpPr/>
          <p:nvPr/>
        </p:nvSpPr>
        <p:spPr>
          <a:xfrm>
            <a:off x="8153400" y="2971800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58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9F4B6-8494-5C67-FB72-9A5C47F09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A217C3-42F7-5D20-55A2-B8DEED8C8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63387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C4B1FC4-52FB-46E5-17A7-AB3F9A90F58C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C75F8-8F27-162E-E8AD-DD12BBD51F48}"/>
              </a:ext>
            </a:extLst>
          </p:cNvPr>
          <p:cNvSpPr txBox="1"/>
          <p:nvPr/>
        </p:nvSpPr>
        <p:spPr>
          <a:xfrm>
            <a:off x="609600" y="377139"/>
            <a:ext cx="10478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complete report of the Gross sales amount for the customer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 for each month. This analysis helps to get an idea of low and high-performing months and take strategic decisions.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21287E-9950-FCBC-0304-44C18EB55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6620"/>
            <a:ext cx="9495503" cy="3889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8276D-FA30-2A5F-A195-D7D429389A65}"/>
              </a:ext>
            </a:extLst>
          </p:cNvPr>
          <p:cNvSpPr txBox="1"/>
          <p:nvPr/>
        </p:nvSpPr>
        <p:spPr>
          <a:xfrm>
            <a:off x="714622" y="3482659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9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1080-0CD4-C3DF-30B0-991E492CA0E7}"/>
              </a:ext>
            </a:extLst>
          </p:cNvPr>
          <p:cNvSpPr txBox="1"/>
          <p:nvPr/>
        </p:nvSpPr>
        <p:spPr>
          <a:xfrm>
            <a:off x="1066800" y="3392715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59C1B-3EC4-F248-6681-D5A21D362BB2}"/>
              </a:ext>
            </a:extLst>
          </p:cNvPr>
          <p:cNvSpPr txBox="1"/>
          <p:nvPr/>
        </p:nvSpPr>
        <p:spPr>
          <a:xfrm>
            <a:off x="1524000" y="2962145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15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44DAE-C35E-D5E2-CF89-1A3F1E7F32F3}"/>
              </a:ext>
            </a:extLst>
          </p:cNvPr>
          <p:cNvSpPr txBox="1"/>
          <p:nvPr/>
        </p:nvSpPr>
        <p:spPr>
          <a:xfrm>
            <a:off x="2370802" y="348218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10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2044C-4ADF-5690-8DC9-971AFC76856D}"/>
              </a:ext>
            </a:extLst>
          </p:cNvPr>
          <p:cNvSpPr txBox="1"/>
          <p:nvPr/>
        </p:nvSpPr>
        <p:spPr>
          <a:xfrm>
            <a:off x="2799737" y="3627758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8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86729-F55C-E855-DB7A-08937C7105F3}"/>
              </a:ext>
            </a:extLst>
          </p:cNvPr>
          <p:cNvSpPr txBox="1"/>
          <p:nvPr/>
        </p:nvSpPr>
        <p:spPr>
          <a:xfrm>
            <a:off x="3217607" y="4251796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AE535-E93F-F443-B6FE-D6C6F5368053}"/>
              </a:ext>
            </a:extLst>
          </p:cNvPr>
          <p:cNvSpPr txBox="1"/>
          <p:nvPr/>
        </p:nvSpPr>
        <p:spPr>
          <a:xfrm>
            <a:off x="3561736" y="4344743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6A87-5DC6-E96F-4E32-A699F6181ABE}"/>
              </a:ext>
            </a:extLst>
          </p:cNvPr>
          <p:cNvSpPr txBox="1"/>
          <p:nvPr/>
        </p:nvSpPr>
        <p:spPr>
          <a:xfrm>
            <a:off x="4287554" y="403105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F5595-5676-D446-422A-3E865AFAD67A}"/>
              </a:ext>
            </a:extLst>
          </p:cNvPr>
          <p:cNvSpPr txBox="1"/>
          <p:nvPr/>
        </p:nvSpPr>
        <p:spPr>
          <a:xfrm>
            <a:off x="3883742" y="4266757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2M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4D994-F334-95CD-46F8-26F3AA54FB33}"/>
              </a:ext>
            </a:extLst>
          </p:cNvPr>
          <p:cNvSpPr txBox="1"/>
          <p:nvPr/>
        </p:nvSpPr>
        <p:spPr>
          <a:xfrm>
            <a:off x="4691366" y="387181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5M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6E2E0-8FED-E946-2E37-3D3B1747FE0D}"/>
              </a:ext>
            </a:extLst>
          </p:cNvPr>
          <p:cNvSpPr txBox="1"/>
          <p:nvPr/>
        </p:nvSpPr>
        <p:spPr>
          <a:xfrm>
            <a:off x="5026128" y="385440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6M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3AC4D-CFAC-3DA9-B8D4-066B6DC459FC}"/>
              </a:ext>
            </a:extLst>
          </p:cNvPr>
          <p:cNvSpPr txBox="1"/>
          <p:nvPr/>
        </p:nvSpPr>
        <p:spPr>
          <a:xfrm>
            <a:off x="5446611" y="2654726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20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4FEAB-09EF-5CCC-F1A4-C4F77F54EB99}"/>
              </a:ext>
            </a:extLst>
          </p:cNvPr>
          <p:cNvSpPr txBox="1"/>
          <p:nvPr/>
        </p:nvSpPr>
        <p:spPr>
          <a:xfrm>
            <a:off x="6324600" y="167309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32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15232-A211-BDE4-64AA-D351B9A320F2}"/>
              </a:ext>
            </a:extLst>
          </p:cNvPr>
          <p:cNvSpPr txBox="1"/>
          <p:nvPr/>
        </p:nvSpPr>
        <p:spPr>
          <a:xfrm>
            <a:off x="6747837" y="2603087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20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05B7B-D768-463D-93E7-D645138E0851}"/>
              </a:ext>
            </a:extLst>
          </p:cNvPr>
          <p:cNvSpPr txBox="1"/>
          <p:nvPr/>
        </p:nvSpPr>
        <p:spPr>
          <a:xfrm>
            <a:off x="9963508" y="34290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11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BDC11-CA5B-9B2B-28DF-42D2BD55B3EF}"/>
              </a:ext>
            </a:extLst>
          </p:cNvPr>
          <p:cNvSpPr txBox="1"/>
          <p:nvPr/>
        </p:nvSpPr>
        <p:spPr>
          <a:xfrm>
            <a:off x="9471734" y="2764985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19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39BD-9AE8-5899-15E6-29D80E1E0614}"/>
              </a:ext>
            </a:extLst>
          </p:cNvPr>
          <p:cNvSpPr txBox="1"/>
          <p:nvPr/>
        </p:nvSpPr>
        <p:spPr>
          <a:xfrm>
            <a:off x="9019997" y="2966247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15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8FAB7-192F-9F8D-3C31-2FD9FF56A8C1}"/>
              </a:ext>
            </a:extLst>
          </p:cNvPr>
          <p:cNvSpPr txBox="1"/>
          <p:nvPr/>
        </p:nvSpPr>
        <p:spPr>
          <a:xfrm>
            <a:off x="8667819" y="2764985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19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1FC40A-4CA7-6C97-3D18-7F4DA33C3179}"/>
              </a:ext>
            </a:extLst>
          </p:cNvPr>
          <p:cNvSpPr txBox="1"/>
          <p:nvPr/>
        </p:nvSpPr>
        <p:spPr>
          <a:xfrm>
            <a:off x="8223455" y="323342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11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9FD49-D97D-0322-B8D0-2A1674DE2B29}"/>
              </a:ext>
            </a:extLst>
          </p:cNvPr>
          <p:cNvSpPr txBox="1"/>
          <p:nvPr/>
        </p:nvSpPr>
        <p:spPr>
          <a:xfrm>
            <a:off x="7911282" y="2764985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19 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667D57-AFE0-E685-8682-23806CF6CB6A}"/>
              </a:ext>
            </a:extLst>
          </p:cNvPr>
          <p:cNvSpPr txBox="1"/>
          <p:nvPr/>
        </p:nvSpPr>
        <p:spPr>
          <a:xfrm>
            <a:off x="7494709" y="2969107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16 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5997BD-216E-DA54-4113-9DD6ABDAC076}"/>
              </a:ext>
            </a:extLst>
          </p:cNvPr>
          <p:cNvSpPr txBox="1"/>
          <p:nvPr/>
        </p:nvSpPr>
        <p:spPr>
          <a:xfrm>
            <a:off x="7149282" y="271519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20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FD71E3-FCDF-D0DC-7B1D-276B8CAD1A94}"/>
              </a:ext>
            </a:extLst>
          </p:cNvPr>
          <p:cNvSpPr txBox="1"/>
          <p:nvPr/>
        </p:nvSpPr>
        <p:spPr>
          <a:xfrm>
            <a:off x="1981200" y="34290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10 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AFCB43-2227-F51A-7460-675C40CB5317}"/>
              </a:ext>
            </a:extLst>
          </p:cNvPr>
          <p:cNvSpPr txBox="1"/>
          <p:nvPr/>
        </p:nvSpPr>
        <p:spPr>
          <a:xfrm>
            <a:off x="378542" y="5343435"/>
            <a:ext cx="9070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have shown consistent growth despite pandemic challenges. Lowest gross sales occurred in march 2020, Highest gross sales occurred in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year 2021 accounted for almost 74% of the total gross sales indicating substantial growth during that period.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73225-6E45-B8F6-5188-1F2CB7F0B9D7}"/>
              </a:ext>
            </a:extLst>
          </p:cNvPr>
          <p:cNvSpPr txBox="1"/>
          <p:nvPr/>
        </p:nvSpPr>
        <p:spPr>
          <a:xfrm>
            <a:off x="5803855" y="2388241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21 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3FDCE8-2053-0B71-58DD-B34107A16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-65886" y="1357237"/>
            <a:ext cx="738319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4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DDFA-9D79-DC30-D5DD-105BD2DA0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6B74E1-7186-1956-8097-A465686F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sz="27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sz="275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AF9532-71EA-35E4-4143-47ABEA939FB6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B6A5-181C-D414-FABD-0BE997C0FED6}"/>
              </a:ext>
            </a:extLst>
          </p:cNvPr>
          <p:cNvSpPr txBox="1"/>
          <p:nvPr/>
        </p:nvSpPr>
        <p:spPr>
          <a:xfrm>
            <a:off x="612112" y="738081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quarter of 2020, got the maximum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35ECA-E1E1-498D-FC70-43EC84C4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9104"/>
            <a:ext cx="7438103" cy="3067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1E6D4-E47E-2400-61D7-C5F1A35D3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012552"/>
            <a:ext cx="2324424" cy="133368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1543980-ED9E-DB80-4CA5-E67484EAF00E}"/>
              </a:ext>
            </a:extLst>
          </p:cNvPr>
          <p:cNvSpPr/>
          <p:nvPr/>
        </p:nvSpPr>
        <p:spPr>
          <a:xfrm>
            <a:off x="251398" y="5105400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298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51C8-37F0-C9E9-BEB1-939D9213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71E04C-054E-B200-EB64-4D2341EC1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00CB930-5338-4478-BDEE-06FAA19608A1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A8D7D-7C22-0D3F-FBCB-8932562AF2D9}"/>
              </a:ext>
            </a:extLst>
          </p:cNvPr>
          <p:cNvSpPr txBox="1"/>
          <p:nvPr/>
        </p:nvSpPr>
        <p:spPr>
          <a:xfrm>
            <a:off x="609600" y="729983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quarter of 2020, got the maximum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869DC-2A2E-6E22-45CE-6C5ABFD1E9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50068"/>
            <a:ext cx="7954297" cy="35578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1B28B-6F97-D84E-2887-D97CAB0C00C7}"/>
              </a:ext>
            </a:extLst>
          </p:cNvPr>
          <p:cNvSpPr txBox="1"/>
          <p:nvPr/>
        </p:nvSpPr>
        <p:spPr>
          <a:xfrm>
            <a:off x="609600" y="5450908"/>
            <a:ext cx="907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Q1 FY 2020 had the highest units sold overall with 7.01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Q3  FY 2020 had the fewest units sold with 2.08 Million.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AA492-1A52-C4E4-3472-B61105DE1D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11840" y="1655784"/>
            <a:ext cx="738319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F65D0-2C32-FCF0-6D33-5BB14CD9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6D8C6F-4314-B2DE-54A1-9A3A3FA1C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515" y="107932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701E6A-86BA-7CF8-84B9-9E3FDAE17E5B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7D82-C189-93FE-7521-513B20BAB800}"/>
              </a:ext>
            </a:extLst>
          </p:cNvPr>
          <p:cNvSpPr txBox="1"/>
          <p:nvPr/>
        </p:nvSpPr>
        <p:spPr>
          <a:xfrm>
            <a:off x="406311" y="585375"/>
            <a:ext cx="10105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helped to bring more gross sales in the fiscal year 2021 and the percentage of contribution?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A042B-2615-5787-190A-FE4584959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8" y="1542051"/>
            <a:ext cx="6716062" cy="285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4CB89-2169-0AF6-69B0-E6E265F09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0" y="4572000"/>
            <a:ext cx="3143689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F371B-E91C-20C7-6CB1-B61C33772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80" y="4543198"/>
            <a:ext cx="335309" cy="249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A2DC0D-CBCE-F677-D6DD-C3F8E8F9CD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/>
          <a:stretch/>
        </p:blipFill>
        <p:spPr>
          <a:xfrm>
            <a:off x="8305800" y="1295400"/>
            <a:ext cx="3608910" cy="3519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9417C-FF0F-0C88-A5D2-A3C2E2A8B72A}"/>
              </a:ext>
            </a:extLst>
          </p:cNvPr>
          <p:cNvSpPr txBox="1"/>
          <p:nvPr/>
        </p:nvSpPr>
        <p:spPr>
          <a:xfrm>
            <a:off x="444115" y="5477585"/>
            <a:ext cx="1055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dominated sales with 73.22% indicating their primary role in driving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 contributed 15.47% while distributors accounted for 11.31% highlighting their small but significant impact.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0EF89-C17E-3919-0A66-C4FFC36BFD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7420918" y="1324927"/>
            <a:ext cx="738319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ED5E-26C5-D562-3F8A-400FFD40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220845-C896-D77A-1F9A-EFBA2039B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sz="27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sz="275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D48A0E-9450-11D6-7730-4C8E8B418BB3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50E43-7DFE-9D60-CD41-25E132EB8AA8}"/>
              </a:ext>
            </a:extLst>
          </p:cNvPr>
          <p:cNvSpPr txBox="1"/>
          <p:nvPr/>
        </p:nvSpPr>
        <p:spPr>
          <a:xfrm>
            <a:off x="381000" y="6724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Request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 3 products in each division that have a high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C1D53-1781-7D18-DEA9-83533D5A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55828"/>
            <a:ext cx="7162800" cy="402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0E3BDF-7DD1-3CDA-B535-29DAD286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2169168"/>
            <a:ext cx="4084256" cy="3393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D99BE-7054-1B26-924F-676B3638E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077" y="2169168"/>
            <a:ext cx="335309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8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1972-9DB6-235C-BCFF-49B59B789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4F5A5C-429E-A042-E5A7-36F9FDE92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98099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6140630-8631-1966-CDD3-4CB6D1CEC730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6B5A-AFF6-D5D5-00FC-4837A8FC80B7}"/>
              </a:ext>
            </a:extLst>
          </p:cNvPr>
          <p:cNvSpPr txBox="1"/>
          <p:nvPr/>
        </p:nvSpPr>
        <p:spPr>
          <a:xfrm>
            <a:off x="395235" y="574284"/>
            <a:ext cx="101813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 3 products in each division that have a high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8863D-1CDC-CAC4-CEE4-5FF2BC59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96489"/>
            <a:ext cx="10287000" cy="3334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4B59D4-2811-1107-D44B-D4CEFCF6A4FE}"/>
              </a:ext>
            </a:extLst>
          </p:cNvPr>
          <p:cNvSpPr txBox="1"/>
          <p:nvPr/>
        </p:nvSpPr>
        <p:spPr>
          <a:xfrm>
            <a:off x="609601" y="527586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 N &amp; S division led with highest sold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 &amp; A division showed consistent sales among its top 3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 the PC division had significantly lower sales, with best products reaching just 17.43 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38BA3-09D5-C975-B97C-6245D437B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-46680" y="1863024"/>
            <a:ext cx="738319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675" y="6696075"/>
            <a:ext cx="121253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D0DEC-310E-CD65-F1E9-333F7219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827332-115C-A949-9CA9-7ACD8513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473"/>
            <a:ext cx="11201400" cy="391794"/>
          </a:xfrm>
        </p:spPr>
        <p:txBody>
          <a:bodyPr anchor="ctr"/>
          <a:lstStyle/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90EDA1-B473-CF88-8774-FA38288C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10210800" cy="5355312"/>
          </a:xfrm>
        </p:spPr>
        <p:txBody>
          <a:bodyPr/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is a prominent computer hardware producer based in India, holding a leading position not only in the Indian market but also in various other countries.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has identified the need for improved data insights to make informed decisions.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has 10 unexpected requests for which it requires insights.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SQL query to answer these requests, convert the data into visualizations, and present the insights to the              top level management.	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: MySQL, Tableau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DE070-D0FD-CD80-7396-6A3D1C0B9985}"/>
              </a:ext>
            </a:extLst>
          </p:cNvPr>
          <p:cNvSpPr txBox="1"/>
          <p:nvPr/>
        </p:nvSpPr>
        <p:spPr>
          <a:xfrm>
            <a:off x="381000" y="797092"/>
            <a:ext cx="112002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list of markets in which customer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Exclusive" operates its business in the APAC (Asia Pacific) region.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514ED-D572-5659-DE06-EED77EF4B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5" y="1771713"/>
            <a:ext cx="7010401" cy="1867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E8BCB-00FE-6301-CE38-A68D8217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9752"/>
            <a:ext cx="1403554" cy="233591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ED4304-9D84-4E76-48ED-C7708EE8ECBB}"/>
              </a:ext>
            </a:extLst>
          </p:cNvPr>
          <p:cNvSpPr/>
          <p:nvPr/>
        </p:nvSpPr>
        <p:spPr>
          <a:xfrm>
            <a:off x="190500" y="3736012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0D9700-70F7-9A6D-55CA-920B6AF32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12"/>
          <a:stretch/>
        </p:blipFill>
        <p:spPr>
          <a:xfrm>
            <a:off x="9752434" y="1664465"/>
            <a:ext cx="1828800" cy="3990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8A2195-3A51-86F8-DF55-ABF0ADE871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7781377" y="2382041"/>
            <a:ext cx="914406" cy="914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24CBD-5290-0439-ACDB-6F46162DEC04}"/>
              </a:ext>
            </a:extLst>
          </p:cNvPr>
          <p:cNvSpPr txBox="1"/>
          <p:nvPr/>
        </p:nvSpPr>
        <p:spPr>
          <a:xfrm>
            <a:off x="2743200" y="5334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APAC region 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store has solidified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position in 8 key markets.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4087-FE52-B694-81BE-9F6F76DC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DE6F42-FFB9-5A53-E561-078FD0D777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23597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8F1E2EF-879B-64B2-D6FD-423B5A6755B0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050B9-3D6E-6972-C5E3-BBC8CD91D512}"/>
              </a:ext>
            </a:extLst>
          </p:cNvPr>
          <p:cNvSpPr txBox="1"/>
          <p:nvPr/>
        </p:nvSpPr>
        <p:spPr>
          <a:xfrm>
            <a:off x="381000" y="91440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2</a:t>
            </a:r>
          </a:p>
          <a:p>
            <a:r>
              <a:rPr lang="en-US" dirty="0"/>
              <a:t>What is the percentage of unique product increase in 2021 vs. 2020?</a:t>
            </a:r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736EC5-85DA-8F69-87DE-69809089431E}"/>
              </a:ext>
            </a:extLst>
          </p:cNvPr>
          <p:cNvSpPr/>
          <p:nvPr/>
        </p:nvSpPr>
        <p:spPr>
          <a:xfrm>
            <a:off x="76200" y="4800600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2EEE-6006-49BE-0FFE-6F0A394BE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4" y="1723274"/>
            <a:ext cx="8229599" cy="2669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6B1B-2ECE-D051-F983-8D0C1CA63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4" y="4751741"/>
            <a:ext cx="4791744" cy="725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19DE1E-C20E-8DE2-2799-8158908EE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723274"/>
            <a:ext cx="1295400" cy="4225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A527F-C394-EBEF-FEB7-F3FBC71CB152}"/>
              </a:ext>
            </a:extLst>
          </p:cNvPr>
          <p:cNvSpPr txBox="1"/>
          <p:nvPr/>
        </p:nvSpPr>
        <p:spPr>
          <a:xfrm>
            <a:off x="9015998" y="2064961"/>
            <a:ext cx="99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/>
              <a:t>Unique products count 2020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A65286-A8F8-3263-249C-0A98E48DD7D9}"/>
              </a:ext>
            </a:extLst>
          </p:cNvPr>
          <p:cNvCxnSpPr/>
          <p:nvPr/>
        </p:nvCxnSpPr>
        <p:spPr>
          <a:xfrm>
            <a:off x="9354641" y="2572792"/>
            <a:ext cx="398959" cy="28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96DF74-7FDB-857F-E65A-2CF6B32946E7}"/>
              </a:ext>
            </a:extLst>
          </p:cNvPr>
          <p:cNvSpPr txBox="1"/>
          <p:nvPr/>
        </p:nvSpPr>
        <p:spPr>
          <a:xfrm>
            <a:off x="9753600" y="937371"/>
            <a:ext cx="99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/>
              <a:t>Unique products count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A1F68-C3CD-E407-206C-E3BA43F09AFF}"/>
              </a:ext>
            </a:extLst>
          </p:cNvPr>
          <p:cNvCxnSpPr/>
          <p:nvPr/>
        </p:nvCxnSpPr>
        <p:spPr>
          <a:xfrm>
            <a:off x="10041763" y="1460618"/>
            <a:ext cx="398959" cy="28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8C7C43-2EC8-9625-6736-44C49B9BBB5D}"/>
              </a:ext>
            </a:extLst>
          </p:cNvPr>
          <p:cNvSpPr txBox="1"/>
          <p:nvPr/>
        </p:nvSpPr>
        <p:spPr>
          <a:xfrm>
            <a:off x="513955" y="5490983"/>
            <a:ext cx="8229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Unique products count in the year 2020 was 245.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Unique products count in the year 2021 was 334.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8734E-0150-E590-C3EC-C1027EA502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6813175" y="1738104"/>
            <a:ext cx="914406" cy="9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DCF1F-3037-CD31-E51B-090DF7B2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E6EF83-2858-A95D-B331-FBE5C0776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542" y="95707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109C57-46CD-D522-CC8B-D8157CF7E118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445EB-56F7-B5C8-5FAD-BF7CFC5824EA}"/>
              </a:ext>
            </a:extLst>
          </p:cNvPr>
          <p:cNvSpPr txBox="1"/>
          <p:nvPr/>
        </p:nvSpPr>
        <p:spPr>
          <a:xfrm>
            <a:off x="378542" y="608396"/>
            <a:ext cx="1074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3</a:t>
            </a:r>
          </a:p>
          <a:p>
            <a:r>
              <a:rPr lang="en-US" dirty="0"/>
              <a:t>Provide a report with all the unique product counts for each segment and sort them in descending order of product counts.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DF6BA9A-FE65-B285-9C96-931654C56A8D}"/>
              </a:ext>
            </a:extLst>
          </p:cNvPr>
          <p:cNvSpPr/>
          <p:nvPr/>
        </p:nvSpPr>
        <p:spPr>
          <a:xfrm>
            <a:off x="148585" y="3569754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486742-ADA6-5246-9808-4DDB619A2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6296776" y="2215989"/>
            <a:ext cx="914406" cy="914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C5060-0DD4-C5EB-0E27-7C7839126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5" y="1661360"/>
            <a:ext cx="5955584" cy="1498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F096-582A-F819-E289-4CE8CCD90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1492"/>
            <a:ext cx="2438400" cy="1738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C487D3-C943-020B-41DA-A6D00531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5570"/>
            <a:ext cx="480060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A6CDC-5830-7DBE-9EFF-2C6D23F3F1D5}"/>
              </a:ext>
            </a:extLst>
          </p:cNvPr>
          <p:cNvSpPr txBox="1"/>
          <p:nvPr/>
        </p:nvSpPr>
        <p:spPr>
          <a:xfrm>
            <a:off x="378542" y="5216297"/>
            <a:ext cx="659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Categories such as notebooks, accessories and peripherals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experiencing significant growth in manufacturing.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desktop, storage and networking requires exploration of current trends and demands for new products introductions.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31F6-65BB-74A5-56B1-EE9E74C1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6D8C1E-B33F-72A6-A459-50F415F79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B63AF02-B7DE-BC2E-AF39-FFAB68A041ED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843E6-1EF3-0F33-AF26-0AF62F0B2582}"/>
              </a:ext>
            </a:extLst>
          </p:cNvPr>
          <p:cNvSpPr txBox="1"/>
          <p:nvPr/>
        </p:nvSpPr>
        <p:spPr>
          <a:xfrm>
            <a:off x="549330" y="769981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had the most increase in unique products in 2021 vs 2020?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4002F8-E68E-F229-FC13-49787D4F25C2}"/>
              </a:ext>
            </a:extLst>
          </p:cNvPr>
          <p:cNvSpPr/>
          <p:nvPr/>
        </p:nvSpPr>
        <p:spPr>
          <a:xfrm>
            <a:off x="7239000" y="4191000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8ED21-2938-50A2-122B-495B3A6E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1" y="1584845"/>
            <a:ext cx="6461069" cy="4892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DE915-33AF-9CC5-9BF7-B351505CF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9" y="3146197"/>
            <a:ext cx="430908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46B8-730C-C9F0-D36A-DEE779EA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09CE40-FA3B-253E-D36D-B543DAC6C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82819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21C9DE8-DFBF-EFE3-017A-952AE5800D75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331BA-4206-D719-C9E4-152D5DAA43C9}"/>
              </a:ext>
            </a:extLst>
          </p:cNvPr>
          <p:cNvSpPr txBox="1"/>
          <p:nvPr/>
        </p:nvSpPr>
        <p:spPr>
          <a:xfrm>
            <a:off x="896724" y="580464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had the most increase in unique products in 2021 vs 2020?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054E10-6822-B1E7-859F-08330379A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11842" y="1675235"/>
            <a:ext cx="738319" cy="73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93826-41DC-0A8D-7E76-124968199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4" y="1417030"/>
            <a:ext cx="8077200" cy="3769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0BC77-320F-416B-32FF-6FA6B266AF0E}"/>
              </a:ext>
            </a:extLst>
          </p:cNvPr>
          <p:cNvSpPr txBox="1"/>
          <p:nvPr/>
        </p:nvSpPr>
        <p:spPr>
          <a:xfrm>
            <a:off x="896724" y="5119126"/>
            <a:ext cx="9070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INSIGHTS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accessories, peripherals and storage all experienced notable increase in product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ranging from approximately 17 % to over 49 %.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grew by 214 % indicates a notable increase in demand. However, the growth in storage and networking has a lesser emphasis and market demand.</a:t>
            </a:r>
          </a:p>
        </p:txBody>
      </p:sp>
    </p:spTree>
    <p:extLst>
      <p:ext uri="{BB962C8B-B14F-4D97-AF65-F5344CB8AC3E}">
        <p14:creationId xmlns:p14="http://schemas.microsoft.com/office/powerpoint/2010/main" val="41265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9DAD-C6D8-7AE5-5584-5017A2C4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425704-D518-6F6B-1464-EEE342694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64B4DA4-DBD7-40AD-B84D-106F6397D4DF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1FFE9-9A43-D2D7-7934-DD99C239AABF}"/>
              </a:ext>
            </a:extLst>
          </p:cNvPr>
          <p:cNvSpPr txBox="1"/>
          <p:nvPr/>
        </p:nvSpPr>
        <p:spPr>
          <a:xfrm>
            <a:off x="410497" y="83820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5</a:t>
            </a:r>
          </a:p>
          <a:p>
            <a:r>
              <a:rPr lang="en-US" dirty="0"/>
              <a:t>Get the products that have the highest and lowest manufacturing costs.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3F97B4-AD21-972B-4561-0EF0A71F92E1}"/>
              </a:ext>
            </a:extLst>
          </p:cNvPr>
          <p:cNvSpPr/>
          <p:nvPr/>
        </p:nvSpPr>
        <p:spPr>
          <a:xfrm>
            <a:off x="76200" y="4584413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055F2C-EC6C-56AA-3C5C-D2C4B4640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658">
            <a:off x="6775963" y="2232889"/>
            <a:ext cx="738319" cy="73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6B6CA-621C-85D1-93C5-01E4CDD3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7" y="1778547"/>
            <a:ext cx="6447503" cy="264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7241B-7938-B7DC-BA26-D252F3736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79110"/>
            <a:ext cx="5029200" cy="1574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D69F08-96BE-445B-19AF-7425DDCDEB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63000" y="1576864"/>
            <a:ext cx="888593" cy="888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0358C2-5B35-635E-53A2-B80B0786F3B5}"/>
              </a:ext>
            </a:extLst>
          </p:cNvPr>
          <p:cNvSpPr txBox="1"/>
          <p:nvPr/>
        </p:nvSpPr>
        <p:spPr>
          <a:xfrm>
            <a:off x="7543800" y="2602048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 : High(240.54)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 Personal Desktop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Code: AQ Home Allin1 Gen2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Variant: Plus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231066-F71A-3FFA-708A-E483F0681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03444"/>
            <a:ext cx="787643" cy="7876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7AC9B7-6D5E-8993-15F3-C5FEA625B8FF}"/>
              </a:ext>
            </a:extLst>
          </p:cNvPr>
          <p:cNvSpPr txBox="1"/>
          <p:nvPr/>
        </p:nvSpPr>
        <p:spPr>
          <a:xfrm>
            <a:off x="7508158" y="5075929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 : Low (40.54)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 Mouse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Code: AQ Master wired x1 MS Gen2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Variant: Standard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CF707-7235-6F6C-42FC-52C1CFF02D58}"/>
              </a:ext>
            </a:extLst>
          </p:cNvPr>
          <p:cNvSpPr txBox="1"/>
          <p:nvPr/>
        </p:nvSpPr>
        <p:spPr>
          <a:xfrm>
            <a:off x="8458200" y="1143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9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2F47-5CDE-F047-1C6E-E78CA62C8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CEDE9A-6F71-2BA3-8CEA-CDE2E4DF8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94310"/>
            <a:ext cx="105156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380615" algn="l"/>
                <a:tab pos="3503295" algn="l"/>
              </a:tabLs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REQUESTS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130C98-BEA2-3585-CD06-D58564765C1C}"/>
              </a:ext>
            </a:extLst>
          </p:cNvPr>
          <p:cNvSpPr/>
          <p:nvPr/>
        </p:nvSpPr>
        <p:spPr>
          <a:xfrm>
            <a:off x="8305800" y="6524625"/>
            <a:ext cx="3471926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71DAA-1B92-DEF3-1F64-299B232D0C6F}"/>
              </a:ext>
            </a:extLst>
          </p:cNvPr>
          <p:cNvSpPr txBox="1"/>
          <p:nvPr/>
        </p:nvSpPr>
        <p:spPr>
          <a:xfrm>
            <a:off x="533400" y="835433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report which contains the top 5 customers who received an average high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fiscal year 2021 and in the Indian market.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F5DE1D-634A-AA6F-D573-5E7D53BC0DBD}"/>
              </a:ext>
            </a:extLst>
          </p:cNvPr>
          <p:cNvSpPr/>
          <p:nvPr/>
        </p:nvSpPr>
        <p:spPr>
          <a:xfrm>
            <a:off x="29308" y="4934503"/>
            <a:ext cx="304800" cy="18939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BA662-3085-332B-3166-3F443940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607"/>
            <a:ext cx="8187813" cy="2971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D98B9-D90D-0298-36DD-16C73050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34503"/>
            <a:ext cx="412490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936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Verdana</vt:lpstr>
      <vt:lpstr>Office Theme</vt:lpstr>
      <vt:lpstr>PowerPoint Presentation</vt:lpstr>
      <vt:lpstr>OVERVIEW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AD-HOC REQUESTS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SAURABH PUNDKAR</cp:lastModifiedBy>
  <cp:revision>22</cp:revision>
  <dcterms:created xsi:type="dcterms:W3CDTF">2022-06-26T16:53:32Z</dcterms:created>
  <dcterms:modified xsi:type="dcterms:W3CDTF">2024-12-04T05:40:21Z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2022-06-26T00:00:00Z</vt:filetime>
  </property>
</Properties>
</file>