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22EE-C50B-2B61-E56E-70D10F70FF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252326-B3B7-54FC-785C-3A98459820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6FD210-4DE4-1997-223B-60261F9D52EC}"/>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5" name="Footer Placeholder 4">
            <a:extLst>
              <a:ext uri="{FF2B5EF4-FFF2-40B4-BE49-F238E27FC236}">
                <a16:creationId xmlns:a16="http://schemas.microsoft.com/office/drawing/2014/main" id="{CC24F4D8-8979-4EBB-9D71-C67F1DC43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B168F-18A2-6649-8E6F-3DDB35BD0C42}"/>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314200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9296-9CE3-0D45-D784-426F44602D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DB62B2-C345-49C8-94BE-874D61547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3C6C1E-1F5A-9137-25A9-DD1F721DFA62}"/>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5" name="Footer Placeholder 4">
            <a:extLst>
              <a:ext uri="{FF2B5EF4-FFF2-40B4-BE49-F238E27FC236}">
                <a16:creationId xmlns:a16="http://schemas.microsoft.com/office/drawing/2014/main" id="{5B72DB2D-BD28-1B4E-0F1D-3332831BA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752C0-8C39-1803-F57F-D11A4517CE38}"/>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142609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9F3FC-CCDF-0095-047D-329AFD6FB8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DCF6D3-5002-AF17-4B1D-A8909B353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AE506-0A84-07DE-0069-B327DC8C4B90}"/>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5" name="Footer Placeholder 4">
            <a:extLst>
              <a:ext uri="{FF2B5EF4-FFF2-40B4-BE49-F238E27FC236}">
                <a16:creationId xmlns:a16="http://schemas.microsoft.com/office/drawing/2014/main" id="{407DA857-09FB-21BE-8DBA-F56CC358F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2B4F53-3A90-AA52-A044-7D13295A00E0}"/>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36383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7D84-F731-74F4-6F64-0052B39A52B7}"/>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6B9E89-825A-C930-A6BB-6DEE679AA57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EED547-31E0-1378-6DD3-55C16960D07F}"/>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5" name="Footer Placeholder 4">
            <a:extLst>
              <a:ext uri="{FF2B5EF4-FFF2-40B4-BE49-F238E27FC236}">
                <a16:creationId xmlns:a16="http://schemas.microsoft.com/office/drawing/2014/main" id="{C14A6354-C41C-0044-B362-0A3C9F7DB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9FEFD-9D87-4338-9ED0-DC9A132BC8E3}"/>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215080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2D87-B910-BD45-BE68-AE4325A31E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F83061-1BB0-5462-C5EE-1D0B32464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ECFFF-463D-BCFB-DDCB-EAAF1F286E2A}"/>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5" name="Footer Placeholder 4">
            <a:extLst>
              <a:ext uri="{FF2B5EF4-FFF2-40B4-BE49-F238E27FC236}">
                <a16:creationId xmlns:a16="http://schemas.microsoft.com/office/drawing/2014/main" id="{0838932D-99D5-92D0-317F-397497581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3D573-5AFA-CDA1-E8C7-6EFC214C61AB}"/>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378548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925C-DDC2-A7DB-C27C-F8D45DE67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1F6635-FB27-C374-AA3A-7A9FE960FA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77CB6-5113-F9A3-035E-74B762865F8A}"/>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5" name="Footer Placeholder 4">
            <a:extLst>
              <a:ext uri="{FF2B5EF4-FFF2-40B4-BE49-F238E27FC236}">
                <a16:creationId xmlns:a16="http://schemas.microsoft.com/office/drawing/2014/main" id="{CC41EDB9-6876-2BBE-B9E2-E06FB0E65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3170E4-D577-1F2B-1EE8-57CCD0B45C4D}"/>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327867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A026-59F5-D239-D2FB-632E659CB0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B23FF6-8FD2-6320-CB23-4801D2BA0A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C991EC-62DF-F1CF-41BC-039E33783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7499B1-A89D-F50A-2254-0D03781463A7}"/>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6" name="Footer Placeholder 5">
            <a:extLst>
              <a:ext uri="{FF2B5EF4-FFF2-40B4-BE49-F238E27FC236}">
                <a16:creationId xmlns:a16="http://schemas.microsoft.com/office/drawing/2014/main" id="{BAA02582-259F-1857-8B0F-5338A770F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F7993-4C0A-F59D-18FA-EE97F5C4F89B}"/>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206855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6B93-EAF7-2057-A2A1-4E7718E82C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1630A2-0594-BDFE-D050-F93A4CF84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12514-1FB1-4844-0B72-4DB267767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DDDC7F-AF8C-ABFF-7F7F-4E1EDA0B8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65A14-7565-948A-948F-24DD3DDC74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8F3EB9-08D8-D783-CA74-C2B23FFDF872}"/>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8" name="Footer Placeholder 7">
            <a:extLst>
              <a:ext uri="{FF2B5EF4-FFF2-40B4-BE49-F238E27FC236}">
                <a16:creationId xmlns:a16="http://schemas.microsoft.com/office/drawing/2014/main" id="{9FF924A1-135B-67D7-2BA2-6623A5C158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DA6828-165C-D42D-7AAA-6AF5EBD8B22C}"/>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189720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F5C7-E548-42D9-60DF-2C75AF7C50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1E8638-3CA3-7851-0EDD-92F53B582BD4}"/>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4" name="Footer Placeholder 3">
            <a:extLst>
              <a:ext uri="{FF2B5EF4-FFF2-40B4-BE49-F238E27FC236}">
                <a16:creationId xmlns:a16="http://schemas.microsoft.com/office/drawing/2014/main" id="{FC3A9A13-B198-7858-B0EA-8D3C9CBDD5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1789EE-0911-DC39-BB18-D437182F08A7}"/>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158288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D68882-A4C8-BC8C-17F9-68BAEA69A756}"/>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3" name="Footer Placeholder 2">
            <a:extLst>
              <a:ext uri="{FF2B5EF4-FFF2-40B4-BE49-F238E27FC236}">
                <a16:creationId xmlns:a16="http://schemas.microsoft.com/office/drawing/2014/main" id="{4A8ECA78-A78B-5ED1-0414-B373E7C004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E64F44-9D2B-4F64-F785-F51E514CE903}"/>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336612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92AE-61A6-6C88-2045-BB2EF1EFE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3F578F-25BA-7471-600E-76A5DC5A28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8899ED-F78A-F258-8DFD-BE95DE94B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CBDED-42E8-827D-3E57-988DA10354BB}"/>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6" name="Footer Placeholder 5">
            <a:extLst>
              <a:ext uri="{FF2B5EF4-FFF2-40B4-BE49-F238E27FC236}">
                <a16:creationId xmlns:a16="http://schemas.microsoft.com/office/drawing/2014/main" id="{E048126D-561C-40FB-8785-8AE28965A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234A6B-220C-11DF-B5FB-588C6BAA800C}"/>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162774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6043-0BC5-9E3D-767B-276F439D4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6B3419-4B4F-42E6-FC03-A3C6205CA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BBDE57-CC7D-06DD-F2FE-D3A7387C0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77582-01A8-4EAF-0C5B-FD8F488B736E}"/>
              </a:ext>
            </a:extLst>
          </p:cNvPr>
          <p:cNvSpPr>
            <a:spLocks noGrp="1"/>
          </p:cNvSpPr>
          <p:nvPr>
            <p:ph type="dt" sz="half" idx="10"/>
          </p:nvPr>
        </p:nvSpPr>
        <p:spPr/>
        <p:txBody>
          <a:bodyPr/>
          <a:lstStyle/>
          <a:p>
            <a:fld id="{E90965E4-626E-41E7-8BD7-CAB577FFA131}" type="datetimeFigureOut">
              <a:rPr lang="en-IN" smtClean="0"/>
              <a:t>25-04-2024</a:t>
            </a:fld>
            <a:endParaRPr lang="en-IN"/>
          </a:p>
        </p:txBody>
      </p:sp>
      <p:sp>
        <p:nvSpPr>
          <p:cNvPr id="6" name="Footer Placeholder 5">
            <a:extLst>
              <a:ext uri="{FF2B5EF4-FFF2-40B4-BE49-F238E27FC236}">
                <a16:creationId xmlns:a16="http://schemas.microsoft.com/office/drawing/2014/main" id="{1B722C10-F664-7CB0-19D9-69B865017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22C8BE-C7AC-42D9-C84A-9088F5A890B6}"/>
              </a:ext>
            </a:extLst>
          </p:cNvPr>
          <p:cNvSpPr>
            <a:spLocks noGrp="1"/>
          </p:cNvSpPr>
          <p:nvPr>
            <p:ph type="sldNum" sz="quarter" idx="12"/>
          </p:nvPr>
        </p:nvSpPr>
        <p:spPr/>
        <p:txBody>
          <a:bodyPr/>
          <a:lstStyle/>
          <a:p>
            <a:fld id="{C4197152-2385-4C32-9E4F-E2F6B0B2E965}" type="slidenum">
              <a:rPr lang="en-IN" smtClean="0"/>
              <a:t>‹#›</a:t>
            </a:fld>
            <a:endParaRPr lang="en-IN"/>
          </a:p>
        </p:txBody>
      </p:sp>
    </p:spTree>
    <p:extLst>
      <p:ext uri="{BB962C8B-B14F-4D97-AF65-F5344CB8AC3E}">
        <p14:creationId xmlns:p14="http://schemas.microsoft.com/office/powerpoint/2010/main" val="368337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BABFA-D10E-BACB-541B-8A0021E6E3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05ECA9-2B9E-A09D-5FF3-46D051C16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7E7E85-ABE2-7090-8DC7-1ECA0DB2E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0965E4-626E-41E7-8BD7-CAB577FFA131}" type="datetimeFigureOut">
              <a:rPr lang="en-IN" smtClean="0"/>
              <a:t>25-04-2024</a:t>
            </a:fld>
            <a:endParaRPr lang="en-IN"/>
          </a:p>
        </p:txBody>
      </p:sp>
      <p:sp>
        <p:nvSpPr>
          <p:cNvPr id="5" name="Footer Placeholder 4">
            <a:extLst>
              <a:ext uri="{FF2B5EF4-FFF2-40B4-BE49-F238E27FC236}">
                <a16:creationId xmlns:a16="http://schemas.microsoft.com/office/drawing/2014/main" id="{2C5A4FC2-74E0-C34D-0F84-5B243301F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6A3916F-7835-ACF4-D838-5563CB496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197152-2385-4C32-9E4F-E2F6B0B2E965}" type="slidenum">
              <a:rPr lang="en-IN" smtClean="0"/>
              <a:t>‹#›</a:t>
            </a:fld>
            <a:endParaRPr lang="en-IN"/>
          </a:p>
        </p:txBody>
      </p:sp>
    </p:spTree>
    <p:extLst>
      <p:ext uri="{BB962C8B-B14F-4D97-AF65-F5344CB8AC3E}">
        <p14:creationId xmlns:p14="http://schemas.microsoft.com/office/powerpoint/2010/main" val="601612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BB06788-6806-FC2C-C73C-1EC52019CA00}"/>
              </a:ext>
            </a:extLst>
          </p:cNvPr>
          <p:cNvPicPr>
            <a:picLocks noChangeAspect="1"/>
          </p:cNvPicPr>
          <p:nvPr/>
        </p:nvPicPr>
        <p:blipFill rotWithShape="1">
          <a:blip r:embed="rId2"/>
          <a:srcRect t="10674"/>
          <a:stretch/>
        </p:blipFill>
        <p:spPr>
          <a:xfrm>
            <a:off x="-1" y="-1"/>
            <a:ext cx="11416413" cy="6858001"/>
          </a:xfrm>
          <a:prstGeom prst="rect">
            <a:avLst/>
          </a:prstGeom>
          <a:effectLst>
            <a:outerShdw blurRad="596900" dist="330200" dir="8820000" sx="87000" sy="87000" algn="ctr" rotWithShape="0">
              <a:srgbClr val="000000">
                <a:alpha val="29000"/>
              </a:srgbClr>
            </a:outerShdw>
          </a:effectLst>
        </p:spPr>
      </p:pic>
      <p:sp>
        <p:nvSpPr>
          <p:cNvPr id="13"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48C76-143E-6035-1940-1EBE4E94F474}"/>
              </a:ext>
            </a:extLst>
          </p:cNvPr>
          <p:cNvSpPr>
            <a:spLocks noGrp="1"/>
          </p:cNvSpPr>
          <p:nvPr>
            <p:ph type="ctrTitle"/>
          </p:nvPr>
        </p:nvSpPr>
        <p:spPr>
          <a:xfrm>
            <a:off x="589558" y="1948171"/>
            <a:ext cx="4501057" cy="2661313"/>
          </a:xfrm>
        </p:spPr>
        <p:txBody>
          <a:bodyPr anchor="b">
            <a:normAutofit/>
          </a:bodyPr>
          <a:lstStyle/>
          <a:p>
            <a:pPr algn="l"/>
            <a:r>
              <a:rPr lang="en-IN" sz="4800">
                <a:solidFill>
                  <a:srgbClr val="FFFFFF"/>
                </a:solidFill>
              </a:rPr>
              <a:t>Ecommerce Website for Clothing</a:t>
            </a:r>
          </a:p>
        </p:txBody>
      </p:sp>
      <p:sp>
        <p:nvSpPr>
          <p:cNvPr id="3" name="Subtitle 2">
            <a:extLst>
              <a:ext uri="{FF2B5EF4-FFF2-40B4-BE49-F238E27FC236}">
                <a16:creationId xmlns:a16="http://schemas.microsoft.com/office/drawing/2014/main" id="{436502E8-282D-5D3B-1728-33AE74C6A28B}"/>
              </a:ext>
            </a:extLst>
          </p:cNvPr>
          <p:cNvSpPr>
            <a:spLocks noGrp="1"/>
          </p:cNvSpPr>
          <p:nvPr>
            <p:ph type="subTitle" idx="1"/>
          </p:nvPr>
        </p:nvSpPr>
        <p:spPr>
          <a:xfrm>
            <a:off x="589558" y="4814201"/>
            <a:ext cx="4501056" cy="1306820"/>
          </a:xfrm>
        </p:spPr>
        <p:txBody>
          <a:bodyPr anchor="t">
            <a:normAutofit/>
          </a:bodyPr>
          <a:lstStyle/>
          <a:p>
            <a:pPr algn="l"/>
            <a:r>
              <a:rPr lang="en-IN">
                <a:solidFill>
                  <a:srgbClr val="FFFFFF"/>
                </a:solidFill>
              </a:rPr>
              <a:t>Revolutionizing the Fashion Industry</a:t>
            </a:r>
          </a:p>
        </p:txBody>
      </p:sp>
    </p:spTree>
    <p:extLst>
      <p:ext uri="{BB962C8B-B14F-4D97-AF65-F5344CB8AC3E}">
        <p14:creationId xmlns:p14="http://schemas.microsoft.com/office/powerpoint/2010/main" val="58626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249E0-E659-C788-48E0-F7BB2A3D0B1E}"/>
              </a:ext>
            </a:extLst>
          </p:cNvPr>
          <p:cNvSpPr>
            <a:spLocks noGrp="1"/>
          </p:cNvSpPr>
          <p:nvPr>
            <p:ph type="title"/>
          </p:nvPr>
        </p:nvSpPr>
        <p:spPr>
          <a:xfrm>
            <a:off x="6803409" y="762001"/>
            <a:ext cx="4156512" cy="1708244"/>
          </a:xfrm>
        </p:spPr>
        <p:txBody>
          <a:bodyPr vert="horz" lIns="91440" tIns="45720" rIns="91440" bIns="45720" rtlCol="0" anchor="ctr">
            <a:normAutofit/>
          </a:bodyPr>
          <a:lstStyle/>
          <a:p>
            <a:r>
              <a:rPr lang="en-US" sz="4000"/>
              <a:t>Conclusion and Next Steps</a:t>
            </a:r>
          </a:p>
        </p:txBody>
      </p:sp>
      <p:pic>
        <p:nvPicPr>
          <p:cNvPr id="5" name="Picture 4" descr="Graph">
            <a:extLst>
              <a:ext uri="{FF2B5EF4-FFF2-40B4-BE49-F238E27FC236}">
                <a16:creationId xmlns:a16="http://schemas.microsoft.com/office/drawing/2014/main" id="{24B695D3-6434-0B74-7A81-7006B63027D5}"/>
              </a:ext>
            </a:extLst>
          </p:cNvPr>
          <p:cNvPicPr>
            <a:picLocks noChangeAspect="1"/>
          </p:cNvPicPr>
          <p:nvPr/>
        </p:nvPicPr>
        <p:blipFill rotWithShape="1">
          <a:blip r:embed="rId2"/>
          <a:srcRect l="16589" r="27855"/>
          <a:stretch/>
        </p:blipFill>
        <p:spPr>
          <a:xfrm>
            <a:off x="-1" y="-2"/>
            <a:ext cx="6096001" cy="6858002"/>
          </a:xfrm>
          <a:prstGeom prst="rect">
            <a:avLst/>
          </a:prstGeom>
        </p:spPr>
      </p:pic>
      <p:sp>
        <p:nvSpPr>
          <p:cNvPr id="3" name="Text Placeholder 2">
            <a:extLst>
              <a:ext uri="{FF2B5EF4-FFF2-40B4-BE49-F238E27FC236}">
                <a16:creationId xmlns:a16="http://schemas.microsoft.com/office/drawing/2014/main" id="{87FB46A9-A137-898D-290D-CBBABA2075C2}"/>
              </a:ext>
            </a:extLst>
          </p:cNvPr>
          <p:cNvSpPr>
            <a:spLocks noGrp="1"/>
          </p:cNvSpPr>
          <p:nvPr>
            <p:ph type="body" idx="1"/>
          </p:nvPr>
        </p:nvSpPr>
        <p:spPr>
          <a:xfrm>
            <a:off x="6803409" y="2470245"/>
            <a:ext cx="4156512" cy="3769835"/>
          </a:xfrm>
        </p:spPr>
        <p:txBody>
          <a:bodyPr vert="horz" lIns="91440" tIns="45720" rIns="91440" bIns="45720" rtlCol="0" anchor="ctr">
            <a:normAutofit/>
          </a:bodyPr>
          <a:lstStyle/>
          <a:p>
            <a:r>
              <a:rPr lang="en-US" sz="2000"/>
              <a:t>In conclusion, an ecommerce website for clothing presents a lucrative opportunity in the fashion industry. By creating a user-friendly website, showcasing your products effectively, and implementing robust marketing strategies, you can establish a successful online clothing store. The next steps involve continuous monitoring and optimization to enhance the shopping experience and drive growth in sales.</a:t>
            </a:r>
          </a:p>
        </p:txBody>
      </p:sp>
    </p:spTree>
    <p:extLst>
      <p:ext uri="{BB962C8B-B14F-4D97-AF65-F5344CB8AC3E}">
        <p14:creationId xmlns:p14="http://schemas.microsoft.com/office/powerpoint/2010/main" val="185658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5651B-174D-4A8A-6897-A6C55157E355}"/>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Introduction to Ecommerce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44FBF375-BA83-6358-074D-5017A7E5368C}"/>
              </a:ext>
            </a:extLst>
          </p:cNvPr>
          <p:cNvSpPr>
            <a:spLocks noGrp="1"/>
          </p:cNvSpPr>
          <p:nvPr>
            <p:ph type="body" idx="1"/>
          </p:nvPr>
        </p:nvSpPr>
        <p:spPr>
          <a:xfrm>
            <a:off x="5370153" y="1526033"/>
            <a:ext cx="5536397" cy="3935281"/>
          </a:xfrm>
        </p:spPr>
        <p:txBody>
          <a:bodyPr vert="horz" lIns="91440" tIns="45720" rIns="91440" bIns="45720" rtlCol="0">
            <a:normAutofit/>
          </a:bodyPr>
          <a:lstStyle/>
          <a:p>
            <a:r>
              <a:rPr lang="en-US"/>
              <a:t>Ecommerce has transformed the way we shop, making it convenient to browse and purchase clothing online. With the rise of online fashion retailers, consumers have access to a wide range of styles and trends at their fingertips.</a:t>
            </a:r>
          </a:p>
        </p:txBody>
      </p:sp>
    </p:spTree>
    <p:extLst>
      <p:ext uri="{BB962C8B-B14F-4D97-AF65-F5344CB8AC3E}">
        <p14:creationId xmlns:p14="http://schemas.microsoft.com/office/powerpoint/2010/main" val="42016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415035-A6BB-327E-ADF9-BAF003E8070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Market Trends in Clothing Ecommerce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26FCA13F-F5E3-3EAF-8E44-2E812249E350}"/>
              </a:ext>
            </a:extLst>
          </p:cNvPr>
          <p:cNvSpPr>
            <a:spLocks noGrp="1"/>
          </p:cNvSpPr>
          <p:nvPr>
            <p:ph type="body" idx="1"/>
          </p:nvPr>
        </p:nvSpPr>
        <p:spPr>
          <a:xfrm>
            <a:off x="838200" y="1825625"/>
            <a:ext cx="10515600" cy="4351338"/>
          </a:xfrm>
        </p:spPr>
        <p:txBody>
          <a:bodyPr vert="horz" lIns="91440" tIns="45720" rIns="91440" bIns="45720" rtlCol="0">
            <a:normAutofit/>
          </a:bodyPr>
          <a:lstStyle/>
          <a:p>
            <a:r>
              <a:rPr lang="en-US"/>
              <a:t>The clothing ecommerce market is experiencing rapid growth, fueled by factors such as increasing internet penetration, changing consumer preferences, and advancements in technology. Online fashion sales are projected to continue rising, with more consumers opting to shop for clothing online.</a:t>
            </a:r>
          </a:p>
        </p:txBody>
      </p:sp>
    </p:spTree>
    <p:extLst>
      <p:ext uri="{BB962C8B-B14F-4D97-AF65-F5344CB8AC3E}">
        <p14:creationId xmlns:p14="http://schemas.microsoft.com/office/powerpoint/2010/main" val="64614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9A61F-0F13-7F1E-5FA4-66150CB27127}"/>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Importance of a User-Friendly Website</a:t>
            </a:r>
          </a:p>
        </p:txBody>
      </p:sp>
      <p:sp>
        <p:nvSpPr>
          <p:cNvPr id="3" name="Text Placeholder 2">
            <a:extLst>
              <a:ext uri="{FF2B5EF4-FFF2-40B4-BE49-F238E27FC236}">
                <a16:creationId xmlns:a16="http://schemas.microsoft.com/office/drawing/2014/main" id="{6F4BED06-AE2F-1788-2B7A-AD8B2803E9FA}"/>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a:t>A user-friendly website is essential for a successful clothing ecommerce business. It should offer easy navigation, high-quality images, detailed product descriptions, and a seamless checkout process to enhance the shopping experience.</a:t>
            </a:r>
          </a:p>
        </p:txBody>
      </p:sp>
      <p:pic>
        <p:nvPicPr>
          <p:cNvPr id="5" name="Picture 4" descr="Abstract blurred background of department store">
            <a:extLst>
              <a:ext uri="{FF2B5EF4-FFF2-40B4-BE49-F238E27FC236}">
                <a16:creationId xmlns:a16="http://schemas.microsoft.com/office/drawing/2014/main" id="{498CBF0A-1CA0-DB5C-83AF-910D5CF47A6A}"/>
              </a:ext>
            </a:extLst>
          </p:cNvPr>
          <p:cNvPicPr>
            <a:picLocks noChangeAspect="1"/>
          </p:cNvPicPr>
          <p:nvPr/>
        </p:nvPicPr>
        <p:blipFill rotWithShape="1">
          <a:blip r:embed="rId2"/>
          <a:srcRect l="18125" r="3003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93069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ulti coloured shirts hanging on the closet">
            <a:extLst>
              <a:ext uri="{FF2B5EF4-FFF2-40B4-BE49-F238E27FC236}">
                <a16:creationId xmlns:a16="http://schemas.microsoft.com/office/drawing/2014/main" id="{07CFD141-EB20-61C6-B65E-B7EDD539E1F7}"/>
              </a:ext>
            </a:extLst>
          </p:cNvPr>
          <p:cNvPicPr>
            <a:picLocks noChangeAspect="1"/>
          </p:cNvPicPr>
          <p:nvPr/>
        </p:nvPicPr>
        <p:blipFill rotWithShape="1">
          <a:blip r:embed="rId2"/>
          <a:srcRect l="5137" r="42402"/>
          <a:stretch/>
        </p:blipFill>
        <p:spPr>
          <a:xfrm>
            <a:off x="-1" y="-2"/>
            <a:ext cx="5410198" cy="6858002"/>
          </a:xfrm>
          <a:prstGeom prst="rect">
            <a:avLst/>
          </a:prstGeom>
        </p:spPr>
      </p:pic>
      <p:sp useBgFill="1">
        <p:nvSpPr>
          <p:cNvPr id="19" name="Rectangle 1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C7FE-73FD-574F-8AA4-CE5031D40BD3}"/>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Design and Branding</a:t>
            </a:r>
          </a:p>
        </p:txBody>
      </p:sp>
      <p:sp>
        <p:nvSpPr>
          <p:cNvPr id="3" name="Text Placeholder 2">
            <a:extLst>
              <a:ext uri="{FF2B5EF4-FFF2-40B4-BE49-F238E27FC236}">
                <a16:creationId xmlns:a16="http://schemas.microsoft.com/office/drawing/2014/main" id="{709D7A7C-38AE-DB12-D047-8EF3E6A75D69}"/>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2000"/>
              <a:t>The design and branding of your ecommerce website play a crucial role in attracting and retaining customers. Your website should reflect your brand identity through its layout, color scheme, typography, and imagery.</a:t>
            </a:r>
          </a:p>
        </p:txBody>
      </p:sp>
    </p:spTree>
    <p:extLst>
      <p:ext uri="{BB962C8B-B14F-4D97-AF65-F5344CB8AC3E}">
        <p14:creationId xmlns:p14="http://schemas.microsoft.com/office/powerpoint/2010/main" val="102485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4D5632E-E1FD-36F5-E3FF-C1C6918DD83E}"/>
              </a:ext>
            </a:extLst>
          </p:cNvPr>
          <p:cNvSpPr>
            <a:spLocks noGrp="1"/>
          </p:cNvSpPr>
          <p:nvPr>
            <p:ph type="title"/>
          </p:nvPr>
        </p:nvSpPr>
        <p:spPr>
          <a:xfrm>
            <a:off x="1143000" y="1676400"/>
            <a:ext cx="3810000" cy="3505200"/>
          </a:xfrm>
        </p:spPr>
        <p:txBody>
          <a:bodyPr vert="horz" lIns="91440" tIns="45720" rIns="91440" bIns="45720" rtlCol="0" anchor="t">
            <a:normAutofit/>
          </a:bodyPr>
          <a:lstStyle/>
          <a:p>
            <a:r>
              <a:rPr lang="en-US" sz="4000" kern="1200">
                <a:solidFill>
                  <a:schemeClr val="tx1"/>
                </a:solidFill>
                <a:latin typeface="+mj-lt"/>
                <a:ea typeface="+mj-ea"/>
                <a:cs typeface="+mj-cs"/>
              </a:rPr>
              <a:t>Product Showcase</a:t>
            </a:r>
          </a:p>
        </p:txBody>
      </p:sp>
      <p:sp>
        <p:nvSpPr>
          <p:cNvPr id="3" name="Text Placeholder 2">
            <a:extLst>
              <a:ext uri="{FF2B5EF4-FFF2-40B4-BE49-F238E27FC236}">
                <a16:creationId xmlns:a16="http://schemas.microsoft.com/office/drawing/2014/main" id="{074AEFBE-24A8-6357-FFCE-1816E88E130F}"/>
              </a:ext>
            </a:extLst>
          </p:cNvPr>
          <p:cNvSpPr>
            <a:spLocks noGrp="1"/>
          </p:cNvSpPr>
          <p:nvPr>
            <p:ph type="body" idx="1"/>
          </p:nvPr>
        </p:nvSpPr>
        <p:spPr>
          <a:xfrm>
            <a:off x="5181604" y="1676400"/>
            <a:ext cx="5638796" cy="3505200"/>
          </a:xfrm>
        </p:spPr>
        <p:txBody>
          <a:bodyPr vert="horz" lIns="91440" tIns="45720" rIns="91440" bIns="45720" rtlCol="0">
            <a:normAutofit/>
          </a:bodyPr>
          <a:lstStyle/>
          <a:p>
            <a:r>
              <a:rPr lang="en-US" sz="2400">
                <a:solidFill>
                  <a:schemeClr val="tx1">
                    <a:alpha val="55000"/>
                  </a:schemeClr>
                </a:solidFill>
              </a:rPr>
              <a:t>Highlight your clothing products through stunning visuals and compelling descriptions. Use high-resolution images and videos to showcase the details of each garment, and provide sizing charts and fit guides to help customers make informed purchases.</a:t>
            </a:r>
          </a:p>
        </p:txBody>
      </p:sp>
    </p:spTree>
    <p:extLst>
      <p:ext uri="{BB962C8B-B14F-4D97-AF65-F5344CB8AC3E}">
        <p14:creationId xmlns:p14="http://schemas.microsoft.com/office/powerpoint/2010/main" val="302060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8297F-CACF-D9E9-BF29-39D3AE9E97D0}"/>
              </a:ext>
            </a:extLst>
          </p:cNvPr>
          <p:cNvSpPr>
            <a:spLocks noGrp="1"/>
          </p:cNvSpPr>
          <p:nvPr>
            <p:ph type="title"/>
          </p:nvPr>
        </p:nvSpPr>
        <p:spPr>
          <a:xfrm>
            <a:off x="6803409" y="762001"/>
            <a:ext cx="4156512" cy="1708244"/>
          </a:xfrm>
        </p:spPr>
        <p:txBody>
          <a:bodyPr vert="horz" lIns="91440" tIns="45720" rIns="91440" bIns="45720" rtlCol="0" anchor="ctr">
            <a:normAutofit/>
          </a:bodyPr>
          <a:lstStyle/>
          <a:p>
            <a:r>
              <a:rPr lang="en-US" sz="3700"/>
              <a:t>Seamless Checkout Experience</a:t>
            </a:r>
          </a:p>
        </p:txBody>
      </p:sp>
      <p:pic>
        <p:nvPicPr>
          <p:cNvPr id="15" name="Picture 14" descr="Antique cash register keys">
            <a:extLst>
              <a:ext uri="{FF2B5EF4-FFF2-40B4-BE49-F238E27FC236}">
                <a16:creationId xmlns:a16="http://schemas.microsoft.com/office/drawing/2014/main" id="{FA47B5A5-340D-68D7-7873-38998B1FE04C}"/>
              </a:ext>
            </a:extLst>
          </p:cNvPr>
          <p:cNvPicPr>
            <a:picLocks noChangeAspect="1"/>
          </p:cNvPicPr>
          <p:nvPr/>
        </p:nvPicPr>
        <p:blipFill rotWithShape="1">
          <a:blip r:embed="rId2"/>
          <a:srcRect l="18763" r="22126"/>
          <a:stretch/>
        </p:blipFill>
        <p:spPr>
          <a:xfrm>
            <a:off x="-1" y="-2"/>
            <a:ext cx="6096001" cy="6858002"/>
          </a:xfrm>
          <a:prstGeom prst="rect">
            <a:avLst/>
          </a:prstGeom>
        </p:spPr>
      </p:pic>
      <p:sp>
        <p:nvSpPr>
          <p:cNvPr id="3" name="Text Placeholder 2">
            <a:extLst>
              <a:ext uri="{FF2B5EF4-FFF2-40B4-BE49-F238E27FC236}">
                <a16:creationId xmlns:a16="http://schemas.microsoft.com/office/drawing/2014/main" id="{1672851C-AE8C-9AEC-E20B-ADBD0305A72B}"/>
              </a:ext>
            </a:extLst>
          </p:cNvPr>
          <p:cNvSpPr>
            <a:spLocks noGrp="1"/>
          </p:cNvSpPr>
          <p:nvPr>
            <p:ph type="body" idx="1"/>
          </p:nvPr>
        </p:nvSpPr>
        <p:spPr>
          <a:xfrm>
            <a:off x="6803409" y="2470245"/>
            <a:ext cx="4156512" cy="3769835"/>
          </a:xfrm>
        </p:spPr>
        <p:txBody>
          <a:bodyPr vert="horz" lIns="91440" tIns="45720" rIns="91440" bIns="45720" rtlCol="0" anchor="ctr">
            <a:normAutofit/>
          </a:bodyPr>
          <a:lstStyle/>
          <a:p>
            <a:r>
              <a:rPr lang="en-US" sz="2000"/>
              <a:t>A seamless checkout experience is essential for reducing cart abandonment and increasing conversions. Simplify the checkout process by offering multiple payment options, guest checkout, and one-click purchasing.</a:t>
            </a:r>
          </a:p>
        </p:txBody>
      </p:sp>
    </p:spTree>
    <p:extLst>
      <p:ext uri="{BB962C8B-B14F-4D97-AF65-F5344CB8AC3E}">
        <p14:creationId xmlns:p14="http://schemas.microsoft.com/office/powerpoint/2010/main" val="120581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96D4F-C173-03C1-BDCE-A59CB65D0F3B}"/>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3700"/>
              <a:t>Customer Engagement and Support</a:t>
            </a:r>
          </a:p>
        </p:txBody>
      </p:sp>
      <p:sp>
        <p:nvSpPr>
          <p:cNvPr id="3" name="Text Placeholder 2">
            <a:extLst>
              <a:ext uri="{FF2B5EF4-FFF2-40B4-BE49-F238E27FC236}">
                <a16:creationId xmlns:a16="http://schemas.microsoft.com/office/drawing/2014/main" id="{8C49F29B-1EBC-8C5E-76B8-61CE510043AA}"/>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a:t>Engage with your customers through personalized recommendations, email marketing, and social media promotions. Provide excellent customer support through live chat, email, and phone to address any queries or concerns.</a:t>
            </a:r>
          </a:p>
        </p:txBody>
      </p:sp>
      <p:pic>
        <p:nvPicPr>
          <p:cNvPr id="5" name="Picture 4" descr="Green dialogue boxes">
            <a:extLst>
              <a:ext uri="{FF2B5EF4-FFF2-40B4-BE49-F238E27FC236}">
                <a16:creationId xmlns:a16="http://schemas.microsoft.com/office/drawing/2014/main" id="{54C16E28-FB48-C243-4503-7248CFBCF854}"/>
              </a:ext>
            </a:extLst>
          </p:cNvPr>
          <p:cNvPicPr>
            <a:picLocks noChangeAspect="1"/>
          </p:cNvPicPr>
          <p:nvPr/>
        </p:nvPicPr>
        <p:blipFill rotWithShape="1">
          <a:blip r:embed="rId2"/>
          <a:srcRect l="10045" r="15874" b="2"/>
          <a:stretch/>
        </p:blipFill>
        <p:spPr>
          <a:xfrm>
            <a:off x="6096000" y="1"/>
            <a:ext cx="6102825" cy="6858000"/>
          </a:xfrm>
          <a:prstGeom prst="rect">
            <a:avLst/>
          </a:prstGeom>
        </p:spPr>
      </p:pic>
    </p:spTree>
    <p:extLst>
      <p:ext uri="{BB962C8B-B14F-4D97-AF65-F5344CB8AC3E}">
        <p14:creationId xmlns:p14="http://schemas.microsoft.com/office/powerpoint/2010/main" val="201172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AEF00-BFDF-B91B-F37A-DBA5E51995B8}"/>
              </a:ext>
            </a:extLst>
          </p:cNvPr>
          <p:cNvSpPr>
            <a:spLocks noGrp="1"/>
          </p:cNvSpPr>
          <p:nvPr>
            <p:ph type="title"/>
          </p:nvPr>
        </p:nvSpPr>
        <p:spPr>
          <a:xfrm>
            <a:off x="1075767" y="1188637"/>
            <a:ext cx="2988234" cy="4480726"/>
          </a:xfrm>
        </p:spPr>
        <p:txBody>
          <a:bodyPr vert="horz" lIns="91440" tIns="45720" rIns="91440" bIns="45720" rtlCol="0" anchor="ctr">
            <a:normAutofit/>
          </a:bodyPr>
          <a:lstStyle/>
          <a:p>
            <a:pPr algn="r"/>
            <a:r>
              <a:rPr lang="en-US" sz="5100" kern="1200">
                <a:solidFill>
                  <a:schemeClr val="tx1"/>
                </a:solidFill>
                <a:latin typeface="+mj-lt"/>
                <a:ea typeface="+mj-ea"/>
                <a:cs typeface="+mj-cs"/>
              </a:rPr>
              <a:t>Marketing Strategies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8F97C38-A798-A477-9976-B9148DF5D23A}"/>
              </a:ext>
            </a:extLst>
          </p:cNvPr>
          <p:cNvSpPr>
            <a:spLocks noGrp="1"/>
          </p:cNvSpPr>
          <p:nvPr>
            <p:ph type="body" idx="1"/>
          </p:nvPr>
        </p:nvSpPr>
        <p:spPr>
          <a:xfrm>
            <a:off x="5255260" y="1648870"/>
            <a:ext cx="4702848" cy="3560260"/>
          </a:xfrm>
        </p:spPr>
        <p:txBody>
          <a:bodyPr vert="horz" lIns="91440" tIns="45720" rIns="91440" bIns="45720" rtlCol="0" anchor="ctr">
            <a:normAutofit/>
          </a:bodyPr>
          <a:lstStyle/>
          <a:p>
            <a:r>
              <a:rPr lang="en-US" sz="2400"/>
              <a:t>Implement various marketing strategies to drive traffic to your clothing ecommerce website. Utilize search engine optimization (SEO), social media advertising, influencer collaborations, and content marketing to reach your target audience.</a:t>
            </a:r>
          </a:p>
        </p:txBody>
      </p:sp>
    </p:spTree>
    <p:extLst>
      <p:ext uri="{BB962C8B-B14F-4D97-AF65-F5344CB8AC3E}">
        <p14:creationId xmlns:p14="http://schemas.microsoft.com/office/powerpoint/2010/main" val="2016930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401</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Ecommerce Website for Clothing</vt:lpstr>
      <vt:lpstr>Introduction to Ecommerce</vt:lpstr>
      <vt:lpstr>Market Trends in Clothing Ecommerce</vt:lpstr>
      <vt:lpstr>Importance of a User-Friendly Website</vt:lpstr>
      <vt:lpstr>Design and Branding</vt:lpstr>
      <vt:lpstr>Product Showcase</vt:lpstr>
      <vt:lpstr>Seamless Checkout Experience</vt:lpstr>
      <vt:lpstr>Customer Engagement and Support</vt:lpstr>
      <vt:lpstr>Marketing Strategies</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for Clothing</dc:title>
  <dc:creator>Nikhil Jangid</dc:creator>
  <cp:lastModifiedBy>Nikhil Jangid</cp:lastModifiedBy>
  <cp:revision>1</cp:revision>
  <dcterms:created xsi:type="dcterms:W3CDTF">2024-04-25T06:23:14Z</dcterms:created>
  <dcterms:modified xsi:type="dcterms:W3CDTF">2024-04-25T06:26:50Z</dcterms:modified>
</cp:coreProperties>
</file>