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9144000" cy="5143500" type="screen16x9"/>
  <p:notesSz cx="6858000" cy="9144000"/>
  <p:embeddedFontLst>
    <p:embeddedFont>
      <p:font typeface="Bahnschrift SemiLight SemiConde" panose="020B0502040204020203" pitchFamily="34" charset="0"/>
      <p:regular r:id="rId4"/>
    </p:embeddedFont>
    <p:embeddedFont>
      <p:font typeface="Roboto" panose="02000000000000000000" pitchFamily="2"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10743" y="-42361"/>
            <a:ext cx="2594100" cy="991386"/>
          </a:xfrm>
          <a:prstGeom prst="rect">
            <a:avLst/>
          </a:prstGeom>
        </p:spPr>
        <p:txBody>
          <a:bodyPr spcFirstLastPara="1" wrap="square" lIns="91425" tIns="91425" rIns="91425" bIns="91425" anchor="t" anchorCtr="0">
            <a:normAutofit fontScale="25000" lnSpcReduction="20000"/>
          </a:bodyPr>
          <a:lstStyle/>
          <a:p>
            <a:pPr marL="0" lvl="0" indent="0" algn="l" rtl="0">
              <a:lnSpc>
                <a:spcPct val="115000"/>
              </a:lnSpc>
              <a:spcBef>
                <a:spcPts val="1400"/>
              </a:spcBef>
              <a:spcAft>
                <a:spcPts val="0"/>
              </a:spcAft>
              <a:buClr>
                <a:schemeClr val="dk1"/>
              </a:buClr>
              <a:buSzPts val="275"/>
              <a:buFont typeface="Arial"/>
              <a:buNone/>
            </a:pPr>
            <a:r>
              <a:rPr lang="en" sz="6467" b="1" dirty="0">
                <a:solidFill>
                  <a:schemeClr val="accent2"/>
                </a:solidFill>
                <a:latin typeface="Bahnschrift SemiLight SemiConde" panose="020B0502040204020203" pitchFamily="34" charset="0"/>
                <a:ea typeface="DengXian" panose="020B0503020204020204" pitchFamily="2" charset="-122"/>
                <a:cs typeface="Comic Sans MS"/>
                <a:sym typeface="Comic Sans MS"/>
              </a:rPr>
              <a:t>Maven Super Bowl Challenge</a:t>
            </a:r>
          </a:p>
          <a:p>
            <a:pPr marL="0" lvl="0" indent="0" algn="l" rtl="0">
              <a:lnSpc>
                <a:spcPct val="115000"/>
              </a:lnSpc>
              <a:spcBef>
                <a:spcPts val="1400"/>
              </a:spcBef>
              <a:spcAft>
                <a:spcPts val="0"/>
              </a:spcAft>
              <a:buClr>
                <a:schemeClr val="dk1"/>
              </a:buClr>
              <a:buSzPts val="275"/>
              <a:buFont typeface="Arial"/>
              <a:buNone/>
            </a:pPr>
            <a:r>
              <a:rPr lang="en" sz="6467" b="1" dirty="0">
                <a:solidFill>
                  <a:schemeClr val="accent2"/>
                </a:solidFill>
                <a:latin typeface="Bahnschrift SemiLight SemiConde" panose="020B0502040204020203" pitchFamily="34" charset="0"/>
                <a:ea typeface="DengXian" panose="020B0503020204020204" pitchFamily="2" charset="-122"/>
                <a:cs typeface="Comic Sans MS"/>
                <a:sym typeface="Comic Sans MS"/>
              </a:rPr>
              <a:t>:  Solution Dashboard</a:t>
            </a:r>
            <a:endParaRPr sz="6467" b="1" dirty="0">
              <a:solidFill>
                <a:schemeClr val="accent2"/>
              </a:solidFill>
              <a:latin typeface="Bahnschrift SemiLight SemiConde" panose="020B0502040204020203" pitchFamily="34" charset="0"/>
              <a:ea typeface="DengXian" panose="020B0503020204020204" pitchFamily="2" charset="-122"/>
              <a:cs typeface="Comic Sans MS"/>
              <a:sym typeface="Comic Sans MS"/>
            </a:endParaRPr>
          </a:p>
          <a:p>
            <a:pPr marL="0" lvl="0" indent="0" algn="ctr" rtl="0">
              <a:spcBef>
                <a:spcPts val="400"/>
              </a:spcBef>
              <a:spcAft>
                <a:spcPts val="0"/>
              </a:spcAft>
              <a:buNone/>
            </a:pPr>
            <a:endParaRPr dirty="0"/>
          </a:p>
        </p:txBody>
      </p:sp>
      <p:sp>
        <p:nvSpPr>
          <p:cNvPr id="55" name="Google Shape;55;p13"/>
          <p:cNvSpPr txBox="1"/>
          <p:nvPr/>
        </p:nvSpPr>
        <p:spPr>
          <a:xfrm>
            <a:off x="2461260" y="205477"/>
            <a:ext cx="566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a:solidFill>
                  <a:srgbClr val="701C7F"/>
                </a:solidFill>
              </a:rPr>
              <a:t>A dataset compiled by </a:t>
            </a:r>
            <a:r>
              <a:rPr lang="en" sz="700" b="1" dirty="0">
                <a:solidFill>
                  <a:srgbClr val="701C7F"/>
                </a:solidFill>
              </a:rPr>
              <a:t>FiveThirtyEight </a:t>
            </a:r>
            <a:r>
              <a:rPr lang="en" sz="700" dirty="0">
                <a:solidFill>
                  <a:srgbClr val="701C7F"/>
                </a:solidFill>
              </a:rPr>
              <a:t>was analysed, which contained Super Bowl commercials for 10 popular brands this century. We had to </a:t>
            </a:r>
            <a:r>
              <a:rPr lang="en" sz="700" b="1" dirty="0">
                <a:solidFill>
                  <a:srgbClr val="701C7F"/>
                </a:solidFill>
              </a:rPr>
              <a:t>recommend advertisement strategy </a:t>
            </a:r>
            <a:r>
              <a:rPr lang="en" sz="700" dirty="0">
                <a:solidFill>
                  <a:srgbClr val="701C7F"/>
                </a:solidFill>
              </a:rPr>
              <a:t>for </a:t>
            </a:r>
            <a:r>
              <a:rPr lang="en" sz="700" b="1" dirty="0">
                <a:solidFill>
                  <a:srgbClr val="701C7F"/>
                </a:solidFill>
              </a:rPr>
              <a:t>Maven Motors</a:t>
            </a:r>
            <a:r>
              <a:rPr lang="en" sz="700" dirty="0">
                <a:solidFill>
                  <a:srgbClr val="701C7F"/>
                </a:solidFill>
              </a:rPr>
              <a:t>, an automobile company, based on the data provided</a:t>
            </a:r>
            <a:r>
              <a:rPr lang="en" sz="700" dirty="0"/>
              <a:t>.</a:t>
            </a:r>
            <a:endParaRPr sz="700" dirty="0"/>
          </a:p>
        </p:txBody>
      </p:sp>
      <p:sp>
        <p:nvSpPr>
          <p:cNvPr id="56" name="Google Shape;56;p13"/>
          <p:cNvSpPr txBox="1"/>
          <p:nvPr/>
        </p:nvSpPr>
        <p:spPr>
          <a:xfrm>
            <a:off x="3650276" y="508925"/>
            <a:ext cx="1293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57" name="Google Shape;57;p13"/>
          <p:cNvCxnSpPr>
            <a:cxnSpLocks/>
            <a:stCxn id="58" idx="2"/>
            <a:endCxn id="59" idx="0"/>
          </p:cNvCxnSpPr>
          <p:nvPr/>
        </p:nvCxnSpPr>
        <p:spPr>
          <a:xfrm rot="16200000" flipH="1">
            <a:off x="4725948" y="391295"/>
            <a:ext cx="181643" cy="786339"/>
          </a:xfrm>
          <a:prstGeom prst="bentConnector3">
            <a:avLst>
              <a:gd name="adj1" fmla="val 50000"/>
            </a:avLst>
          </a:prstGeom>
          <a:noFill/>
          <a:ln w="9525" cap="flat" cmpd="sng">
            <a:solidFill>
              <a:srgbClr val="551561"/>
            </a:solidFill>
            <a:prstDash val="solid"/>
            <a:round/>
            <a:headEnd type="diamond" w="med" len="med"/>
            <a:tailEnd type="diamond" w="med" len="med"/>
          </a:ln>
        </p:spPr>
      </p:cxnSp>
      <p:cxnSp>
        <p:nvCxnSpPr>
          <p:cNvPr id="60" name="Google Shape;60;p13"/>
          <p:cNvCxnSpPr>
            <a:cxnSpLocks/>
            <a:stCxn id="61" idx="0"/>
            <a:endCxn id="58" idx="2"/>
          </p:cNvCxnSpPr>
          <p:nvPr/>
        </p:nvCxnSpPr>
        <p:spPr>
          <a:xfrm rot="5400000" flipH="1" flipV="1">
            <a:off x="3964727" y="416414"/>
            <a:ext cx="181643" cy="736104"/>
          </a:xfrm>
          <a:prstGeom prst="bentConnector3">
            <a:avLst>
              <a:gd name="adj1" fmla="val 50000"/>
            </a:avLst>
          </a:prstGeom>
          <a:noFill/>
          <a:ln w="9525" cap="flat" cmpd="sng">
            <a:solidFill>
              <a:srgbClr val="551561"/>
            </a:solidFill>
            <a:prstDash val="solid"/>
            <a:round/>
            <a:headEnd type="diamond" w="med" len="med"/>
            <a:tailEnd type="diamond" w="med" len="med"/>
          </a:ln>
        </p:spPr>
      </p:cxnSp>
      <p:sp>
        <p:nvSpPr>
          <p:cNvPr id="58" name="Google Shape;58;p13"/>
          <p:cNvSpPr txBox="1"/>
          <p:nvPr/>
        </p:nvSpPr>
        <p:spPr>
          <a:xfrm>
            <a:off x="3883007" y="508844"/>
            <a:ext cx="1081186" cy="1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800" b="1" dirty="0">
                <a:solidFill>
                  <a:srgbClr val="701C7F"/>
                </a:solidFill>
                <a:latin typeface="Roboto"/>
                <a:ea typeface="Roboto"/>
                <a:cs typeface="Roboto"/>
                <a:sym typeface="Roboto"/>
              </a:rPr>
              <a:t>Two major aspects</a:t>
            </a:r>
            <a:endParaRPr sz="800" b="1" dirty="0">
              <a:solidFill>
                <a:srgbClr val="701C7F"/>
              </a:solidFill>
              <a:latin typeface="Roboto"/>
              <a:ea typeface="Roboto"/>
              <a:cs typeface="Roboto"/>
              <a:sym typeface="Roboto"/>
            </a:endParaRPr>
          </a:p>
        </p:txBody>
      </p:sp>
      <p:sp>
        <p:nvSpPr>
          <p:cNvPr id="61" name="Google Shape;61;p13"/>
          <p:cNvSpPr txBox="1"/>
          <p:nvPr/>
        </p:nvSpPr>
        <p:spPr>
          <a:xfrm>
            <a:off x="3270250" y="875287"/>
            <a:ext cx="834491" cy="1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rgbClr val="701C7F"/>
                </a:solidFill>
                <a:latin typeface="Roboto"/>
                <a:ea typeface="Roboto"/>
                <a:cs typeface="Roboto"/>
                <a:sym typeface="Roboto"/>
              </a:rPr>
              <a:t>Length of ad</a:t>
            </a:r>
            <a:endParaRPr sz="800" b="1" dirty="0">
              <a:solidFill>
                <a:srgbClr val="701C7F"/>
              </a:solidFill>
              <a:latin typeface="Roboto"/>
              <a:ea typeface="Roboto"/>
              <a:cs typeface="Roboto"/>
              <a:sym typeface="Roboto"/>
            </a:endParaRPr>
          </a:p>
        </p:txBody>
      </p:sp>
      <p:sp>
        <p:nvSpPr>
          <p:cNvPr id="59" name="Google Shape;59;p13"/>
          <p:cNvSpPr txBox="1"/>
          <p:nvPr/>
        </p:nvSpPr>
        <p:spPr>
          <a:xfrm>
            <a:off x="4742978" y="875287"/>
            <a:ext cx="933922" cy="1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rgbClr val="701C7F"/>
                </a:solidFill>
                <a:latin typeface="Roboto"/>
                <a:ea typeface="Roboto"/>
                <a:cs typeface="Roboto"/>
                <a:sym typeface="Roboto"/>
              </a:rPr>
              <a:t>Content of ad</a:t>
            </a:r>
            <a:endParaRPr sz="800" b="1" dirty="0">
              <a:solidFill>
                <a:srgbClr val="701C7F"/>
              </a:solidFill>
              <a:latin typeface="Roboto"/>
              <a:ea typeface="Roboto"/>
              <a:cs typeface="Roboto"/>
              <a:sym typeface="Roboto"/>
            </a:endParaRPr>
          </a:p>
        </p:txBody>
      </p:sp>
      <p:cxnSp>
        <p:nvCxnSpPr>
          <p:cNvPr id="62" name="Google Shape;62;p13"/>
          <p:cNvCxnSpPr>
            <a:cxnSpLocks/>
          </p:cNvCxnSpPr>
          <p:nvPr/>
        </p:nvCxnSpPr>
        <p:spPr>
          <a:xfrm>
            <a:off x="4423600" y="1187175"/>
            <a:ext cx="35715" cy="3956325"/>
          </a:xfrm>
          <a:prstGeom prst="straightConnector1">
            <a:avLst/>
          </a:prstGeom>
          <a:noFill/>
          <a:ln w="9525" cap="flat" cmpd="sng">
            <a:solidFill>
              <a:schemeClr val="dk2"/>
            </a:solidFill>
            <a:prstDash val="solid"/>
            <a:round/>
            <a:headEnd type="none" w="med" len="med"/>
            <a:tailEnd type="none" w="med" len="med"/>
          </a:ln>
        </p:spPr>
      </p:cxnSp>
      <p:cxnSp>
        <p:nvCxnSpPr>
          <p:cNvPr id="63" name="Google Shape;63;p13"/>
          <p:cNvCxnSpPr/>
          <p:nvPr/>
        </p:nvCxnSpPr>
        <p:spPr>
          <a:xfrm rot="10800000" flipH="1">
            <a:off x="7075" y="1165925"/>
            <a:ext cx="9073200" cy="49500"/>
          </a:xfrm>
          <a:prstGeom prst="straightConnector1">
            <a:avLst/>
          </a:prstGeom>
          <a:noFill/>
          <a:ln w="9525" cap="flat" cmpd="sng">
            <a:solidFill>
              <a:schemeClr val="dk2"/>
            </a:solidFill>
            <a:prstDash val="solid"/>
            <a:round/>
            <a:headEnd type="none" w="med" len="med"/>
            <a:tailEnd type="none" w="med" len="med"/>
          </a:ln>
        </p:spPr>
      </p:cxnSp>
      <p:sp>
        <p:nvSpPr>
          <p:cNvPr id="64" name="Google Shape;64;p13"/>
          <p:cNvSpPr txBox="1"/>
          <p:nvPr/>
        </p:nvSpPr>
        <p:spPr>
          <a:xfrm>
            <a:off x="65108" y="1266591"/>
            <a:ext cx="27177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dirty="0">
                <a:solidFill>
                  <a:srgbClr val="701C7F"/>
                </a:solidFill>
              </a:rPr>
              <a:t>From the data it is observed that about </a:t>
            </a:r>
            <a:r>
              <a:rPr lang="en" sz="600" b="1" u="sng" dirty="0">
                <a:solidFill>
                  <a:srgbClr val="701C7F"/>
                </a:solidFill>
              </a:rPr>
              <a:t>99% of the ads were of length 90s </a:t>
            </a:r>
            <a:r>
              <a:rPr lang="en" sz="600" dirty="0">
                <a:solidFill>
                  <a:srgbClr val="701C7F"/>
                </a:solidFill>
              </a:rPr>
              <a:t>or less. The longer ads were too few in number to be considered significant in our observation</a:t>
            </a:r>
            <a:r>
              <a:rPr lang="en" sz="600" dirty="0"/>
              <a:t>.</a:t>
            </a:r>
            <a:endParaRPr sz="600" dirty="0"/>
          </a:p>
        </p:txBody>
      </p:sp>
      <p:pic>
        <p:nvPicPr>
          <p:cNvPr id="65" name="Google Shape;65;p13"/>
          <p:cNvPicPr preferRelativeResize="0"/>
          <p:nvPr/>
        </p:nvPicPr>
        <p:blipFill>
          <a:blip r:embed="rId3">
            <a:alphaModFix/>
          </a:blip>
          <a:stretch>
            <a:fillRect/>
          </a:stretch>
        </p:blipFill>
        <p:spPr>
          <a:xfrm>
            <a:off x="2958916" y="1256825"/>
            <a:ext cx="1201307" cy="650242"/>
          </a:xfrm>
          <a:prstGeom prst="rect">
            <a:avLst/>
          </a:prstGeom>
          <a:noFill/>
          <a:ln>
            <a:noFill/>
          </a:ln>
        </p:spPr>
      </p:pic>
      <p:sp>
        <p:nvSpPr>
          <p:cNvPr id="66" name="Google Shape;66;p13"/>
          <p:cNvSpPr txBox="1"/>
          <p:nvPr/>
        </p:nvSpPr>
        <p:spPr>
          <a:xfrm>
            <a:off x="1591305" y="1817727"/>
            <a:ext cx="2189169"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dirty="0">
                <a:solidFill>
                  <a:srgbClr val="701C7F"/>
                </a:solidFill>
              </a:rPr>
              <a:t>Although it was observed that the number of ads when analysing </a:t>
            </a:r>
            <a:r>
              <a:rPr lang="en" sz="600" b="1" u="sng" dirty="0">
                <a:solidFill>
                  <a:srgbClr val="701C7F"/>
                </a:solidFill>
              </a:rPr>
              <a:t>5 year epochs</a:t>
            </a:r>
            <a:r>
              <a:rPr lang="en" sz="600" dirty="0">
                <a:solidFill>
                  <a:srgbClr val="701C7F"/>
                </a:solidFill>
              </a:rPr>
              <a:t>, the average time of each ad (in seconds) increased</a:t>
            </a:r>
            <a:endParaRPr sz="600" dirty="0"/>
          </a:p>
        </p:txBody>
      </p:sp>
      <p:pic>
        <p:nvPicPr>
          <p:cNvPr id="67" name="Google Shape;67;p13"/>
          <p:cNvPicPr preferRelativeResize="0"/>
          <p:nvPr/>
        </p:nvPicPr>
        <p:blipFill>
          <a:blip r:embed="rId4">
            <a:alphaModFix/>
          </a:blip>
          <a:stretch>
            <a:fillRect/>
          </a:stretch>
        </p:blipFill>
        <p:spPr>
          <a:xfrm>
            <a:off x="63600" y="1662160"/>
            <a:ext cx="1184250" cy="766349"/>
          </a:xfrm>
          <a:prstGeom prst="rect">
            <a:avLst/>
          </a:prstGeom>
          <a:noFill/>
          <a:ln>
            <a:noFill/>
          </a:ln>
        </p:spPr>
      </p:pic>
      <p:sp>
        <p:nvSpPr>
          <p:cNvPr id="68" name="Google Shape;68;p13"/>
          <p:cNvSpPr txBox="1"/>
          <p:nvPr/>
        </p:nvSpPr>
        <p:spPr>
          <a:xfrm>
            <a:off x="-26619" y="2374564"/>
            <a:ext cx="2967805"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dirty="0">
                <a:solidFill>
                  <a:srgbClr val="701C7F"/>
                </a:solidFill>
              </a:rPr>
              <a:t>Considering the fact that the viewer count for an ad </a:t>
            </a:r>
            <a:r>
              <a:rPr lang="en" sz="600" b="1" dirty="0">
                <a:solidFill>
                  <a:srgbClr val="701C7F"/>
                </a:solidFill>
              </a:rPr>
              <a:t>from tv doesn’t necessarily mean </a:t>
            </a:r>
            <a:r>
              <a:rPr lang="en" sz="600" dirty="0">
                <a:solidFill>
                  <a:srgbClr val="701C7F"/>
                </a:solidFill>
              </a:rPr>
              <a:t>that the </a:t>
            </a:r>
            <a:r>
              <a:rPr lang="en" sz="600" b="1" dirty="0">
                <a:solidFill>
                  <a:srgbClr val="701C7F"/>
                </a:solidFill>
              </a:rPr>
              <a:t>viewer was interested </a:t>
            </a:r>
            <a:r>
              <a:rPr lang="en" sz="600" dirty="0">
                <a:solidFill>
                  <a:srgbClr val="701C7F"/>
                </a:solidFill>
              </a:rPr>
              <a:t>in the advertisement, especially for popular sporting events like The Super Bowl as also shown by the fact that the view count in million has a </a:t>
            </a:r>
            <a:r>
              <a:rPr lang="en" sz="600" b="1" u="sng" dirty="0">
                <a:solidFill>
                  <a:srgbClr val="701C7F"/>
                </a:solidFill>
              </a:rPr>
              <a:t>standard deviation of about 12.83% and mean of about 100.51 mil</a:t>
            </a:r>
            <a:r>
              <a:rPr lang="en" sz="600" dirty="0">
                <a:solidFill>
                  <a:srgbClr val="701C7F"/>
                </a:solidFill>
              </a:rPr>
              <a:t> </a:t>
            </a:r>
            <a:r>
              <a:rPr lang="en" sz="600" b="1" dirty="0">
                <a:solidFill>
                  <a:srgbClr val="701C7F"/>
                </a:solidFill>
              </a:rPr>
              <a:t>viewers</a:t>
            </a:r>
            <a:r>
              <a:rPr lang="en" sz="600" dirty="0">
                <a:solidFill>
                  <a:srgbClr val="701C7F"/>
                </a:solidFill>
              </a:rPr>
              <a:t>. Hence, we will focus more on voluntary viewer actions like Youtube View count as a better metric for judgement of a content’s popularity.</a:t>
            </a:r>
            <a:endParaRPr sz="600" dirty="0"/>
          </a:p>
        </p:txBody>
      </p:sp>
      <p:pic>
        <p:nvPicPr>
          <p:cNvPr id="69" name="Google Shape;69;p13"/>
          <p:cNvPicPr preferRelativeResize="0"/>
          <p:nvPr/>
        </p:nvPicPr>
        <p:blipFill>
          <a:blip r:embed="rId5">
            <a:alphaModFix/>
          </a:blip>
          <a:stretch>
            <a:fillRect/>
          </a:stretch>
        </p:blipFill>
        <p:spPr>
          <a:xfrm>
            <a:off x="2941186" y="2131333"/>
            <a:ext cx="1252807" cy="917550"/>
          </a:xfrm>
          <a:prstGeom prst="rect">
            <a:avLst/>
          </a:prstGeom>
          <a:noFill/>
          <a:ln>
            <a:noFill/>
          </a:ln>
        </p:spPr>
      </p:pic>
      <p:sp>
        <p:nvSpPr>
          <p:cNvPr id="70" name="Google Shape;70;p13"/>
          <p:cNvSpPr txBox="1"/>
          <p:nvPr/>
        </p:nvSpPr>
        <p:spPr>
          <a:xfrm>
            <a:off x="2110816" y="3617808"/>
            <a:ext cx="2136676"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dirty="0">
                <a:solidFill>
                  <a:srgbClr val="701C7F"/>
                </a:solidFill>
              </a:rPr>
              <a:t>We observe from the three graphs that it is more advisable for ads to be of range appx </a:t>
            </a:r>
            <a:r>
              <a:rPr lang="en" sz="600" b="1" u="sng" dirty="0">
                <a:solidFill>
                  <a:srgbClr val="701C7F"/>
                </a:solidFill>
              </a:rPr>
              <a:t>40-50 seconds </a:t>
            </a:r>
            <a:r>
              <a:rPr lang="en" sz="600" dirty="0">
                <a:solidFill>
                  <a:srgbClr val="701C7F"/>
                </a:solidFill>
              </a:rPr>
              <a:t>long as it also translates into better </a:t>
            </a:r>
            <a:r>
              <a:rPr lang="en" sz="600" b="1" dirty="0">
                <a:solidFill>
                  <a:srgbClr val="701C7F"/>
                </a:solidFill>
              </a:rPr>
              <a:t>Youtube Performance </a:t>
            </a:r>
            <a:r>
              <a:rPr lang="en" sz="600" dirty="0">
                <a:solidFill>
                  <a:srgbClr val="701C7F"/>
                </a:solidFill>
              </a:rPr>
              <a:t>despite the fact that the ratio of likes per view was higher for ads longer than 60s. </a:t>
            </a:r>
            <a:endParaRPr sz="600" b="1" dirty="0"/>
          </a:p>
        </p:txBody>
      </p:sp>
      <p:sp>
        <p:nvSpPr>
          <p:cNvPr id="7" name="Oval 6">
            <a:extLst>
              <a:ext uri="{FF2B5EF4-FFF2-40B4-BE49-F238E27FC236}">
                <a16:creationId xmlns:a16="http://schemas.microsoft.com/office/drawing/2014/main" id="{2AEF41EE-C76C-4534-97AA-2DD349E719AA}"/>
              </a:ext>
            </a:extLst>
          </p:cNvPr>
          <p:cNvSpPr/>
          <p:nvPr/>
        </p:nvSpPr>
        <p:spPr>
          <a:xfrm>
            <a:off x="975889" y="1810884"/>
            <a:ext cx="185750" cy="158431"/>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0B6476B3-C029-45ED-8CDF-0ED1E33A0D0C}"/>
              </a:ext>
            </a:extLst>
          </p:cNvPr>
          <p:cNvCxnSpPr>
            <a:cxnSpLocks/>
            <a:stCxn id="66" idx="1"/>
          </p:cNvCxnSpPr>
          <p:nvPr/>
        </p:nvCxnSpPr>
        <p:spPr>
          <a:xfrm flipH="1" flipV="1">
            <a:off x="1203061" y="1853610"/>
            <a:ext cx="388244" cy="194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C69C377-428A-43D4-8D8A-32C9D706CF69}"/>
              </a:ext>
            </a:extLst>
          </p:cNvPr>
          <p:cNvSpPr txBox="1"/>
          <p:nvPr/>
        </p:nvSpPr>
        <p:spPr>
          <a:xfrm>
            <a:off x="4444836" y="1245077"/>
            <a:ext cx="2486025" cy="1292662"/>
          </a:xfrm>
          <a:prstGeom prst="rect">
            <a:avLst/>
          </a:prstGeom>
          <a:noFill/>
        </p:spPr>
        <p:txBody>
          <a:bodyPr wrap="square" rtlCol="0">
            <a:spAutoFit/>
          </a:bodyPr>
          <a:lstStyle/>
          <a:p>
            <a:r>
              <a:rPr lang="en-US" sz="600" dirty="0">
                <a:solidFill>
                  <a:srgbClr val="701C7F"/>
                </a:solidFill>
              </a:rPr>
              <a:t>For the content of the advertisement, we had to observe how the viewers responded to the emotions expressed in the advertisement. The data pulled on the right, gives the average millions of views that ads of different emotion segments get, and some observations that can be drawn are, viewers:</a:t>
            </a:r>
          </a:p>
          <a:p>
            <a:pPr marL="171450" indent="-171450">
              <a:buFont typeface="Arial" panose="020B0604020202020204" pitchFamily="34" charset="0"/>
              <a:buChar char="•"/>
            </a:pPr>
            <a:r>
              <a:rPr lang="en-US" sz="600" b="1" dirty="0">
                <a:solidFill>
                  <a:srgbClr val="701C7F"/>
                </a:solidFill>
              </a:rPr>
              <a:t>Like funny </a:t>
            </a:r>
            <a:r>
              <a:rPr lang="en-US" sz="600" dirty="0">
                <a:solidFill>
                  <a:srgbClr val="701C7F"/>
                </a:solidFill>
              </a:rPr>
              <a:t>ads</a:t>
            </a:r>
          </a:p>
          <a:p>
            <a:pPr marL="171450" indent="-171450">
              <a:buFont typeface="Arial" panose="020B0604020202020204" pitchFamily="34" charset="0"/>
              <a:buChar char="•"/>
            </a:pPr>
            <a:r>
              <a:rPr lang="en-US" sz="600" b="1" dirty="0">
                <a:solidFill>
                  <a:srgbClr val="701C7F"/>
                </a:solidFill>
              </a:rPr>
              <a:t>Like</a:t>
            </a:r>
            <a:r>
              <a:rPr lang="en-US" sz="600" dirty="0">
                <a:solidFill>
                  <a:srgbClr val="701C7F"/>
                </a:solidFill>
              </a:rPr>
              <a:t> to see </a:t>
            </a:r>
            <a:r>
              <a:rPr lang="en-US" sz="600" b="1" dirty="0">
                <a:solidFill>
                  <a:srgbClr val="701C7F"/>
                </a:solidFill>
              </a:rPr>
              <a:t>products quickly</a:t>
            </a:r>
          </a:p>
          <a:p>
            <a:pPr marL="171450" indent="-171450">
              <a:buFont typeface="Arial" panose="020B0604020202020204" pitchFamily="34" charset="0"/>
              <a:buChar char="•"/>
            </a:pPr>
            <a:r>
              <a:rPr lang="en-US" sz="600" dirty="0">
                <a:solidFill>
                  <a:srgbClr val="701C7F"/>
                </a:solidFill>
              </a:rPr>
              <a:t>Do </a:t>
            </a:r>
            <a:r>
              <a:rPr lang="en-US" sz="600" b="1" dirty="0">
                <a:solidFill>
                  <a:srgbClr val="701C7F"/>
                </a:solidFill>
              </a:rPr>
              <a:t>not like</a:t>
            </a:r>
            <a:r>
              <a:rPr lang="en-US" sz="600" dirty="0">
                <a:solidFill>
                  <a:srgbClr val="701C7F"/>
                </a:solidFill>
              </a:rPr>
              <a:t> usage of </a:t>
            </a:r>
            <a:r>
              <a:rPr lang="en-US" sz="600" b="1" dirty="0">
                <a:solidFill>
                  <a:srgbClr val="701C7F"/>
                </a:solidFill>
              </a:rPr>
              <a:t>sex</a:t>
            </a:r>
          </a:p>
          <a:p>
            <a:pPr marL="171450" indent="-171450">
              <a:buFont typeface="Arial" panose="020B0604020202020204" pitchFamily="34" charset="0"/>
              <a:buChar char="•"/>
            </a:pPr>
            <a:r>
              <a:rPr lang="en-US" sz="600" dirty="0">
                <a:solidFill>
                  <a:srgbClr val="701C7F"/>
                </a:solidFill>
              </a:rPr>
              <a:t>Do </a:t>
            </a:r>
            <a:r>
              <a:rPr lang="en-US" sz="600" b="1" dirty="0">
                <a:solidFill>
                  <a:srgbClr val="701C7F"/>
                </a:solidFill>
              </a:rPr>
              <a:t>not like </a:t>
            </a:r>
            <a:r>
              <a:rPr lang="en-US" sz="600" dirty="0">
                <a:solidFill>
                  <a:srgbClr val="701C7F"/>
                </a:solidFill>
              </a:rPr>
              <a:t>usage</a:t>
            </a:r>
            <a:r>
              <a:rPr lang="en-US" sz="600" b="1" dirty="0">
                <a:solidFill>
                  <a:srgbClr val="701C7F"/>
                </a:solidFill>
              </a:rPr>
              <a:t> </a:t>
            </a:r>
            <a:r>
              <a:rPr lang="en-US" sz="600" dirty="0">
                <a:solidFill>
                  <a:srgbClr val="701C7F"/>
                </a:solidFill>
              </a:rPr>
              <a:t>of</a:t>
            </a:r>
            <a:r>
              <a:rPr lang="en-US" sz="600" b="1" dirty="0">
                <a:solidFill>
                  <a:srgbClr val="701C7F"/>
                </a:solidFill>
              </a:rPr>
              <a:t> celebrity</a:t>
            </a:r>
          </a:p>
          <a:p>
            <a:pPr marL="171450" indent="-171450">
              <a:buFont typeface="Arial" panose="020B0604020202020204" pitchFamily="34" charset="0"/>
              <a:buChar char="•"/>
            </a:pPr>
            <a:r>
              <a:rPr lang="en-US" sz="600" dirty="0">
                <a:solidFill>
                  <a:srgbClr val="701C7F"/>
                </a:solidFill>
              </a:rPr>
              <a:t>Are </a:t>
            </a:r>
            <a:r>
              <a:rPr lang="en-US" sz="600" b="1" dirty="0">
                <a:solidFill>
                  <a:srgbClr val="701C7F"/>
                </a:solidFill>
              </a:rPr>
              <a:t>indifferent to danger </a:t>
            </a:r>
            <a:r>
              <a:rPr lang="en-US" sz="600" dirty="0">
                <a:solidFill>
                  <a:srgbClr val="701C7F"/>
                </a:solidFill>
              </a:rPr>
              <a:t>shown in ad</a:t>
            </a:r>
          </a:p>
          <a:p>
            <a:pPr marL="171450" indent="-171450">
              <a:buFont typeface="Arial" panose="020B0604020202020204" pitchFamily="34" charset="0"/>
              <a:buChar char="•"/>
            </a:pPr>
            <a:r>
              <a:rPr lang="en-US" sz="600" dirty="0">
                <a:solidFill>
                  <a:srgbClr val="701C7F"/>
                </a:solidFill>
              </a:rPr>
              <a:t>Do </a:t>
            </a:r>
            <a:r>
              <a:rPr lang="en-US" sz="600" b="1" dirty="0">
                <a:solidFill>
                  <a:srgbClr val="701C7F"/>
                </a:solidFill>
              </a:rPr>
              <a:t>not like animals </a:t>
            </a:r>
            <a:r>
              <a:rPr lang="en-US" sz="600" dirty="0">
                <a:solidFill>
                  <a:srgbClr val="701C7F"/>
                </a:solidFill>
              </a:rPr>
              <a:t>in the ad</a:t>
            </a:r>
          </a:p>
          <a:p>
            <a:pPr marL="171450" indent="-171450">
              <a:buFont typeface="Arial" panose="020B0604020202020204" pitchFamily="34" charset="0"/>
              <a:buChar char="•"/>
            </a:pPr>
            <a:r>
              <a:rPr lang="en-US" sz="600" dirty="0">
                <a:solidFill>
                  <a:srgbClr val="701C7F"/>
                </a:solidFill>
              </a:rPr>
              <a:t>Do </a:t>
            </a:r>
            <a:r>
              <a:rPr lang="en-US" sz="600" b="1" dirty="0">
                <a:solidFill>
                  <a:srgbClr val="701C7F"/>
                </a:solidFill>
              </a:rPr>
              <a:t>not like to see patriotic </a:t>
            </a:r>
            <a:r>
              <a:rPr lang="en-US" sz="600" dirty="0">
                <a:solidFill>
                  <a:srgbClr val="701C7F"/>
                </a:solidFill>
              </a:rPr>
              <a:t>emotions</a:t>
            </a:r>
            <a:br>
              <a:rPr lang="en-US" sz="600" dirty="0">
                <a:solidFill>
                  <a:srgbClr val="701C7F"/>
                </a:solidFill>
              </a:rPr>
            </a:br>
            <a:r>
              <a:rPr lang="en-US" sz="600" dirty="0">
                <a:solidFill>
                  <a:srgbClr val="701C7F"/>
                </a:solidFill>
              </a:rPr>
              <a:t> </a:t>
            </a:r>
            <a:endParaRPr lang="en-IN" sz="600" dirty="0">
              <a:solidFill>
                <a:srgbClr val="701C7F"/>
              </a:solidFill>
            </a:endParaRPr>
          </a:p>
        </p:txBody>
      </p:sp>
      <p:pic>
        <p:nvPicPr>
          <p:cNvPr id="1026" name="Picture 2">
            <a:extLst>
              <a:ext uri="{FF2B5EF4-FFF2-40B4-BE49-F238E27FC236}">
                <a16:creationId xmlns:a16="http://schemas.microsoft.com/office/drawing/2014/main" id="{208B1B6C-2DBC-4867-87AA-268FF51B70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19" y="3048883"/>
            <a:ext cx="1893791" cy="113784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FD0AB41-4FC8-43EC-8B8E-273B1DC350E2}"/>
              </a:ext>
            </a:extLst>
          </p:cNvPr>
          <p:cNvSpPr txBox="1"/>
          <p:nvPr/>
        </p:nvSpPr>
        <p:spPr>
          <a:xfrm>
            <a:off x="2181494" y="3169275"/>
            <a:ext cx="2022206" cy="461665"/>
          </a:xfrm>
          <a:prstGeom prst="rect">
            <a:avLst/>
          </a:prstGeom>
          <a:noFill/>
        </p:spPr>
        <p:txBody>
          <a:bodyPr wrap="square" rtlCol="0">
            <a:spAutoFit/>
          </a:bodyPr>
          <a:lstStyle/>
          <a:p>
            <a:r>
              <a:rPr lang="en-US" sz="600" dirty="0">
                <a:solidFill>
                  <a:srgbClr val="701C7F"/>
                </a:solidFill>
              </a:rPr>
              <a:t>However, when we observe the cost ($USD) per user trend for ads of various lengths, we observe that </a:t>
            </a:r>
            <a:r>
              <a:rPr lang="en-US" sz="600" b="1" u="sng" dirty="0">
                <a:solidFill>
                  <a:srgbClr val="701C7F"/>
                </a:solidFill>
              </a:rPr>
              <a:t>the 30-60 seconds segment seem the costliest </a:t>
            </a:r>
            <a:r>
              <a:rPr lang="en-US" sz="600" dirty="0">
                <a:solidFill>
                  <a:srgbClr val="701C7F"/>
                </a:solidFill>
              </a:rPr>
              <a:t>among others, over the years.</a:t>
            </a:r>
            <a:endParaRPr lang="en-IN" sz="600" dirty="0">
              <a:solidFill>
                <a:srgbClr val="701C7F"/>
              </a:solidFill>
            </a:endParaRPr>
          </a:p>
        </p:txBody>
      </p:sp>
      <p:cxnSp>
        <p:nvCxnSpPr>
          <p:cNvPr id="42" name="Straight Arrow Connector 41">
            <a:extLst>
              <a:ext uri="{FF2B5EF4-FFF2-40B4-BE49-F238E27FC236}">
                <a16:creationId xmlns:a16="http://schemas.microsoft.com/office/drawing/2014/main" id="{27260520-4DB0-47F0-9FFA-74BA71117505}"/>
              </a:ext>
            </a:extLst>
          </p:cNvPr>
          <p:cNvCxnSpPr>
            <a:cxnSpLocks/>
          </p:cNvCxnSpPr>
          <p:nvPr/>
        </p:nvCxnSpPr>
        <p:spPr>
          <a:xfrm flipH="1" flipV="1">
            <a:off x="4160223" y="3026976"/>
            <a:ext cx="70164" cy="979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D48DADF-0270-4232-A26D-9E40DFDE60A8}"/>
              </a:ext>
            </a:extLst>
          </p:cNvPr>
          <p:cNvCxnSpPr>
            <a:cxnSpLocks/>
            <a:stCxn id="19" idx="1"/>
          </p:cNvCxnSpPr>
          <p:nvPr/>
        </p:nvCxnSpPr>
        <p:spPr>
          <a:xfrm flipH="1" flipV="1">
            <a:off x="1161640" y="3307775"/>
            <a:ext cx="1019854" cy="92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7E9AB45A-8BFB-4AC5-A9EE-37565A5838DD}"/>
              </a:ext>
            </a:extLst>
          </p:cNvPr>
          <p:cNvPicPr>
            <a:picLocks noChangeAspect="1"/>
          </p:cNvPicPr>
          <p:nvPr/>
        </p:nvPicPr>
        <p:blipFill>
          <a:blip r:embed="rId7"/>
          <a:stretch>
            <a:fillRect/>
          </a:stretch>
        </p:blipFill>
        <p:spPr>
          <a:xfrm>
            <a:off x="2521937" y="4230960"/>
            <a:ext cx="1786860" cy="643270"/>
          </a:xfrm>
          <a:prstGeom prst="rect">
            <a:avLst/>
          </a:prstGeom>
        </p:spPr>
      </p:pic>
      <p:sp>
        <p:nvSpPr>
          <p:cNvPr id="27" name="TextBox 26">
            <a:extLst>
              <a:ext uri="{FF2B5EF4-FFF2-40B4-BE49-F238E27FC236}">
                <a16:creationId xmlns:a16="http://schemas.microsoft.com/office/drawing/2014/main" id="{BF74EAF0-5589-4E77-B610-947A446921F2}"/>
              </a:ext>
            </a:extLst>
          </p:cNvPr>
          <p:cNvSpPr txBox="1"/>
          <p:nvPr/>
        </p:nvSpPr>
        <p:spPr>
          <a:xfrm>
            <a:off x="-20219" y="4320232"/>
            <a:ext cx="2050950" cy="553998"/>
          </a:xfrm>
          <a:prstGeom prst="rect">
            <a:avLst/>
          </a:prstGeom>
          <a:noFill/>
        </p:spPr>
        <p:txBody>
          <a:bodyPr wrap="square" rtlCol="0">
            <a:spAutoFit/>
          </a:bodyPr>
          <a:lstStyle/>
          <a:p>
            <a:r>
              <a:rPr lang="en-US" sz="600" dirty="0">
                <a:solidFill>
                  <a:srgbClr val="701C7F"/>
                </a:solidFill>
              </a:rPr>
              <a:t>However, if the goal of the marketing campaign is to be </a:t>
            </a:r>
            <a:r>
              <a:rPr lang="en-US" sz="600" b="1" u="sng" dirty="0">
                <a:solidFill>
                  <a:srgbClr val="701C7F"/>
                </a:solidFill>
              </a:rPr>
              <a:t>more economical </a:t>
            </a:r>
            <a:r>
              <a:rPr lang="en-US" sz="600" dirty="0">
                <a:solidFill>
                  <a:srgbClr val="701C7F"/>
                </a:solidFill>
              </a:rPr>
              <a:t>in spending, then the </a:t>
            </a:r>
            <a:r>
              <a:rPr lang="en-US" sz="600" b="1" u="sng" dirty="0">
                <a:solidFill>
                  <a:srgbClr val="701C7F"/>
                </a:solidFill>
              </a:rPr>
              <a:t>length segment of 30s and below </a:t>
            </a:r>
            <a:r>
              <a:rPr lang="en-US" sz="600" dirty="0">
                <a:solidFill>
                  <a:srgbClr val="701C7F"/>
                </a:solidFill>
              </a:rPr>
              <a:t>also seems a good option albeit at the cost of reduced likes and likes per view on YouTube</a:t>
            </a:r>
            <a:endParaRPr lang="en-IN" sz="600" dirty="0">
              <a:solidFill>
                <a:srgbClr val="701C7F"/>
              </a:solidFill>
            </a:endParaRPr>
          </a:p>
        </p:txBody>
      </p:sp>
      <p:pic>
        <p:nvPicPr>
          <p:cNvPr id="1028" name="Picture 4">
            <a:extLst>
              <a:ext uri="{FF2B5EF4-FFF2-40B4-BE49-F238E27FC236}">
                <a16:creationId xmlns:a16="http://schemas.microsoft.com/office/drawing/2014/main" id="{D7216535-49FB-4295-BC5B-145B3789E2A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1769" y="2428509"/>
            <a:ext cx="3221905" cy="60357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83910CCF-0F99-4436-89EA-B18F4D845EE1}"/>
              </a:ext>
            </a:extLst>
          </p:cNvPr>
          <p:cNvSpPr txBox="1"/>
          <p:nvPr/>
        </p:nvSpPr>
        <p:spPr>
          <a:xfrm>
            <a:off x="6861623" y="1175637"/>
            <a:ext cx="2158632" cy="1292662"/>
          </a:xfrm>
          <a:prstGeom prst="rect">
            <a:avLst/>
          </a:prstGeom>
          <a:noFill/>
        </p:spPr>
        <p:txBody>
          <a:bodyPr wrap="square" rtlCol="0">
            <a:spAutoFit/>
          </a:bodyPr>
          <a:lstStyle/>
          <a:p>
            <a:r>
              <a:rPr lang="en-US" sz="600" dirty="0">
                <a:solidFill>
                  <a:srgbClr val="701C7F"/>
                </a:solidFill>
              </a:rPr>
              <a:t>There could be a plethora of reasons for such a reaction from the viewers like:</a:t>
            </a:r>
          </a:p>
          <a:p>
            <a:pPr marL="171450" indent="-171450">
              <a:buFont typeface="Arial" panose="020B0604020202020204" pitchFamily="34" charset="0"/>
              <a:buChar char="•"/>
            </a:pPr>
            <a:r>
              <a:rPr lang="en-US" sz="600" dirty="0">
                <a:solidFill>
                  <a:srgbClr val="701C7F"/>
                </a:solidFill>
              </a:rPr>
              <a:t>They consider </a:t>
            </a:r>
            <a:r>
              <a:rPr lang="en-US" sz="600" dirty="0" err="1">
                <a:solidFill>
                  <a:srgbClr val="701C7F"/>
                </a:solidFill>
              </a:rPr>
              <a:t>SuperBowl</a:t>
            </a:r>
            <a:r>
              <a:rPr lang="en-US" sz="600" dirty="0">
                <a:solidFill>
                  <a:srgbClr val="701C7F"/>
                </a:solidFill>
              </a:rPr>
              <a:t> as ads that should be watched with families and hence aversion towards </a:t>
            </a:r>
            <a:r>
              <a:rPr lang="en-US" sz="600" b="1" dirty="0" err="1">
                <a:solidFill>
                  <a:srgbClr val="701C7F"/>
                </a:solidFill>
              </a:rPr>
              <a:t>sensationalisation</a:t>
            </a:r>
            <a:r>
              <a:rPr lang="en-US" sz="600" dirty="0">
                <a:solidFill>
                  <a:srgbClr val="701C7F"/>
                </a:solidFill>
              </a:rPr>
              <a:t> via celebrity or sex</a:t>
            </a:r>
          </a:p>
          <a:p>
            <a:pPr marL="171450" indent="-171450">
              <a:buFont typeface="Arial" panose="020B0604020202020204" pitchFamily="34" charset="0"/>
              <a:buChar char="•"/>
            </a:pPr>
            <a:r>
              <a:rPr lang="en-US" sz="600" dirty="0">
                <a:solidFill>
                  <a:srgbClr val="701C7F"/>
                </a:solidFill>
              </a:rPr>
              <a:t>They might feel that </a:t>
            </a:r>
            <a:r>
              <a:rPr lang="en-US" sz="600" dirty="0" err="1">
                <a:solidFill>
                  <a:srgbClr val="701C7F"/>
                </a:solidFill>
              </a:rPr>
              <a:t>SuperBowl</a:t>
            </a:r>
            <a:r>
              <a:rPr lang="en-US" sz="600" dirty="0">
                <a:solidFill>
                  <a:srgbClr val="701C7F"/>
                </a:solidFill>
              </a:rPr>
              <a:t> is </a:t>
            </a:r>
            <a:r>
              <a:rPr lang="en-US" sz="600" b="1" dirty="0">
                <a:solidFill>
                  <a:srgbClr val="701C7F"/>
                </a:solidFill>
              </a:rPr>
              <a:t>not the moment to instill patriotism</a:t>
            </a:r>
            <a:r>
              <a:rPr lang="en-US" sz="600" dirty="0">
                <a:solidFill>
                  <a:srgbClr val="701C7F"/>
                </a:solidFill>
              </a:rPr>
              <a:t>, and the chief purpose should be entertainment</a:t>
            </a:r>
          </a:p>
          <a:p>
            <a:pPr marL="171450" indent="-171450">
              <a:buFont typeface="Arial" panose="020B0604020202020204" pitchFamily="34" charset="0"/>
              <a:buChar char="•"/>
            </a:pPr>
            <a:r>
              <a:rPr lang="en-US" sz="600" dirty="0">
                <a:solidFill>
                  <a:srgbClr val="701C7F"/>
                </a:solidFill>
              </a:rPr>
              <a:t>They like to see funny ads as it provide a </a:t>
            </a:r>
            <a:r>
              <a:rPr lang="en-US" sz="600" b="1" dirty="0">
                <a:solidFill>
                  <a:srgbClr val="701C7F"/>
                </a:solidFill>
              </a:rPr>
              <a:t>break</a:t>
            </a:r>
            <a:r>
              <a:rPr lang="en-US" sz="600" dirty="0">
                <a:solidFill>
                  <a:srgbClr val="701C7F"/>
                </a:solidFill>
              </a:rPr>
              <a:t> from possibly </a:t>
            </a:r>
            <a:r>
              <a:rPr lang="en-US" sz="600" b="1" dirty="0">
                <a:solidFill>
                  <a:srgbClr val="701C7F"/>
                </a:solidFill>
              </a:rPr>
              <a:t>stressful game </a:t>
            </a:r>
            <a:r>
              <a:rPr lang="en-US" sz="600" dirty="0">
                <a:solidFill>
                  <a:srgbClr val="701C7F"/>
                </a:solidFill>
              </a:rPr>
              <a:t>at the </a:t>
            </a:r>
            <a:r>
              <a:rPr lang="en-US" sz="600" dirty="0" err="1">
                <a:solidFill>
                  <a:srgbClr val="701C7F"/>
                </a:solidFill>
              </a:rPr>
              <a:t>SuperBowl</a:t>
            </a:r>
            <a:endParaRPr lang="en-US" sz="600" dirty="0">
              <a:solidFill>
                <a:srgbClr val="701C7F"/>
              </a:solidFill>
            </a:endParaRPr>
          </a:p>
          <a:p>
            <a:pPr marL="171450" indent="-171450">
              <a:buFont typeface="Arial" panose="020B0604020202020204" pitchFamily="34" charset="0"/>
              <a:buChar char="•"/>
            </a:pPr>
            <a:r>
              <a:rPr lang="en-US" sz="600" dirty="0">
                <a:solidFill>
                  <a:srgbClr val="701C7F"/>
                </a:solidFill>
              </a:rPr>
              <a:t>They like to know what the ad is all </a:t>
            </a:r>
            <a:r>
              <a:rPr lang="en-US" sz="600" b="1" dirty="0">
                <a:solidFill>
                  <a:srgbClr val="701C7F"/>
                </a:solidFill>
              </a:rPr>
              <a:t>about as soon as possible</a:t>
            </a:r>
            <a:r>
              <a:rPr lang="en-US" sz="600" dirty="0">
                <a:solidFill>
                  <a:srgbClr val="701C7F"/>
                </a:solidFill>
              </a:rPr>
              <a:t> so that they know they aren’t wasting their time giving attention to products they won’t buy </a:t>
            </a:r>
            <a:endParaRPr lang="en-IN" sz="600" dirty="0">
              <a:solidFill>
                <a:srgbClr val="701C7F"/>
              </a:solidFill>
            </a:endParaRPr>
          </a:p>
        </p:txBody>
      </p:sp>
      <p:sp>
        <p:nvSpPr>
          <p:cNvPr id="71" name="TextBox 70">
            <a:extLst>
              <a:ext uri="{FF2B5EF4-FFF2-40B4-BE49-F238E27FC236}">
                <a16:creationId xmlns:a16="http://schemas.microsoft.com/office/drawing/2014/main" id="{20772E96-8E64-4E4B-93CE-03E7DE21A353}"/>
              </a:ext>
            </a:extLst>
          </p:cNvPr>
          <p:cNvSpPr txBox="1"/>
          <p:nvPr/>
        </p:nvSpPr>
        <p:spPr>
          <a:xfrm>
            <a:off x="4512814" y="3060791"/>
            <a:ext cx="2486025" cy="738664"/>
          </a:xfrm>
          <a:prstGeom prst="rect">
            <a:avLst/>
          </a:prstGeom>
          <a:noFill/>
        </p:spPr>
        <p:txBody>
          <a:bodyPr wrap="square" rtlCol="0">
            <a:spAutoFit/>
          </a:bodyPr>
          <a:lstStyle/>
          <a:p>
            <a:r>
              <a:rPr lang="en-US" sz="600" dirty="0">
                <a:solidFill>
                  <a:srgbClr val="701C7F"/>
                </a:solidFill>
              </a:rPr>
              <a:t>For comparison with </a:t>
            </a:r>
            <a:r>
              <a:rPr lang="en-US" sz="600" b="1" dirty="0">
                <a:solidFill>
                  <a:srgbClr val="701C7F"/>
                </a:solidFill>
              </a:rPr>
              <a:t>the brands that solely sell automobile</a:t>
            </a:r>
            <a:r>
              <a:rPr lang="en-US" sz="600" dirty="0">
                <a:solidFill>
                  <a:srgbClr val="701C7F"/>
                </a:solidFill>
              </a:rPr>
              <a:t>, </a:t>
            </a:r>
            <a:r>
              <a:rPr lang="en-US" sz="600" dirty="0" err="1">
                <a:solidFill>
                  <a:srgbClr val="701C7F"/>
                </a:solidFill>
              </a:rPr>
              <a:t>i.e</a:t>
            </a:r>
            <a:r>
              <a:rPr lang="en-US" sz="600" dirty="0">
                <a:solidFill>
                  <a:srgbClr val="701C7F"/>
                </a:solidFill>
              </a:rPr>
              <a:t> ‘Toyota’ , ‘ Hyundai’ and ‘Kia , we find that some of the above emotions reflect in their viewership numbers as well e.g. in </a:t>
            </a:r>
            <a:r>
              <a:rPr lang="en-US" sz="600" b="1" dirty="0">
                <a:solidFill>
                  <a:srgbClr val="701C7F"/>
                </a:solidFill>
              </a:rPr>
              <a:t>Animal usage, Celebrity usage and Usage of sex</a:t>
            </a:r>
            <a:r>
              <a:rPr lang="en-US" sz="600" dirty="0">
                <a:solidFill>
                  <a:srgbClr val="701C7F"/>
                </a:solidFill>
              </a:rPr>
              <a:t> in the commercial </a:t>
            </a:r>
            <a:r>
              <a:rPr lang="en-US" sz="600" b="1" dirty="0">
                <a:solidFill>
                  <a:srgbClr val="701C7F"/>
                </a:solidFill>
              </a:rPr>
              <a:t>followed similar trends </a:t>
            </a:r>
            <a:r>
              <a:rPr lang="en-US" sz="600" dirty="0">
                <a:solidFill>
                  <a:srgbClr val="701C7F"/>
                </a:solidFill>
              </a:rPr>
              <a:t>as the aggregate numbers show, however </a:t>
            </a:r>
            <a:r>
              <a:rPr lang="en-US" sz="600" b="1" dirty="0">
                <a:solidFill>
                  <a:srgbClr val="701C7F"/>
                </a:solidFill>
              </a:rPr>
              <a:t>other features are opposite </a:t>
            </a:r>
            <a:r>
              <a:rPr lang="en-US" sz="600" dirty="0">
                <a:solidFill>
                  <a:srgbClr val="701C7F"/>
                </a:solidFill>
              </a:rPr>
              <a:t>to the aggregate trend.</a:t>
            </a:r>
            <a:br>
              <a:rPr lang="en-US" sz="600" dirty="0">
                <a:solidFill>
                  <a:srgbClr val="701C7F"/>
                </a:solidFill>
              </a:rPr>
            </a:br>
            <a:r>
              <a:rPr lang="en-US" sz="600" dirty="0">
                <a:solidFill>
                  <a:srgbClr val="701C7F"/>
                </a:solidFill>
              </a:rPr>
              <a:t> </a:t>
            </a:r>
            <a:endParaRPr lang="en-IN" sz="600" dirty="0">
              <a:solidFill>
                <a:srgbClr val="701C7F"/>
              </a:solidFill>
            </a:endParaRPr>
          </a:p>
        </p:txBody>
      </p:sp>
      <p:pic>
        <p:nvPicPr>
          <p:cNvPr id="45" name="Picture 44">
            <a:extLst>
              <a:ext uri="{FF2B5EF4-FFF2-40B4-BE49-F238E27FC236}">
                <a16:creationId xmlns:a16="http://schemas.microsoft.com/office/drawing/2014/main" id="{03DBE905-4786-49DB-A925-87F637B78633}"/>
              </a:ext>
            </a:extLst>
          </p:cNvPr>
          <p:cNvPicPr>
            <a:picLocks noChangeAspect="1"/>
          </p:cNvPicPr>
          <p:nvPr/>
        </p:nvPicPr>
        <p:blipFill>
          <a:blip r:embed="rId9"/>
          <a:stretch>
            <a:fillRect/>
          </a:stretch>
        </p:blipFill>
        <p:spPr>
          <a:xfrm>
            <a:off x="4581880" y="3681382"/>
            <a:ext cx="3962599" cy="513753"/>
          </a:xfrm>
          <a:prstGeom prst="rect">
            <a:avLst/>
          </a:prstGeom>
        </p:spPr>
      </p:pic>
      <p:cxnSp>
        <p:nvCxnSpPr>
          <p:cNvPr id="48" name="Straight Connector 47">
            <a:extLst>
              <a:ext uri="{FF2B5EF4-FFF2-40B4-BE49-F238E27FC236}">
                <a16:creationId xmlns:a16="http://schemas.microsoft.com/office/drawing/2014/main" id="{9DA96C91-B878-4EBC-94A7-1F4663FFBEF4}"/>
              </a:ext>
            </a:extLst>
          </p:cNvPr>
          <p:cNvCxnSpPr>
            <a:cxnSpLocks/>
          </p:cNvCxnSpPr>
          <p:nvPr/>
        </p:nvCxnSpPr>
        <p:spPr>
          <a:xfrm flipV="1">
            <a:off x="4459315" y="4245168"/>
            <a:ext cx="4684685" cy="1894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0A2AF836-B6D1-4C2C-AA03-1CA7DAA8344C}"/>
              </a:ext>
            </a:extLst>
          </p:cNvPr>
          <p:cNvSpPr/>
          <p:nvPr/>
        </p:nvSpPr>
        <p:spPr>
          <a:xfrm>
            <a:off x="4512814" y="4320232"/>
            <a:ext cx="4567461" cy="7664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dirty="0"/>
              <a:t>In conclusion, we can estimate that the best conceptualization of a commercial for Maven Motors, would be of a length between 30 seconds and 50 seconds depending upon the budget and goals for YouTube reach, and would incorporate emotions which refrain from celebrities, animals and sex. Probably for a wider reach, things like incorporating funny emotions could also be incorporated.</a:t>
            </a:r>
            <a:endParaRPr lang="en-IN" sz="800" dirty="0"/>
          </a:p>
        </p:txBody>
      </p:sp>
      <p:sp>
        <p:nvSpPr>
          <p:cNvPr id="51" name="TextBox 50">
            <a:extLst>
              <a:ext uri="{FF2B5EF4-FFF2-40B4-BE49-F238E27FC236}">
                <a16:creationId xmlns:a16="http://schemas.microsoft.com/office/drawing/2014/main" id="{5AD19B4F-71B3-4EE2-8746-A9AD4B6CD4E0}"/>
              </a:ext>
            </a:extLst>
          </p:cNvPr>
          <p:cNvSpPr txBox="1"/>
          <p:nvPr/>
        </p:nvSpPr>
        <p:spPr>
          <a:xfrm>
            <a:off x="1101688" y="996690"/>
            <a:ext cx="2010282" cy="276999"/>
          </a:xfrm>
          <a:prstGeom prst="rect">
            <a:avLst/>
          </a:prstGeom>
          <a:noFill/>
        </p:spPr>
        <p:txBody>
          <a:bodyPr wrap="square" rtlCol="0">
            <a:spAutoFit/>
          </a:bodyPr>
          <a:lstStyle/>
          <a:p>
            <a:r>
              <a:rPr lang="en-US" sz="1200" b="1" u="sng" dirty="0">
                <a:solidFill>
                  <a:srgbClr val="701C7F"/>
                </a:solidFill>
              </a:rPr>
              <a:t>Length Of Advertisement</a:t>
            </a:r>
            <a:endParaRPr lang="en-IN" sz="1200" b="1" u="sng" dirty="0">
              <a:solidFill>
                <a:srgbClr val="701C7F"/>
              </a:solidFill>
            </a:endParaRPr>
          </a:p>
        </p:txBody>
      </p:sp>
      <p:sp>
        <p:nvSpPr>
          <p:cNvPr id="73" name="TextBox 72">
            <a:extLst>
              <a:ext uri="{FF2B5EF4-FFF2-40B4-BE49-F238E27FC236}">
                <a16:creationId xmlns:a16="http://schemas.microsoft.com/office/drawing/2014/main" id="{D21607E7-6628-4871-93A8-F23E4421D336}"/>
              </a:ext>
            </a:extLst>
          </p:cNvPr>
          <p:cNvSpPr txBox="1"/>
          <p:nvPr/>
        </p:nvSpPr>
        <p:spPr>
          <a:xfrm>
            <a:off x="5581512" y="953807"/>
            <a:ext cx="2202161" cy="276999"/>
          </a:xfrm>
          <a:prstGeom prst="rect">
            <a:avLst/>
          </a:prstGeom>
          <a:noFill/>
        </p:spPr>
        <p:txBody>
          <a:bodyPr wrap="square" rtlCol="0">
            <a:spAutoFit/>
          </a:bodyPr>
          <a:lstStyle/>
          <a:p>
            <a:r>
              <a:rPr lang="en-US" sz="1200" b="1" u="sng" dirty="0">
                <a:solidFill>
                  <a:srgbClr val="701C7F"/>
                </a:solidFill>
              </a:rPr>
              <a:t>Content Of Advertisement</a:t>
            </a:r>
            <a:endParaRPr lang="en-IN" sz="1200" b="1" u="sng" dirty="0">
              <a:solidFill>
                <a:srgbClr val="701C7F"/>
              </a:solidFill>
            </a:endParaRPr>
          </a:p>
        </p:txBody>
      </p:sp>
      <p:sp>
        <p:nvSpPr>
          <p:cNvPr id="52" name="Rectangle: Rounded Corners 51">
            <a:extLst>
              <a:ext uri="{FF2B5EF4-FFF2-40B4-BE49-F238E27FC236}">
                <a16:creationId xmlns:a16="http://schemas.microsoft.com/office/drawing/2014/main" id="{16EEC21C-A127-4487-9606-5C9EBB13791C}"/>
              </a:ext>
            </a:extLst>
          </p:cNvPr>
          <p:cNvSpPr/>
          <p:nvPr/>
        </p:nvSpPr>
        <p:spPr>
          <a:xfrm>
            <a:off x="8255726" y="0"/>
            <a:ext cx="877531" cy="13062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dirty="0"/>
              <a:t>Saurabh Raj</a:t>
            </a:r>
            <a:endParaRPr lang="en-IN" sz="8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684</Words>
  <Application>Microsoft Office PowerPoint</Application>
  <PresentationFormat>On-screen Show (16:9)</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Bahnschrift SemiLight SemiConde</vt:lpstr>
      <vt:lpstr>Arial</vt:lpstr>
      <vt:lpstr>Roboto</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Saurabh Raj</cp:lastModifiedBy>
  <cp:revision>1</cp:revision>
  <dcterms:modified xsi:type="dcterms:W3CDTF">2022-01-20T12:24:38Z</dcterms:modified>
</cp:coreProperties>
</file>