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4" r:id="rId8"/>
    <p:sldId id="266" r:id="rId9"/>
    <p:sldId id="270"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B35DAF2-B632-4663-8D3C-D3329C4D385D}">
          <p14:sldIdLst>
            <p14:sldId id="256"/>
            <p14:sldId id="258"/>
            <p14:sldId id="259"/>
            <p14:sldId id="260"/>
            <p14:sldId id="263"/>
            <p14:sldId id="261"/>
            <p14:sldId id="264"/>
            <p14:sldId id="266"/>
            <p14:sldId id="270"/>
            <p14:sldId id="267"/>
            <p14:sldId id="269"/>
            <p14:sldId id="2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085589" y="159664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085589" y="3576484"/>
            <a:ext cx="9144000" cy="1809707"/>
          </a:xfrm>
        </p:spPr>
        <p:txBody>
          <a:bodyPr>
            <a:normAutofit/>
          </a:bodyPr>
          <a:lstStyle/>
          <a:p>
            <a:r>
              <a:rPr lang="en-US" b="1" dirty="0">
                <a:latin typeface="Times New Roman" panose="02020603050405020304" pitchFamily="18" charset="0"/>
                <a:cs typeface="Times New Roman" panose="02020603050405020304" pitchFamily="18" charset="0"/>
              </a:rPr>
              <a:t> CLEANING ZONE</a:t>
            </a:r>
          </a:p>
          <a:p>
            <a:r>
              <a:rPr lang="en-US" b="1" dirty="0" err="1">
                <a:latin typeface="Times New Roman" panose="02020603050405020304" pitchFamily="18" charset="0"/>
                <a:cs typeface="Times New Roman" panose="02020603050405020304" pitchFamily="18" charset="0"/>
              </a:rPr>
              <a:t>Satyjeet</a:t>
            </a:r>
            <a:r>
              <a:rPr lang="en-US" b="1" dirty="0">
                <a:latin typeface="Times New Roman" panose="02020603050405020304" pitchFamily="18" charset="0"/>
                <a:cs typeface="Times New Roman" panose="02020603050405020304" pitchFamily="18" charset="0"/>
              </a:rPr>
              <a:t> Kumar and 2426mca1696</a:t>
            </a:r>
          </a:p>
          <a:p>
            <a:r>
              <a:rPr lang="en-US" b="1" dirty="0" err="1">
                <a:latin typeface="Times New Roman" panose="02020603050405020304" pitchFamily="18" charset="0"/>
                <a:cs typeface="Times New Roman" panose="02020603050405020304" pitchFamily="18" charset="0"/>
              </a:rPr>
              <a:t>Sanidhya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Garg</a:t>
            </a:r>
            <a:r>
              <a:rPr lang="en-US" b="1" dirty="0">
                <a:latin typeface="Times New Roman" panose="02020603050405020304" pitchFamily="18" charset="0"/>
                <a:cs typeface="Times New Roman" panose="02020603050405020304" pitchFamily="18" charset="0"/>
              </a:rPr>
              <a:t> and 2426mca534</a:t>
            </a:r>
          </a:p>
          <a:p>
            <a:r>
              <a:rPr lang="en-US" b="1" dirty="0" err="1">
                <a:latin typeface="Times New Roman" panose="02020603050405020304" pitchFamily="18" charset="0"/>
                <a:cs typeface="Times New Roman" panose="02020603050405020304" pitchFamily="18" charset="0"/>
              </a:rPr>
              <a:t>Saurabh</a:t>
            </a:r>
            <a:r>
              <a:rPr lang="en-US" b="1" dirty="0">
                <a:latin typeface="Times New Roman" panose="02020603050405020304" pitchFamily="18" charset="0"/>
                <a:cs typeface="Times New Roman" panose="02020603050405020304" pitchFamily="18" charset="0"/>
              </a:rPr>
              <a:t> Kumar and 2426mca1567</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err="1">
                <a:solidFill>
                  <a:srgbClr val="FF0000"/>
                </a:solidFill>
                <a:latin typeface="Times New Roman" panose="02020603050405020304" pitchFamily="18" charset="0"/>
                <a:cs typeface="Times New Roman" panose="02020603050405020304" pitchFamily="18" charset="0"/>
              </a:rPr>
              <a:t>Divya</a:t>
            </a:r>
            <a:r>
              <a:rPr lang="en-IN" dirty="0">
                <a:solidFill>
                  <a:srgbClr val="FF0000"/>
                </a:solidFill>
                <a:latin typeface="Times New Roman" panose="02020603050405020304" pitchFamily="18" charset="0"/>
                <a:cs typeface="Times New Roman" panose="02020603050405020304" pitchFamily="18" charset="0"/>
              </a:rPr>
              <a:t> </a:t>
            </a:r>
            <a:r>
              <a:rPr lang="en-IN" dirty="0" err="1">
                <a:solidFill>
                  <a:srgbClr val="FF0000"/>
                </a:solidFill>
                <a:latin typeface="Times New Roman" panose="02020603050405020304" pitchFamily="18" charset="0"/>
                <a:cs typeface="Times New Roman" panose="02020603050405020304" pitchFamily="18" charset="0"/>
              </a:rPr>
              <a:t>Singhal</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B0D3D7D-F298-3C0A-F7B9-E9C24A9263E5}"/>
              </a:ext>
            </a:extLst>
          </p:cNvPr>
          <p:cNvSpPr>
            <a:spLocks noGrp="1"/>
          </p:cNvSpPr>
          <p:nvPr>
            <p:ph sz="half" idx="2"/>
          </p:nvPr>
        </p:nvSpPr>
        <p:spPr>
          <a:xfrm>
            <a:off x="4274733" y="1690688"/>
            <a:ext cx="7086374" cy="5167312"/>
          </a:xfrm>
        </p:spPr>
        <p:txBody>
          <a:bodyPr>
            <a:noAutofit/>
          </a:bodyPr>
          <a:lstStyle/>
          <a:p>
            <a:r>
              <a:rPr lang="en-US" sz="1600" b="1" dirty="0"/>
              <a:t>User Registration/Login</a:t>
            </a:r>
            <a:endParaRPr lang="en-US" sz="1600" dirty="0"/>
          </a:p>
          <a:p>
            <a:pPr lvl="1"/>
            <a:r>
              <a:rPr lang="en-US" sz="1600" dirty="0"/>
              <a:t>Start</a:t>
            </a:r>
          </a:p>
          <a:p>
            <a:pPr lvl="1"/>
            <a:r>
              <a:rPr lang="en-US" sz="1600" dirty="0"/>
              <a:t>User creates an account or logs in</a:t>
            </a:r>
          </a:p>
          <a:p>
            <a:r>
              <a:rPr lang="en-US" sz="1600" b="1" dirty="0"/>
              <a:t>Service Selection</a:t>
            </a:r>
            <a:endParaRPr lang="en-US" sz="1600" dirty="0"/>
          </a:p>
          <a:p>
            <a:pPr lvl="1"/>
            <a:r>
              <a:rPr lang="en-US" sz="1600" dirty="0"/>
              <a:t>User selects type of cleaning service (e.g., standard, deep clean)</a:t>
            </a:r>
          </a:p>
          <a:p>
            <a:r>
              <a:rPr lang="en-US" sz="1600" b="1" dirty="0"/>
              <a:t>Scheduling</a:t>
            </a:r>
            <a:endParaRPr lang="en-US" sz="1600" dirty="0"/>
          </a:p>
          <a:p>
            <a:r>
              <a:rPr lang="en-US" sz="1600" b="1" dirty="0"/>
              <a:t>Payment Process</a:t>
            </a:r>
            <a:endParaRPr lang="en-US" sz="1600" dirty="0"/>
          </a:p>
          <a:p>
            <a:r>
              <a:rPr lang="en-US" sz="1600" b="1" dirty="0"/>
              <a:t>Booking Confirmation</a:t>
            </a:r>
            <a:endParaRPr lang="en-US" sz="1600" dirty="0"/>
          </a:p>
          <a:p>
            <a:r>
              <a:rPr lang="en-US" sz="1600" b="1" dirty="0"/>
              <a:t>Service Execution</a:t>
            </a:r>
            <a:endParaRPr lang="en-US" sz="1600" dirty="0"/>
          </a:p>
          <a:p>
            <a:r>
              <a:rPr lang="en-US" sz="1600" b="1" dirty="0"/>
              <a:t>Post-Service Feedback</a:t>
            </a:r>
            <a:endParaRPr lang="en-US" sz="1600" dirty="0"/>
          </a:p>
          <a:p>
            <a:r>
              <a:rPr lang="en-US" sz="1600" b="1" dirty="0"/>
              <a:t>Customer Support</a:t>
            </a:r>
            <a:endParaRPr lang="en-US" sz="1600" dirty="0"/>
          </a:p>
          <a:p>
            <a:pPr lvl="1"/>
            <a:r>
              <a:rPr lang="en-US" sz="1600" dirty="0"/>
              <a:t>If any issues arise, user accesses support options</a:t>
            </a:r>
          </a:p>
          <a:p>
            <a:pPr lvl="1"/>
            <a:r>
              <a:rPr lang="en-US" sz="1600" dirty="0"/>
              <a:t>Support resolves any complaints or questions</a:t>
            </a:r>
          </a:p>
          <a:p>
            <a:r>
              <a:rPr lang="en-US" sz="1600" b="1" dirty="0"/>
              <a:t>End</a:t>
            </a:r>
            <a:endParaRPr lang="en-US" sz="1600" dirty="0"/>
          </a:p>
          <a:p>
            <a:r>
              <a:rPr lang="en-US" sz="1600" dirty="0"/>
              <a:t>User logs out or continues to browse for additional services</a:t>
            </a:r>
          </a:p>
          <a:p>
            <a:pPr marL="0" indent="0">
              <a:buNone/>
            </a:pPr>
            <a:endParaRPr lang="en-IN" sz="1600" dirty="0"/>
          </a:p>
        </p:txBody>
      </p:sp>
      <p:pic>
        <p:nvPicPr>
          <p:cNvPr id="12" name="Content Placeholder 11">
            <a:extLst>
              <a:ext uri="{FF2B5EF4-FFF2-40B4-BE49-F238E27FC236}">
                <a16:creationId xmlns:a16="http://schemas.microsoft.com/office/drawing/2014/main" id="{CBA24172-0B47-1E46-EBE1-020552D682F9}"/>
              </a:ext>
            </a:extLst>
          </p:cNvPr>
          <p:cNvPicPr>
            <a:picLocks noGrp="1" noChangeAspect="1"/>
          </p:cNvPicPr>
          <p:nvPr>
            <p:ph sz="half" idx="1"/>
          </p:nvPr>
        </p:nvPicPr>
        <p:blipFill>
          <a:blip r:embed="rId3"/>
          <a:stretch>
            <a:fillRect/>
          </a:stretch>
        </p:blipFill>
        <p:spPr>
          <a:xfrm>
            <a:off x="838199" y="1762812"/>
            <a:ext cx="3347301" cy="5024486"/>
          </a:xfrm>
        </p:spPr>
      </p:pic>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4B40DC0-95D8-37EB-814F-46C7DDF4C7B7}"/>
              </a:ext>
            </a:extLst>
          </p:cNvPr>
          <p:cNvSpPr>
            <a:spLocks noGrp="1"/>
          </p:cNvSpPr>
          <p:nvPr>
            <p:ph sz="half" idx="2"/>
          </p:nvPr>
        </p:nvSpPr>
        <p:spPr>
          <a:xfrm>
            <a:off x="4703975" y="1690688"/>
            <a:ext cx="6649825" cy="5167312"/>
          </a:xfrm>
        </p:spPr>
        <p:txBody>
          <a:bodyPr>
            <a:normAutofit/>
          </a:bodyPr>
          <a:lstStyle/>
          <a:p>
            <a:pPr marL="0" indent="0">
              <a:buNone/>
            </a:pPr>
            <a:r>
              <a:rPr lang="en-US" sz="1800" b="1" dirty="0"/>
              <a:t>1. Sales Report</a:t>
            </a:r>
          </a:p>
          <a:p>
            <a:pPr>
              <a:buFont typeface="Arial" panose="020B0604020202020204" pitchFamily="34" charset="0"/>
              <a:buChar char="•"/>
            </a:pPr>
            <a:r>
              <a:rPr lang="en-US" sz="1800" b="1" dirty="0"/>
              <a:t>Overview:</a:t>
            </a:r>
            <a:r>
              <a:rPr lang="en-US" sz="1800" dirty="0"/>
              <a:t> Summarizes total sales over a specified period (daily, weekly, monthly, quarterly, yearly).</a:t>
            </a:r>
          </a:p>
          <a:p>
            <a:pPr marL="0" indent="0">
              <a:buNone/>
            </a:pPr>
            <a:r>
              <a:rPr lang="en-US" sz="1800" b="1" dirty="0"/>
              <a:t>2. Customer Report</a:t>
            </a:r>
          </a:p>
          <a:p>
            <a:pPr>
              <a:buFont typeface="Arial" panose="020B0604020202020204" pitchFamily="34" charset="0"/>
              <a:buChar char="•"/>
            </a:pPr>
            <a:r>
              <a:rPr lang="en-US" sz="1800" b="1" dirty="0"/>
              <a:t>Overview:</a:t>
            </a:r>
            <a:r>
              <a:rPr lang="en-US" sz="1800" dirty="0"/>
              <a:t> Provides insights into user demographics and behavior.</a:t>
            </a:r>
          </a:p>
          <a:p>
            <a:pPr marL="0" indent="0">
              <a:buNone/>
            </a:pPr>
            <a:r>
              <a:rPr lang="en-US" sz="1800" b="1" dirty="0"/>
              <a:t>3. Service Utilization Report</a:t>
            </a:r>
          </a:p>
          <a:p>
            <a:pPr>
              <a:buFont typeface="Arial" panose="020B0604020202020204" pitchFamily="34" charset="0"/>
              <a:buChar char="•"/>
            </a:pPr>
            <a:r>
              <a:rPr lang="en-US" sz="1800" b="1" dirty="0"/>
              <a:t>Overview:</a:t>
            </a:r>
            <a:r>
              <a:rPr lang="en-US" sz="1800" dirty="0"/>
              <a:t> Analyzes which cleaning services are most popular among users.</a:t>
            </a:r>
          </a:p>
          <a:p>
            <a:pPr marL="0" indent="0">
              <a:buNone/>
            </a:pPr>
            <a:r>
              <a:rPr lang="en-US" sz="1800" b="1" dirty="0"/>
              <a:t>4. Employee Performance Report</a:t>
            </a:r>
          </a:p>
          <a:p>
            <a:pPr>
              <a:buFont typeface="Arial" panose="020B0604020202020204" pitchFamily="34" charset="0"/>
              <a:buChar char="•"/>
            </a:pPr>
            <a:r>
              <a:rPr lang="en-US" sz="1800" b="1" dirty="0"/>
              <a:t>Overview:</a:t>
            </a:r>
            <a:r>
              <a:rPr lang="en-US" sz="1800" dirty="0"/>
              <a:t> Evaluates the performance of cleaning staff.</a:t>
            </a:r>
          </a:p>
          <a:p>
            <a:pPr marL="0" indent="0">
              <a:buNone/>
            </a:pPr>
            <a:r>
              <a:rPr lang="en-US" sz="1800" b="1" dirty="0"/>
              <a:t>5. Customer Feedback Report</a:t>
            </a:r>
          </a:p>
          <a:p>
            <a:pPr>
              <a:buFont typeface="Arial" panose="020B0604020202020204" pitchFamily="34" charset="0"/>
              <a:buChar char="•"/>
            </a:pPr>
            <a:r>
              <a:rPr lang="en-US" sz="1800" b="1" dirty="0"/>
              <a:t>Overview:</a:t>
            </a:r>
            <a:r>
              <a:rPr lang="en-US" sz="1800" dirty="0"/>
              <a:t> Aggregates feedback from customer reviews and ratings.</a:t>
            </a:r>
          </a:p>
          <a:p>
            <a:endParaRPr lang="en-IN" dirty="0"/>
          </a:p>
        </p:txBody>
      </p:sp>
      <p:pic>
        <p:nvPicPr>
          <p:cNvPr id="8" name="Content Placeholder 7">
            <a:extLst>
              <a:ext uri="{FF2B5EF4-FFF2-40B4-BE49-F238E27FC236}">
                <a16:creationId xmlns:a16="http://schemas.microsoft.com/office/drawing/2014/main" id="{280FD389-C91E-C6E7-1AC8-4547E5A491C1}"/>
              </a:ext>
            </a:extLst>
          </p:cNvPr>
          <p:cNvPicPr>
            <a:picLocks noGrp="1" noChangeAspect="1"/>
          </p:cNvPicPr>
          <p:nvPr>
            <p:ph sz="half" idx="1"/>
          </p:nvPr>
        </p:nvPicPr>
        <p:blipFill>
          <a:blip r:embed="rId3"/>
          <a:stretch>
            <a:fillRect/>
          </a:stretch>
        </p:blipFill>
        <p:spPr>
          <a:xfrm>
            <a:off x="838200" y="1690688"/>
            <a:ext cx="3794924" cy="4467773"/>
          </a:xfrm>
        </p:spPr>
      </p:pic>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3FEEA60-696B-4F54-4688-8A46B1C4ADC8}"/>
              </a:ext>
            </a:extLst>
          </p:cNvPr>
          <p:cNvSpPr>
            <a:spLocks noGrp="1"/>
          </p:cNvSpPr>
          <p:nvPr>
            <p:ph sz="half" idx="2"/>
          </p:nvPr>
        </p:nvSpPr>
        <p:spPr>
          <a:xfrm>
            <a:off x="3421930" y="1690688"/>
            <a:ext cx="7931869" cy="5167312"/>
          </a:xfrm>
        </p:spPr>
        <p:txBody>
          <a:bodyPr>
            <a:normAutofit/>
          </a:bodyPr>
          <a:lstStyle/>
          <a:p>
            <a:pPr marL="0" indent="0">
              <a:buNone/>
            </a:pPr>
            <a:r>
              <a:rPr lang="en-US" b="1" dirty="0"/>
              <a:t>1</a:t>
            </a:r>
            <a:r>
              <a:rPr lang="en-US" sz="2400" b="1" dirty="0"/>
              <a:t>. Market Research Reports</a:t>
            </a:r>
            <a:endParaRPr lang="en-US" sz="2400" dirty="0"/>
          </a:p>
          <a:p>
            <a:pPr>
              <a:buFont typeface="Arial" panose="020B0604020202020204" pitchFamily="34" charset="0"/>
              <a:buChar char="•"/>
            </a:pPr>
            <a:r>
              <a:rPr lang="en-US" sz="2400" b="1" dirty="0"/>
              <a:t>IBISWorld:</a:t>
            </a:r>
            <a:r>
              <a:rPr lang="en-US" sz="2400" dirty="0"/>
              <a:t> Provides detailed industry reports on the home cleaning service sector, including financial benchmarks and competitive analysis. IBISWorld - Home Cleaning Services in the US.</a:t>
            </a:r>
          </a:p>
          <a:p>
            <a:pPr marL="0" indent="0">
              <a:buNone/>
            </a:pPr>
            <a:r>
              <a:rPr lang="en-US" sz="2400" b="1" dirty="0"/>
              <a:t>2. Competitor Analysis</a:t>
            </a:r>
          </a:p>
          <a:p>
            <a:pPr>
              <a:buFont typeface="Arial" panose="020B0604020202020204" pitchFamily="34" charset="0"/>
              <a:buChar char="•"/>
            </a:pPr>
            <a:r>
              <a:rPr lang="en-US" sz="2400" b="1" dirty="0"/>
              <a:t>HomeAdvisor:</a:t>
            </a:r>
            <a:r>
              <a:rPr lang="en-US" sz="2400" dirty="0"/>
              <a:t> A platform that connects consumers with cleaning service providers. Review their business model and customer engagement strategies. </a:t>
            </a:r>
          </a:p>
          <a:p>
            <a:pPr>
              <a:buFont typeface="Arial" panose="020B0604020202020204" pitchFamily="34" charset="0"/>
              <a:buChar char="•"/>
            </a:pPr>
            <a:r>
              <a:rPr lang="en-US" sz="2400" b="1" dirty="0"/>
              <a:t>Handy:</a:t>
            </a:r>
            <a:r>
              <a:rPr lang="en-US" sz="2400" dirty="0"/>
              <a:t> A home cleaning and handyman service platform. Analyze their booking process and customer interface. </a:t>
            </a:r>
          </a:p>
          <a:p>
            <a:endParaRPr lang="en-IN" dirty="0"/>
          </a:p>
        </p:txBody>
      </p:sp>
      <p:pic>
        <p:nvPicPr>
          <p:cNvPr id="16" name="Content Placeholder 15">
            <a:extLst>
              <a:ext uri="{FF2B5EF4-FFF2-40B4-BE49-F238E27FC236}">
                <a16:creationId xmlns:a16="http://schemas.microsoft.com/office/drawing/2014/main" id="{E0CF67C6-FBED-BD02-A175-FE692ED310BA}"/>
              </a:ext>
            </a:extLst>
          </p:cNvPr>
          <p:cNvPicPr>
            <a:picLocks noGrp="1" noChangeAspect="1"/>
          </p:cNvPicPr>
          <p:nvPr>
            <p:ph sz="half" idx="1"/>
          </p:nvPr>
        </p:nvPicPr>
        <p:blipFill>
          <a:blip r:embed="rId3"/>
          <a:stretch>
            <a:fillRect/>
          </a:stretch>
        </p:blipFill>
        <p:spPr>
          <a:xfrm>
            <a:off x="838200" y="1690688"/>
            <a:ext cx="2583729" cy="5021197"/>
          </a:xfrm>
        </p:spPr>
      </p:pic>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F800ECF-3D23-4706-DBAB-2A48412921FC}"/>
              </a:ext>
            </a:extLst>
          </p:cNvPr>
          <p:cNvSpPr>
            <a:spLocks noGrp="1"/>
          </p:cNvSpPr>
          <p:nvPr>
            <p:ph sz="half" idx="2"/>
          </p:nvPr>
        </p:nvSpPr>
        <p:spPr>
          <a:xfrm>
            <a:off x="4552950" y="1690688"/>
            <a:ext cx="6800850" cy="5167312"/>
          </a:xfrm>
        </p:spPr>
        <p:txBody>
          <a:bodyPr>
            <a:normAutofit/>
          </a:bodyPr>
          <a:lstStyle/>
          <a:p>
            <a:r>
              <a:rPr lang="en-US" sz="2000" dirty="0"/>
              <a:t>Welcome to Cleaning Zone, your ultimate home cleaning companion! In today’s fast-paced world, keeping your home clean and organized can feel overwhelming. That’s where we come in!</a:t>
            </a:r>
          </a:p>
          <a:p>
            <a:r>
              <a:rPr lang="en-US" sz="2000" dirty="0"/>
              <a:t>Cleaning Zone is designed to simplify your cleaning routine and make maintaining a spotless home easier than ever. With our user-friendly interface, you can schedule cleaning tasks, track your progress, and receive personalized cleaning recommendations tailored to your home’s unique needs.</a:t>
            </a:r>
          </a:p>
          <a:p>
            <a:r>
              <a:rPr lang="en-US" sz="2200" dirty="0"/>
              <a:t>where we believe a clean home is a happy home! We are dedicated to providing exceptional home cleaning services tailored to meet your unique needs. With our experienced team and commitment to quality, we take the hassle out of cleaning so you can focus on what truly matters.</a:t>
            </a:r>
            <a:endParaRPr lang="en-IN" sz="2200" dirty="0"/>
          </a:p>
        </p:txBody>
      </p:sp>
      <p:pic>
        <p:nvPicPr>
          <p:cNvPr id="8" name="Content Placeholder 7">
            <a:extLst>
              <a:ext uri="{FF2B5EF4-FFF2-40B4-BE49-F238E27FC236}">
                <a16:creationId xmlns:a16="http://schemas.microsoft.com/office/drawing/2014/main" id="{7778886B-6B59-322D-A4EA-E902143465C4}"/>
              </a:ext>
            </a:extLst>
          </p:cNvPr>
          <p:cNvPicPr>
            <a:picLocks noGrp="1" noChangeAspect="1"/>
          </p:cNvPicPr>
          <p:nvPr>
            <p:ph sz="half" idx="1"/>
          </p:nvPr>
        </p:nvPicPr>
        <p:blipFill>
          <a:blip r:embed="rId3"/>
          <a:stretch>
            <a:fillRect/>
          </a:stretch>
        </p:blipFill>
        <p:spPr>
          <a:xfrm>
            <a:off x="838201" y="1690688"/>
            <a:ext cx="3714750" cy="4898648"/>
          </a:xfrm>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solidFill>
            <a:schemeClr val="accent2">
              <a:lumMod val="40000"/>
              <a:lumOff val="60000"/>
            </a:schemeClr>
          </a:solidFill>
        </p:spPr>
        <p:txBody>
          <a:bodyPr>
            <a:normAutofit/>
          </a:bodyPr>
          <a:lstStyle/>
          <a:p>
            <a:pPr algn="ctr"/>
            <a:r>
              <a:rPr lang="en-IN" b="1" kern="100" dirty="0">
                <a:latin typeface="Times New Roman" panose="02020603050405020304" pitchFamily="18" charset="0"/>
                <a:ea typeface="Tahoma" panose="020B0604030504040204" pitchFamily="34" charset="0"/>
                <a:cs typeface="Times New Roman" panose="02020603050405020304" pitchFamily="18" charset="0"/>
              </a:rPr>
              <a:t>Key Concept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D8CB3CB-219F-D96F-B4C7-5D0D7CFC287E}"/>
              </a:ext>
            </a:extLst>
          </p:cNvPr>
          <p:cNvSpPr>
            <a:spLocks noGrp="1"/>
          </p:cNvSpPr>
          <p:nvPr>
            <p:ph sz="half" idx="2"/>
          </p:nvPr>
        </p:nvSpPr>
        <p:spPr>
          <a:xfrm>
            <a:off x="4543817" y="1687838"/>
            <a:ext cx="6792238" cy="5170162"/>
          </a:xfrm>
        </p:spPr>
        <p:txBody>
          <a:bodyPr>
            <a:normAutofit lnSpcReduction="10000"/>
          </a:bodyPr>
          <a:lstStyle/>
          <a:p>
            <a:r>
              <a:rPr lang="en-US" sz="2600" b="1" dirty="0"/>
              <a:t>User-Friendly Interface</a:t>
            </a:r>
            <a:r>
              <a:rPr lang="en-US" sz="2600" dirty="0"/>
              <a:t>: An intuitive design that allows users to easily navigate, book services, and manage appointments.</a:t>
            </a:r>
          </a:p>
          <a:p>
            <a:r>
              <a:rPr lang="en-US" sz="2600" b="1" dirty="0"/>
              <a:t>Service Options</a:t>
            </a:r>
            <a:r>
              <a:rPr lang="en-US" sz="2600" dirty="0"/>
              <a:t>: A variety of cleaning services (standard, deep cleaning, move-in/out cleaning) that users can choose from based on their needs.</a:t>
            </a:r>
          </a:p>
          <a:p>
            <a:r>
              <a:rPr lang="en-US" sz="2600" b="1" dirty="0"/>
              <a:t>Booking System</a:t>
            </a:r>
            <a:r>
              <a:rPr lang="en-US" sz="2600" dirty="0"/>
              <a:t>: A straightforward scheduling system that allows users to select dates and times for cleaning services.</a:t>
            </a:r>
          </a:p>
          <a:p>
            <a:r>
              <a:rPr lang="en-US" sz="2600" b="1" dirty="0"/>
              <a:t>Pricing Transparency</a:t>
            </a:r>
            <a:r>
              <a:rPr lang="en-US" sz="2600" dirty="0"/>
              <a:t>: Clear pricing information with breakdowns for different services and any additional fees.</a:t>
            </a:r>
          </a:p>
          <a:p>
            <a:endParaRPr lang="en-IN" dirty="0"/>
          </a:p>
        </p:txBody>
      </p:sp>
      <p:pic>
        <p:nvPicPr>
          <p:cNvPr id="11" name="Content Placeholder 10">
            <a:extLst>
              <a:ext uri="{FF2B5EF4-FFF2-40B4-BE49-F238E27FC236}">
                <a16:creationId xmlns:a16="http://schemas.microsoft.com/office/drawing/2014/main" id="{5DA147E8-5B4B-43F7-B6A7-6EA6E928F17F}"/>
              </a:ext>
            </a:extLst>
          </p:cNvPr>
          <p:cNvPicPr>
            <a:picLocks noGrp="1" noChangeAspect="1"/>
          </p:cNvPicPr>
          <p:nvPr>
            <p:ph sz="half" idx="1"/>
          </p:nvPr>
        </p:nvPicPr>
        <p:blipFill>
          <a:blip r:embed="rId3"/>
          <a:stretch>
            <a:fillRect/>
          </a:stretch>
        </p:blipFill>
        <p:spPr>
          <a:xfrm>
            <a:off x="838201" y="1690688"/>
            <a:ext cx="3705520" cy="5167311"/>
          </a:xfrm>
        </p:spPr>
      </p:pic>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solidFill>
            <a:schemeClr val="accent2">
              <a:lumMod val="40000"/>
              <a:lumOff val="60000"/>
            </a:schemeClr>
          </a:solidFill>
        </p:spPr>
        <p:txBody>
          <a:bodyPr>
            <a:normAutofit/>
          </a:bodyPr>
          <a:lstStyle/>
          <a:p>
            <a:pPr algn="ctr"/>
            <a:r>
              <a:rPr lang="en-IN" b="1" kern="100" dirty="0" err="1">
                <a:latin typeface="Times New Roman" panose="02020603050405020304" pitchFamily="18" charset="0"/>
                <a:ea typeface="Tahoma" panose="020B0604030504040204" pitchFamily="34" charset="0"/>
                <a:cs typeface="Times New Roman" panose="02020603050405020304" pitchFamily="18" charset="0"/>
              </a:rPr>
              <a:t>Benefits&amp;Challenges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AF3FB29-BC91-B458-D778-59C68349F38B}"/>
              </a:ext>
            </a:extLst>
          </p:cNvPr>
          <p:cNvPicPr>
            <a:picLocks noGrp="1" noChangeAspect="1"/>
          </p:cNvPicPr>
          <p:nvPr>
            <p:ph sz="half" idx="1"/>
          </p:nvPr>
        </p:nvPicPr>
        <p:blipFill>
          <a:blip r:embed="rId3"/>
          <a:stretch>
            <a:fillRect/>
          </a:stretch>
        </p:blipFill>
        <p:spPr>
          <a:xfrm>
            <a:off x="838201" y="1690688"/>
            <a:ext cx="3818640" cy="5167312"/>
          </a:xfrm>
        </p:spPr>
      </p:pic>
      <p:sp>
        <p:nvSpPr>
          <p:cNvPr id="4" name="Content Placeholder 3">
            <a:extLst>
              <a:ext uri="{FF2B5EF4-FFF2-40B4-BE49-F238E27FC236}">
                <a16:creationId xmlns:a16="http://schemas.microsoft.com/office/drawing/2014/main" id="{E68DCD75-2ECA-A31A-DD0F-84DC22761550}"/>
              </a:ext>
            </a:extLst>
          </p:cNvPr>
          <p:cNvSpPr>
            <a:spLocks noGrp="1"/>
          </p:cNvSpPr>
          <p:nvPr>
            <p:ph sz="half" idx="2"/>
          </p:nvPr>
        </p:nvSpPr>
        <p:spPr>
          <a:xfrm>
            <a:off x="4656551" y="1687838"/>
            <a:ext cx="6692030" cy="5170162"/>
          </a:xfrm>
        </p:spPr>
        <p:txBody>
          <a:bodyPr>
            <a:normAutofit/>
          </a:bodyPr>
          <a:lstStyle/>
          <a:p>
            <a:pPr marL="457200" lvl="1" indent="0" algn="ctr">
              <a:buNone/>
            </a:pPr>
            <a:r>
              <a:rPr lang="en-US" sz="2800" b="1" dirty="0"/>
              <a:t>Benefits:</a:t>
            </a:r>
          </a:p>
          <a:p>
            <a:r>
              <a:rPr lang="en-US" sz="1800" b="1" dirty="0"/>
              <a:t>Convenience</a:t>
            </a:r>
            <a:r>
              <a:rPr lang="en-US" sz="1800" dirty="0"/>
              <a:t>: Users can schedule cleaning services at their convenience, saving time and effort.</a:t>
            </a:r>
          </a:p>
          <a:p>
            <a:r>
              <a:rPr lang="en-US" sz="1800" b="1" dirty="0"/>
              <a:t>Variety of Services</a:t>
            </a:r>
            <a:r>
              <a:rPr lang="en-US" sz="1800" dirty="0"/>
              <a:t>: Offers different cleaning options tailored to specific needs (e.g., deep cleaning, eco-friendly services).</a:t>
            </a:r>
          </a:p>
          <a:p>
            <a:r>
              <a:rPr lang="en-US" sz="1800" b="1" dirty="0"/>
              <a:t>Transparency</a:t>
            </a:r>
            <a:r>
              <a:rPr lang="en-US" sz="1800" dirty="0"/>
              <a:t>: Clear pricing and user reviews build trust and help users make informed decisions.</a:t>
            </a:r>
            <a:endParaRPr lang="en-IN" sz="2400" b="1" dirty="0"/>
          </a:p>
          <a:p>
            <a:pPr marL="0" indent="0" algn="ctr">
              <a:buNone/>
            </a:pPr>
            <a:r>
              <a:rPr lang="en-IN" sz="2400" b="1" dirty="0"/>
              <a:t>Challenges:</a:t>
            </a:r>
          </a:p>
          <a:p>
            <a:r>
              <a:rPr lang="en-US" sz="1700" b="1" dirty="0"/>
              <a:t>Market Competition</a:t>
            </a:r>
            <a:r>
              <a:rPr lang="en-US" sz="1700" dirty="0"/>
              <a:t>: Many cleaning services already exist, making it difficult to stand out.</a:t>
            </a:r>
          </a:p>
          <a:p>
            <a:r>
              <a:rPr lang="en-US" sz="1700" b="1" dirty="0"/>
              <a:t>Quality Control</a:t>
            </a:r>
            <a:r>
              <a:rPr lang="en-US" sz="1700" dirty="0"/>
              <a:t>: Ensuring consistent service quality from cleaners can be challenging and requires effective oversight.</a:t>
            </a:r>
          </a:p>
          <a:p>
            <a:r>
              <a:rPr lang="en-US" sz="1700" b="1" dirty="0"/>
              <a:t>User Trust</a:t>
            </a:r>
            <a:r>
              <a:rPr lang="en-US" sz="1700" dirty="0"/>
              <a:t>: Building trust with users, especially regarding safety and reliability, is crucial and can take time.</a:t>
            </a:r>
          </a:p>
          <a:p>
            <a:pPr marL="0" indent="0" algn="ctr">
              <a:buNone/>
            </a:pPr>
            <a:endParaRPr lang="en-IN" sz="2400" b="1" dirty="0"/>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712D21F3-99C2-7938-3FEE-2992F15ED63B}"/>
              </a:ext>
            </a:extLst>
          </p:cNvPr>
          <p:cNvSpPr>
            <a:spLocks noGrp="1" noChangeArrowheads="1"/>
          </p:cNvSpPr>
          <p:nvPr>
            <p:ph sz="half" idx="2"/>
          </p:nvPr>
        </p:nvSpPr>
        <p:spPr bwMode="auto">
          <a:xfrm>
            <a:off x="3667026" y="1647600"/>
            <a:ext cx="7686773" cy="553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Provide High-Quality Cleaning Services: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Deliver exceptional cleaning services that meet or exceed customer expectations,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ensuring customer satisfaction and fostering repeat business.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Enhance Customer Convenience: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Offer flexible scheduling options and customizable cleaning plans to accommodate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diverse needs and preferences of clients, making the cleaning process convenient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and stress-free.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Build Trust and Reliability: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Establish a reputation for reliability and professionalism by hiring experienced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staff, implementing thorough training programs, and maintaining open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communication with clients.</a:t>
            </a:r>
          </a:p>
          <a:p>
            <a:r>
              <a:rPr lang="en-US" sz="2000" b="1" dirty="0"/>
              <a:t>Create a Positive Workplace Culture</a:t>
            </a:r>
            <a:r>
              <a:rPr lang="en-US" sz="1600" b="1" dirty="0"/>
              <a:t>:</a:t>
            </a:r>
          </a:p>
          <a:p>
            <a:pPr marL="0" indent="0">
              <a:buNone/>
            </a:pPr>
            <a:r>
              <a:rPr lang="en-US" sz="1600" dirty="0"/>
              <a:t>Foster a supportive and motivating work environment for employees, emphasizing training, recognition, and opportunities for professional growth, leading to higher employee satisfaction and retention.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5CB52209-5499-BD0B-9536-3B66C3BFCAA0}"/>
              </a:ext>
            </a:extLst>
          </p:cNvPr>
          <p:cNvPicPr>
            <a:picLocks noGrp="1" noChangeAspect="1"/>
          </p:cNvPicPr>
          <p:nvPr>
            <p:ph sz="half" idx="1"/>
          </p:nvPr>
        </p:nvPicPr>
        <p:blipFill>
          <a:blip r:embed="rId3"/>
          <a:stretch>
            <a:fillRect/>
          </a:stretch>
        </p:blipFill>
        <p:spPr>
          <a:xfrm flipH="1">
            <a:off x="838199" y="1690688"/>
            <a:ext cx="2828825" cy="4521576"/>
          </a:xfrm>
        </p:spPr>
      </p:pic>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061A4F5-C2D3-CE66-DA74-3DE690FE2E89}"/>
              </a:ext>
            </a:extLst>
          </p:cNvPr>
          <p:cNvSpPr>
            <a:spLocks noGrp="1"/>
          </p:cNvSpPr>
          <p:nvPr>
            <p:ph sz="half" idx="2"/>
          </p:nvPr>
        </p:nvSpPr>
        <p:spPr>
          <a:xfrm>
            <a:off x="3591612" y="1690688"/>
            <a:ext cx="7762188" cy="5167312"/>
          </a:xfrm>
        </p:spPr>
        <p:txBody>
          <a:bodyPr>
            <a:normAutofit lnSpcReduction="10000"/>
          </a:bodyPr>
          <a:lstStyle/>
          <a:p>
            <a:r>
              <a:rPr lang="en-US" sz="1500" b="1" dirty="0"/>
              <a:t>Front-End Development </a:t>
            </a:r>
            <a:r>
              <a:rPr lang="en-US" sz="1500" dirty="0"/>
              <a:t>: The front-end (or client-side) is what users interact with. This part of the website should be dynamic, responsive, and visually appealing.</a:t>
            </a:r>
          </a:p>
          <a:p>
            <a:r>
              <a:rPr lang="en-US" sz="1500" b="1" dirty="0"/>
              <a:t>Technologies:</a:t>
            </a:r>
          </a:p>
          <a:p>
            <a:pPr>
              <a:buFont typeface="Arial" panose="020B0604020202020204" pitchFamily="34" charset="0"/>
              <a:buChar char="•"/>
            </a:pPr>
            <a:r>
              <a:rPr lang="en-US" sz="1500" b="1" dirty="0"/>
              <a:t>HTML5</a:t>
            </a:r>
            <a:r>
              <a:rPr lang="en-US" sz="1500" dirty="0"/>
              <a:t>: Structure and layout of the web pages.</a:t>
            </a:r>
          </a:p>
          <a:p>
            <a:pPr>
              <a:buFont typeface="Arial" panose="020B0604020202020204" pitchFamily="34" charset="0"/>
              <a:buChar char="•"/>
            </a:pPr>
            <a:r>
              <a:rPr lang="en-US" sz="1500" b="1" dirty="0"/>
              <a:t>CSS</a:t>
            </a:r>
            <a:r>
              <a:rPr lang="en-US" sz="1500" dirty="0"/>
              <a:t>: Styling of web pages, including layouts, fonts, colors, and responsiveness.</a:t>
            </a:r>
          </a:p>
          <a:p>
            <a:pPr marL="742950" lvl="1" indent="-285750">
              <a:buFont typeface="Arial" panose="020B0604020202020204" pitchFamily="34" charset="0"/>
              <a:buChar char="•"/>
            </a:pPr>
            <a:r>
              <a:rPr lang="en-US" sz="1500" dirty="0"/>
              <a:t>Framework: </a:t>
            </a:r>
            <a:r>
              <a:rPr lang="en-US" sz="1500" b="1" dirty="0"/>
              <a:t>CSS</a:t>
            </a:r>
            <a:endParaRPr lang="en-US" sz="1500" dirty="0"/>
          </a:p>
          <a:p>
            <a:pPr>
              <a:buFont typeface="Arial" panose="020B0604020202020204" pitchFamily="34" charset="0"/>
              <a:buChar char="•"/>
            </a:pPr>
            <a:r>
              <a:rPr lang="en-US" sz="1500" b="1" dirty="0"/>
              <a:t>JavaScript</a:t>
            </a:r>
            <a:r>
              <a:rPr lang="en-US" sz="1500" dirty="0"/>
              <a:t>: Adds interactivity to the website (e.g., forms, animations, etc.).</a:t>
            </a:r>
          </a:p>
          <a:p>
            <a:pPr marL="742950" lvl="1" indent="-285750">
              <a:buFont typeface="Arial" panose="020B0604020202020204" pitchFamily="34" charset="0"/>
              <a:buChar char="•"/>
            </a:pPr>
            <a:r>
              <a:rPr lang="en-US" sz="1500" b="1" dirty="0"/>
              <a:t>Framework/Library</a:t>
            </a:r>
            <a:r>
              <a:rPr lang="en-US" sz="1500" dirty="0"/>
              <a:t>: Use </a:t>
            </a:r>
            <a:r>
              <a:rPr lang="en-US" sz="1500" b="1" dirty="0"/>
              <a:t>JS </a:t>
            </a:r>
            <a:r>
              <a:rPr lang="en-US" sz="1500" dirty="0"/>
              <a:t>for building dynamic and fast web interfaces.</a:t>
            </a:r>
          </a:p>
          <a:p>
            <a:pPr marL="1143000" lvl="2" indent="-228600">
              <a:buFont typeface="Arial" panose="020B0604020202020204" pitchFamily="34" charset="0"/>
              <a:buChar char="•"/>
            </a:pPr>
            <a:r>
              <a:rPr lang="en-US" sz="1500" b="1" dirty="0" err="1"/>
              <a:t>js</a:t>
            </a:r>
            <a:r>
              <a:rPr lang="en-US" sz="1500" dirty="0"/>
              <a:t>: Offers a component-based architecture ideal for building reusable UI elements.</a:t>
            </a:r>
          </a:p>
          <a:p>
            <a:r>
              <a:rPr lang="en-US" sz="1400" b="1" dirty="0"/>
              <a:t>Back-End  Development : </a:t>
            </a:r>
          </a:p>
          <a:p>
            <a:r>
              <a:rPr lang="en-US" sz="1400" b="1" dirty="0"/>
              <a:t>PHP</a:t>
            </a:r>
          </a:p>
          <a:p>
            <a:r>
              <a:rPr lang="en-US" sz="1400" b="1" dirty="0"/>
              <a:t>Database (Storage)</a:t>
            </a:r>
          </a:p>
          <a:p>
            <a:r>
              <a:rPr lang="en-US" sz="1400" dirty="0"/>
              <a:t>The database is used to store persistent data such as user information, posts, or product listings.</a:t>
            </a:r>
          </a:p>
          <a:p>
            <a:r>
              <a:rPr lang="en-US" sz="1400" b="1" dirty="0"/>
              <a:t>Technologies:</a:t>
            </a:r>
          </a:p>
          <a:p>
            <a:pPr>
              <a:buFont typeface="Arial" panose="020B0604020202020204" pitchFamily="34" charset="0"/>
              <a:buChar char="•"/>
            </a:pPr>
            <a:r>
              <a:rPr lang="en-US" sz="1400" b="1" dirty="0"/>
              <a:t>SQL Databases</a:t>
            </a:r>
            <a:r>
              <a:rPr lang="en-US" sz="1400" dirty="0"/>
              <a:t>:</a:t>
            </a:r>
          </a:p>
          <a:p>
            <a:pPr marL="742950" lvl="1" indent="-285750">
              <a:buFont typeface="Arial" panose="020B0604020202020204" pitchFamily="34" charset="0"/>
              <a:buChar char="•"/>
            </a:pPr>
            <a:r>
              <a:rPr lang="en-US" sz="1400" b="1" dirty="0"/>
              <a:t>MySQL</a:t>
            </a:r>
            <a:r>
              <a:rPr lang="en-US" sz="1400" dirty="0"/>
              <a:t>: Widely used relational database management system.</a:t>
            </a:r>
          </a:p>
          <a:p>
            <a:endParaRPr lang="en-IN" dirty="0"/>
          </a:p>
        </p:txBody>
      </p:sp>
      <p:pic>
        <p:nvPicPr>
          <p:cNvPr id="8" name="Content Placeholder 7">
            <a:extLst>
              <a:ext uri="{FF2B5EF4-FFF2-40B4-BE49-F238E27FC236}">
                <a16:creationId xmlns:a16="http://schemas.microsoft.com/office/drawing/2014/main" id="{186203C4-6254-CB66-DB57-11EE50C4E577}"/>
              </a:ext>
            </a:extLst>
          </p:cNvPr>
          <p:cNvPicPr>
            <a:picLocks noGrp="1" noChangeAspect="1"/>
          </p:cNvPicPr>
          <p:nvPr>
            <p:ph sz="half" idx="1"/>
          </p:nvPr>
        </p:nvPicPr>
        <p:blipFill>
          <a:blip r:embed="rId3"/>
          <a:stretch>
            <a:fillRect/>
          </a:stretch>
        </p:blipFill>
        <p:spPr>
          <a:xfrm>
            <a:off x="838200" y="2093684"/>
            <a:ext cx="2753413" cy="4361320"/>
          </a:xfrm>
        </p:spPr>
      </p:pic>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77B764D-6B37-21CE-52C5-E2ACE47F57E7}"/>
              </a:ext>
            </a:extLst>
          </p:cNvPr>
          <p:cNvSpPr>
            <a:spLocks noGrp="1"/>
          </p:cNvSpPr>
          <p:nvPr>
            <p:ph sz="half" idx="2"/>
          </p:nvPr>
        </p:nvSpPr>
        <p:spPr>
          <a:xfrm>
            <a:off x="4552950" y="1690688"/>
            <a:ext cx="6800850" cy="5167312"/>
          </a:xfrm>
        </p:spPr>
        <p:txBody>
          <a:bodyPr>
            <a:normAutofit/>
          </a:bodyPr>
          <a:lstStyle/>
          <a:p>
            <a:pPr marL="0" indent="0">
              <a:buNone/>
            </a:pPr>
            <a:r>
              <a:rPr lang="en-US" sz="1600" b="1" dirty="0"/>
              <a:t>1. User Authentication Module</a:t>
            </a:r>
          </a:p>
          <a:p>
            <a:pPr>
              <a:buFont typeface="Arial" panose="020B0604020202020204" pitchFamily="34" charset="0"/>
              <a:buChar char="•"/>
            </a:pPr>
            <a:r>
              <a:rPr lang="en-US" sz="1600" b="1" dirty="0"/>
              <a:t>Sign-Up/Login:</a:t>
            </a:r>
            <a:r>
              <a:rPr lang="en-US" sz="1600" dirty="0"/>
              <a:t> Allow users to create accounts and log in using email, social media accounts, or phone numbers.</a:t>
            </a:r>
          </a:p>
          <a:p>
            <a:pPr>
              <a:buFont typeface="Arial" panose="020B0604020202020204" pitchFamily="34" charset="0"/>
              <a:buChar char="•"/>
            </a:pPr>
            <a:r>
              <a:rPr lang="en-US" sz="1600" b="1" dirty="0"/>
              <a:t>Profile Management:</a:t>
            </a:r>
            <a:r>
              <a:rPr lang="en-US" sz="1600" dirty="0"/>
              <a:t> Enable users to manage their profiles, including personal information, addresses, and payment details.</a:t>
            </a:r>
          </a:p>
          <a:p>
            <a:pPr>
              <a:buFont typeface="Arial" panose="020B0604020202020204" pitchFamily="34" charset="0"/>
              <a:buChar char="•"/>
            </a:pPr>
            <a:endParaRPr lang="en-US" sz="1600" dirty="0"/>
          </a:p>
          <a:p>
            <a:pPr marL="0" indent="0">
              <a:buNone/>
            </a:pPr>
            <a:r>
              <a:rPr lang="en-US" sz="1600" b="1" dirty="0"/>
              <a:t>2. Service Selection Module</a:t>
            </a:r>
          </a:p>
          <a:p>
            <a:pPr>
              <a:buFont typeface="Arial" panose="020B0604020202020204" pitchFamily="34" charset="0"/>
              <a:buChar char="•"/>
            </a:pPr>
            <a:r>
              <a:rPr lang="en-US" sz="1600" b="1" dirty="0"/>
              <a:t>Service Catalog:</a:t>
            </a:r>
            <a:r>
              <a:rPr lang="en-US" sz="1600" dirty="0"/>
              <a:t> Display various cleaning services (e.g., regular cleaning, deep cleaning) with detailed descriptions and pricing.</a:t>
            </a:r>
          </a:p>
          <a:p>
            <a:pPr>
              <a:buFont typeface="Arial" panose="020B0604020202020204" pitchFamily="34" charset="0"/>
              <a:buChar char="•"/>
            </a:pPr>
            <a:endParaRPr lang="en-US" sz="1600" dirty="0"/>
          </a:p>
          <a:p>
            <a:pPr marL="0" indent="0">
              <a:buNone/>
            </a:pPr>
            <a:r>
              <a:rPr lang="en-US" sz="1600" b="1" dirty="0"/>
              <a:t>3. Booking and Scheduling Module</a:t>
            </a:r>
          </a:p>
          <a:p>
            <a:pPr>
              <a:buFont typeface="Arial" panose="020B0604020202020204" pitchFamily="34" charset="0"/>
              <a:buChar char="•"/>
            </a:pPr>
            <a:r>
              <a:rPr lang="en-US" sz="1600" b="1" dirty="0"/>
              <a:t>Calendar Integration:</a:t>
            </a:r>
            <a:r>
              <a:rPr lang="en-US" sz="1600" dirty="0"/>
              <a:t> Provide a calendar view for users to select available dates and times for cleaning services.</a:t>
            </a:r>
          </a:p>
          <a:p>
            <a:pPr>
              <a:buFont typeface="Arial" panose="020B0604020202020204" pitchFamily="34" charset="0"/>
              <a:buChar char="•"/>
            </a:pPr>
            <a:r>
              <a:rPr lang="en-US" sz="1600" b="1" dirty="0"/>
              <a:t>Booking Confirmation:</a:t>
            </a:r>
            <a:r>
              <a:rPr lang="en-US" sz="1600" dirty="0"/>
              <a:t> Send notifications confirming booked appointments and reminders before the scheduled cleaning</a:t>
            </a:r>
          </a:p>
        </p:txBody>
      </p:sp>
      <p:pic>
        <p:nvPicPr>
          <p:cNvPr id="8" name="Content Placeholder 7">
            <a:extLst>
              <a:ext uri="{FF2B5EF4-FFF2-40B4-BE49-F238E27FC236}">
                <a16:creationId xmlns:a16="http://schemas.microsoft.com/office/drawing/2014/main" id="{C03D7B10-E9D8-C47F-7E49-9A7A12CD25C7}"/>
              </a:ext>
            </a:extLst>
          </p:cNvPr>
          <p:cNvPicPr>
            <a:picLocks noGrp="1" noChangeAspect="1"/>
          </p:cNvPicPr>
          <p:nvPr>
            <p:ph sz="half" idx="1"/>
          </p:nvPr>
        </p:nvPicPr>
        <p:blipFill>
          <a:blip r:embed="rId3"/>
          <a:stretch>
            <a:fillRect/>
          </a:stretch>
        </p:blipFill>
        <p:spPr>
          <a:xfrm>
            <a:off x="838200" y="1690688"/>
            <a:ext cx="3714751" cy="5167312"/>
          </a:xfrm>
        </p:spPr>
      </p:pic>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340F08C-60D4-E615-6B38-7D6845C91237}"/>
              </a:ext>
            </a:extLst>
          </p:cNvPr>
          <p:cNvSpPr>
            <a:spLocks noGrp="1"/>
          </p:cNvSpPr>
          <p:nvPr>
            <p:ph sz="half" idx="2"/>
          </p:nvPr>
        </p:nvSpPr>
        <p:spPr>
          <a:xfrm>
            <a:off x="3968684" y="1690688"/>
            <a:ext cx="7385115" cy="5167312"/>
          </a:xfrm>
        </p:spPr>
        <p:txBody>
          <a:bodyPr>
            <a:normAutofit/>
          </a:bodyPr>
          <a:lstStyle/>
          <a:p>
            <a:pPr marL="0" indent="0">
              <a:buNone/>
            </a:pPr>
            <a:r>
              <a:rPr lang="en-US" sz="1600" b="1" dirty="0"/>
              <a:t>04. Help and Support Module</a:t>
            </a:r>
          </a:p>
          <a:p>
            <a:pPr marL="0" indent="0">
              <a:buNone/>
            </a:pPr>
            <a:endParaRPr lang="en-US" sz="1600" b="1" dirty="0"/>
          </a:p>
          <a:p>
            <a:pPr>
              <a:buFont typeface="Arial" panose="020B0604020202020204" pitchFamily="34" charset="0"/>
              <a:buChar char="•"/>
            </a:pPr>
            <a:r>
              <a:rPr lang="en-US" sz="1600" b="1" dirty="0"/>
              <a:t>Customer Support:</a:t>
            </a:r>
            <a:r>
              <a:rPr lang="en-US" sz="1600" dirty="0"/>
              <a:t> Include options for users to contact customer support via chat, email, or phone.</a:t>
            </a:r>
          </a:p>
          <a:p>
            <a:pPr marL="0" indent="0">
              <a:buNone/>
            </a:pPr>
            <a:endParaRPr lang="en-IN" dirty="0"/>
          </a:p>
        </p:txBody>
      </p:sp>
      <p:pic>
        <p:nvPicPr>
          <p:cNvPr id="8" name="Content Placeholder 7">
            <a:extLst>
              <a:ext uri="{FF2B5EF4-FFF2-40B4-BE49-F238E27FC236}">
                <a16:creationId xmlns:a16="http://schemas.microsoft.com/office/drawing/2014/main" id="{5FEC1F14-0D19-3BB2-B77D-E8241924CDA0}"/>
              </a:ext>
            </a:extLst>
          </p:cNvPr>
          <p:cNvPicPr>
            <a:picLocks noGrp="1" noChangeAspect="1"/>
          </p:cNvPicPr>
          <p:nvPr>
            <p:ph sz="half" idx="1"/>
          </p:nvPr>
        </p:nvPicPr>
        <p:blipFill>
          <a:blip r:embed="rId3"/>
          <a:stretch>
            <a:fillRect/>
          </a:stretch>
        </p:blipFill>
        <p:spPr>
          <a:xfrm>
            <a:off x="838201" y="1690688"/>
            <a:ext cx="3130482" cy="5167312"/>
          </a:xfrm>
        </p:spPr>
      </p:pic>
    </p:spTree>
    <p:extLst>
      <p:ext uri="{BB962C8B-B14F-4D97-AF65-F5344CB8AC3E}">
        <p14:creationId xmlns:p14="http://schemas.microsoft.com/office/powerpoint/2010/main" val="309105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1258</Words>
  <Application>Microsoft Office PowerPoint</Application>
  <PresentationFormat>Widescreen</PresentationFormat>
  <Paragraphs>142</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Key Concept</vt:lpstr>
      <vt:lpstr>Benefits&amp;Challenges</vt:lpstr>
      <vt:lpstr>Objective of the Project</vt:lpstr>
      <vt:lpstr>Technology (Software Requirements)</vt:lpstr>
      <vt:lpstr>Modules</vt:lpstr>
      <vt:lpstr>Modules (Contd.)</vt:lpstr>
      <vt:lpstr>Workflow/Gantt Chart</vt:lpstr>
      <vt:lpstr>Reports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Saurabh Kumar</cp:lastModifiedBy>
  <cp:revision>18</cp:revision>
  <dcterms:created xsi:type="dcterms:W3CDTF">2024-09-12T08:34:15Z</dcterms:created>
  <dcterms:modified xsi:type="dcterms:W3CDTF">2024-12-16T13:12:37Z</dcterms:modified>
</cp:coreProperties>
</file>