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6" r:id="rId1"/>
  </p:sldMasterIdLst>
  <p:notesMasterIdLst>
    <p:notesMasterId r:id="rId18"/>
  </p:notesMasterIdLst>
  <p:sldIdLst>
    <p:sldId id="356" r:id="rId2"/>
    <p:sldId id="316" r:id="rId3"/>
    <p:sldId id="368" r:id="rId4"/>
    <p:sldId id="367" r:id="rId5"/>
    <p:sldId id="363" r:id="rId6"/>
    <p:sldId id="370" r:id="rId7"/>
    <p:sldId id="371" r:id="rId8"/>
    <p:sldId id="372" r:id="rId9"/>
    <p:sldId id="373" r:id="rId10"/>
    <p:sldId id="376" r:id="rId11"/>
    <p:sldId id="335" r:id="rId12"/>
    <p:sldId id="359" r:id="rId13"/>
    <p:sldId id="375" r:id="rId14"/>
    <p:sldId id="366" r:id="rId15"/>
    <p:sldId id="358" r:id="rId16"/>
    <p:sldId id="34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8C60A4-C2F8-43CA-AC6A-F28C0269C14C}" type="datetimeFigureOut">
              <a:rPr lang="en-US" smtClean="0"/>
              <a:t>20-Jun-21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1FD68E-C597-414F-A6DB-919412082683}" type="slidenum">
              <a:rPr lang="en-US" smtClean="0"/>
              <a:t>‹#›</a:t>
            </a:fld>
            <a:endParaRPr lang="en-US"/>
          </a:p>
        </p:txBody>
      </p:sp>
    </p:spTree>
    <p:extLst>
      <p:ext uri="{BB962C8B-B14F-4D97-AF65-F5344CB8AC3E}">
        <p14:creationId xmlns:p14="http://schemas.microsoft.com/office/powerpoint/2010/main" val="3306573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martinfowler.com/bliki/CircuitBreaker.html"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github.com/Netflix/ribbon"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blog.heroku.com/archives/2015/1/20/why_microservices_matter"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techblog.netflix.com/2013/06/announcing-zuul-edge-service-in-cloud.html" TargetMode="External"/><Relationship Id="rId5" Type="http://schemas.openxmlformats.org/officeDocument/2006/relationships/hyperlink" Target="https://developer.mozilla.org/en-US/docs/Glossary/HTTP" TargetMode="External"/><Relationship Id="rId4" Type="http://schemas.openxmlformats.org/officeDocument/2006/relationships/hyperlink" Target="https://developer.mozilla.org/en-US/docs/Glossary/COR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it's an opinionated, production-ready way to consume all of Spring. It provides sensible defaults and automatic configuration as well as support for embedded HTTP servers. You can think of it as kind of Spring, and that's all of Spring, plus Tomcat or perhaps Jetty or Undertow if you want to switch them out, minus any kind of configuration, so it's like Spring without having to go to stack overflow. Spring Boot really helps when it comes to </a:t>
            </a:r>
            <a:r>
              <a:rPr lang="en-US" sz="1200" b="0" i="0" kern="1200" dirty="0" err="1">
                <a:solidFill>
                  <a:schemeClr val="tx1"/>
                </a:solidFill>
                <a:effectLst/>
                <a:latin typeface="+mn-lt"/>
                <a:ea typeface="+mn-ea"/>
                <a:cs typeface="+mn-cs"/>
              </a:rPr>
              <a:t>microservices</a:t>
            </a:r>
            <a:r>
              <a:rPr lang="en-US" sz="1200" b="0" i="0" kern="1200" dirty="0">
                <a:solidFill>
                  <a:schemeClr val="tx1"/>
                </a:solidFill>
                <a:effectLst/>
                <a:latin typeface="+mn-lt"/>
                <a:ea typeface="+mn-ea"/>
                <a:cs typeface="+mn-cs"/>
              </a:rPr>
              <a:t>. You're going to have to write more than one </a:t>
            </a:r>
            <a:r>
              <a:rPr lang="en-US" sz="1200" b="0" i="0" kern="1200" dirty="0" err="1">
                <a:solidFill>
                  <a:schemeClr val="tx1"/>
                </a:solidFill>
                <a:effectLst/>
                <a:latin typeface="+mn-lt"/>
                <a:ea typeface="+mn-ea"/>
                <a:cs typeface="+mn-cs"/>
              </a:rPr>
              <a:t>microservice</a:t>
            </a:r>
            <a:r>
              <a:rPr lang="en-US" sz="1200" b="0" i="0" kern="1200" dirty="0">
                <a:solidFill>
                  <a:schemeClr val="tx1"/>
                </a:solidFill>
                <a:effectLst/>
                <a:latin typeface="+mn-lt"/>
                <a:ea typeface="+mn-ea"/>
                <a:cs typeface="+mn-cs"/>
              </a:rPr>
              <a:t>. That means you going to have to do the following things a lot: declare dependencies, configure Spring, configure Logging, load property files, set up monitoring, add security, talk to databases, add metrics. All these things can be helped by using Spring Boot. There are several ways you can get started with Spring Boot. Perhaps the easiest is to use the CLI tool. To install the CLI if you're on a Mac, it's as simple as typing "brew tap pivotal tap" and then "brew install </a:t>
            </a:r>
            <a:r>
              <a:rPr lang="en-US" sz="1200" b="0" i="0" kern="1200" dirty="0" err="1">
                <a:solidFill>
                  <a:schemeClr val="tx1"/>
                </a:solidFill>
                <a:effectLst/>
                <a:latin typeface="+mn-lt"/>
                <a:ea typeface="+mn-ea"/>
                <a:cs typeface="+mn-cs"/>
              </a:rPr>
              <a:t>springboot</a:t>
            </a:r>
            <a:r>
              <a:rPr lang="en-US" sz="1200" b="0" i="0" kern="1200" dirty="0">
                <a:solidFill>
                  <a:schemeClr val="tx1"/>
                </a:solidFill>
                <a:effectLst/>
                <a:latin typeface="+mn-lt"/>
                <a:ea typeface="+mn-ea"/>
                <a:cs typeface="+mn-cs"/>
              </a:rPr>
              <a:t>". If you're on a Windows or Linux machine, you can download a zip distribution, simply unpack it and then run some shell scripts. You can also get started with STS or </a:t>
            </a:r>
            <a:r>
              <a:rPr lang="en-US" sz="1200" b="0" i="0" kern="1200" dirty="0" err="1">
                <a:solidFill>
                  <a:schemeClr val="tx1"/>
                </a:solidFill>
                <a:effectLst/>
                <a:latin typeface="+mn-lt"/>
                <a:ea typeface="+mn-ea"/>
                <a:cs typeface="+mn-cs"/>
              </a:rPr>
              <a:t>Intellij</a:t>
            </a:r>
            <a:r>
              <a:rPr lang="en-US" sz="1200" b="0" i="0" kern="1200" dirty="0">
                <a:solidFill>
                  <a:schemeClr val="tx1"/>
                </a:solidFill>
                <a:effectLst/>
                <a:latin typeface="+mn-lt"/>
                <a:ea typeface="+mn-ea"/>
                <a:cs typeface="+mn-cs"/>
              </a:rPr>
              <a:t>. Both have file -&gt; new and then a Spring option that will take you to a wizard to help you get set up. Finally, there's also a website available called the Spring Initializer at start.spring.io. Let's have a quick look at the CLI in action.</a:t>
            </a:r>
            <a:endParaRPr lang="en-US" dirty="0"/>
          </a:p>
        </p:txBody>
      </p:sp>
      <p:sp>
        <p:nvSpPr>
          <p:cNvPr id="4" name="Slide Number Placeholder 3"/>
          <p:cNvSpPr>
            <a:spLocks noGrp="1"/>
          </p:cNvSpPr>
          <p:nvPr>
            <p:ph type="sldNum" sz="quarter" idx="10"/>
          </p:nvPr>
        </p:nvSpPr>
        <p:spPr/>
        <p:txBody>
          <a:bodyPr/>
          <a:lstStyle/>
          <a:p>
            <a:fld id="{861BD2A4-3B09-4944-AA43-E8C6B7FDC810}" type="slidenum">
              <a:rPr lang="en-US" smtClean="0"/>
              <a:t>2</a:t>
            </a:fld>
            <a:endParaRPr lang="en-US"/>
          </a:p>
        </p:txBody>
      </p:sp>
    </p:spTree>
    <p:extLst>
      <p:ext uri="{BB962C8B-B14F-4D97-AF65-F5344CB8AC3E}">
        <p14:creationId xmlns:p14="http://schemas.microsoft.com/office/powerpoint/2010/main" val="25288263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 the </a:t>
            </a:r>
            <a:r>
              <a:rPr lang="en-US" sz="1200" dirty="0" err="1"/>
              <a:t>microservices</a:t>
            </a:r>
            <a:r>
              <a:rPr lang="en-US" sz="1200" dirty="0"/>
              <a:t> world, to fulfill a client request one </a:t>
            </a:r>
            <a:r>
              <a:rPr lang="en-US" sz="1200" dirty="0" err="1"/>
              <a:t>microservice</a:t>
            </a:r>
            <a:r>
              <a:rPr lang="en-US" sz="1200" dirty="0"/>
              <a:t> may need to talk to other </a:t>
            </a:r>
            <a:r>
              <a:rPr lang="en-US" sz="1200" dirty="0" err="1"/>
              <a:t>microservices</a:t>
            </a:r>
            <a:r>
              <a:rPr lang="en-US" sz="1200" dirty="0"/>
              <a:t>. We should minimize this kind of direct dependencies on other </a:t>
            </a:r>
            <a:r>
              <a:rPr lang="en-US" sz="1200" dirty="0" err="1"/>
              <a:t>microservices</a:t>
            </a:r>
            <a:r>
              <a:rPr lang="en-US" sz="1200" dirty="0"/>
              <a:t> but in some cases it is unavoidable. If a </a:t>
            </a:r>
            <a:r>
              <a:rPr lang="en-US" sz="1200" dirty="0" err="1"/>
              <a:t>microservice</a:t>
            </a:r>
            <a:r>
              <a:rPr lang="en-US" sz="1200" dirty="0"/>
              <a:t> is down or not functioning properly then the issue may cascade up to the upstream services. Netflix created </a:t>
            </a:r>
            <a:r>
              <a:rPr lang="en-US" sz="1200" dirty="0" err="1"/>
              <a:t>Hystrix</a:t>
            </a:r>
            <a:r>
              <a:rPr lang="en-US" sz="1200" dirty="0"/>
              <a:t> library implementing </a:t>
            </a:r>
            <a:r>
              <a:rPr lang="en-US" sz="1200" dirty="0">
                <a:hlinkClick r:id="rId3"/>
              </a:rPr>
              <a:t>Circuit Breaker pattern</a:t>
            </a:r>
            <a:r>
              <a:rPr lang="en-US" sz="1200" dirty="0"/>
              <a:t> to address these kinds of issues. We can use </a:t>
            </a:r>
            <a:r>
              <a:rPr lang="en-US" sz="1200" b="1" dirty="0"/>
              <a:t>Spring Cloud Netflix </a:t>
            </a:r>
            <a:r>
              <a:rPr lang="en-US" sz="1200" b="1" dirty="0" err="1"/>
              <a:t>Hystrix</a:t>
            </a:r>
            <a:r>
              <a:rPr lang="en-US" sz="1200" b="1" dirty="0"/>
              <a:t> Circuit Breaker</a:t>
            </a:r>
            <a:r>
              <a:rPr lang="en-US" sz="1200" dirty="0"/>
              <a:t> to protect </a:t>
            </a:r>
            <a:r>
              <a:rPr lang="en-US" sz="1200" dirty="0" err="1"/>
              <a:t>microservices</a:t>
            </a:r>
            <a:r>
              <a:rPr lang="en-US" sz="1200" dirty="0"/>
              <a:t> from cascading failures.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Solution  : A service client should invoke a remote service via a proxy that functions in a similar fashion to an electrical circuit breaker. When the number of consecutive failures crosses a threshold, the circuit breaker trips, and for the duration of a timeout period all attempts to invoke the remote service will fail immediately. After the timeout expires the circuit breaker allows a limited number of test requests to pass through. If those requests succeed the circuit breaker resumes normal operation. Otherwise, if there is a failure the timeout period begins again.</a:t>
            </a:r>
          </a:p>
          <a:p>
            <a:endParaRPr lang="en-US" dirty="0"/>
          </a:p>
          <a:p>
            <a:r>
              <a:rPr lang="en-US" sz="1200" b="0" i="0" kern="1200" dirty="0">
                <a:solidFill>
                  <a:schemeClr val="tx1"/>
                </a:solidFill>
                <a:effectLst/>
                <a:latin typeface="+mn-lt"/>
                <a:ea typeface="+mn-ea"/>
                <a:cs typeface="+mn-cs"/>
              </a:rPr>
              <a:t>Spring looks for any method annotated with the @</a:t>
            </a:r>
            <a:r>
              <a:rPr lang="en-US" sz="1200" b="0" i="0" kern="1200" dirty="0" err="1">
                <a:solidFill>
                  <a:schemeClr val="tx1"/>
                </a:solidFill>
                <a:effectLst/>
                <a:latin typeface="+mn-lt"/>
                <a:ea typeface="+mn-ea"/>
                <a:cs typeface="+mn-cs"/>
              </a:rPr>
              <a:t>HystrixCommandannotation</a:t>
            </a:r>
            <a:r>
              <a:rPr lang="en-US" sz="1200" b="0" i="0" kern="1200" dirty="0">
                <a:solidFill>
                  <a:schemeClr val="tx1"/>
                </a:solidFill>
                <a:effectLst/>
                <a:latin typeface="+mn-lt"/>
                <a:ea typeface="+mn-ea"/>
                <a:cs typeface="+mn-cs"/>
              </a:rPr>
              <a:t>, and wraps that method so that </a:t>
            </a:r>
            <a:r>
              <a:rPr lang="en-US" sz="1200" b="0" i="0" kern="1200" dirty="0" err="1">
                <a:solidFill>
                  <a:schemeClr val="tx1"/>
                </a:solidFill>
                <a:effectLst/>
                <a:latin typeface="+mn-lt"/>
                <a:ea typeface="+mn-ea"/>
                <a:cs typeface="+mn-cs"/>
              </a:rPr>
              <a:t>Hystrix</a:t>
            </a:r>
            <a:r>
              <a:rPr lang="en-US" sz="1200" b="0" i="0" kern="1200" dirty="0">
                <a:solidFill>
                  <a:schemeClr val="tx1"/>
                </a:solidFill>
                <a:effectLst/>
                <a:latin typeface="+mn-lt"/>
                <a:ea typeface="+mn-ea"/>
                <a:cs typeface="+mn-cs"/>
              </a:rPr>
              <a:t> can monitor it.</a:t>
            </a:r>
          </a:p>
          <a:p>
            <a:r>
              <a:rPr lang="en-US" sz="1200" b="0" i="0" kern="1200" dirty="0" err="1">
                <a:solidFill>
                  <a:schemeClr val="tx1"/>
                </a:solidFill>
                <a:effectLst/>
                <a:latin typeface="+mn-lt"/>
                <a:ea typeface="+mn-ea"/>
                <a:cs typeface="+mn-cs"/>
              </a:rPr>
              <a:t>Hystrix</a:t>
            </a:r>
            <a:r>
              <a:rPr lang="en-US" sz="1200" b="0" i="0" kern="1200" dirty="0">
                <a:solidFill>
                  <a:schemeClr val="tx1"/>
                </a:solidFill>
                <a:effectLst/>
                <a:latin typeface="+mn-lt"/>
                <a:ea typeface="+mn-ea"/>
                <a:cs typeface="+mn-cs"/>
              </a:rPr>
              <a:t> watches for failures in that method, and if failures reached a threshold (limit), </a:t>
            </a:r>
            <a:r>
              <a:rPr lang="en-US" sz="1200" b="0" i="0" kern="1200" dirty="0" err="1">
                <a:solidFill>
                  <a:schemeClr val="tx1"/>
                </a:solidFill>
                <a:effectLst/>
                <a:latin typeface="+mn-lt"/>
                <a:ea typeface="+mn-ea"/>
                <a:cs typeface="+mn-cs"/>
              </a:rPr>
              <a:t>Hystrix</a:t>
            </a:r>
            <a:r>
              <a:rPr lang="en-US" sz="1200" b="0" i="0" kern="1200" dirty="0">
                <a:solidFill>
                  <a:schemeClr val="tx1"/>
                </a:solidFill>
                <a:effectLst/>
                <a:latin typeface="+mn-lt"/>
                <a:ea typeface="+mn-ea"/>
                <a:cs typeface="+mn-cs"/>
              </a:rPr>
              <a:t> opens the circuit so that subsequent calls will automatically fail. Therefore, and while the circuit is open, </a:t>
            </a:r>
            <a:r>
              <a:rPr lang="en-US" sz="1200" b="0" i="0" kern="1200" dirty="0" err="1">
                <a:solidFill>
                  <a:schemeClr val="tx1"/>
                </a:solidFill>
                <a:effectLst/>
                <a:latin typeface="+mn-lt"/>
                <a:ea typeface="+mn-ea"/>
                <a:cs typeface="+mn-cs"/>
              </a:rPr>
              <a:t>Hystrix</a:t>
            </a:r>
            <a:r>
              <a:rPr lang="en-US" sz="1200" b="0" i="0" kern="1200" dirty="0">
                <a:solidFill>
                  <a:schemeClr val="tx1"/>
                </a:solidFill>
                <a:effectLst/>
                <a:latin typeface="+mn-lt"/>
                <a:ea typeface="+mn-ea"/>
                <a:cs typeface="+mn-cs"/>
              </a:rPr>
              <a:t> redirects calls to the fallback method.</a:t>
            </a:r>
          </a:p>
          <a:p>
            <a:endParaRPr lang="en-US" dirty="0"/>
          </a:p>
          <a:p>
            <a:r>
              <a:rPr lang="en-US" dirty="0"/>
              <a:t>T</a:t>
            </a:r>
            <a:r>
              <a:rPr lang="en-US" sz="1200" b="0" i="0" kern="1200" dirty="0">
                <a:solidFill>
                  <a:schemeClr val="tx1"/>
                </a:solidFill>
                <a:effectLst/>
                <a:latin typeface="+mn-lt"/>
                <a:ea typeface="+mn-ea"/>
                <a:cs typeface="+mn-cs"/>
              </a:rPr>
              <a:t>he fallback method should be defined in the same class and should have the same signature.</a:t>
            </a:r>
          </a:p>
          <a:p>
            <a:endParaRPr lang="en-US" sz="1200" b="0" i="0" kern="1200" dirty="0">
              <a:solidFill>
                <a:schemeClr val="tx1"/>
              </a:solidFill>
              <a:effectLst/>
              <a:latin typeface="+mn-lt"/>
              <a:ea typeface="+mn-ea"/>
              <a:cs typeface="+mn-cs"/>
            </a:endParaRPr>
          </a:p>
          <a:p>
            <a:r>
              <a:rPr lang="en-US" sz="1200" b="1" i="0" kern="1200" dirty="0" err="1">
                <a:solidFill>
                  <a:schemeClr val="tx1"/>
                </a:solidFill>
                <a:effectLst/>
                <a:latin typeface="+mn-lt"/>
                <a:ea typeface="+mn-ea"/>
                <a:cs typeface="+mn-cs"/>
              </a:rPr>
              <a:t>execution.isolation.thread.timeoutInMilliseconds</a:t>
            </a:r>
            <a:endParaRPr lang="en-US" sz="1200" b="1"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property sets the time in milliseconds after which the caller will observe a timeout and walk away from the command execution. </a:t>
            </a:r>
            <a:r>
              <a:rPr lang="en-US" sz="1200" b="0" i="0" kern="1200" dirty="0" err="1">
                <a:solidFill>
                  <a:schemeClr val="tx1"/>
                </a:solidFill>
                <a:effectLst/>
                <a:latin typeface="+mn-lt"/>
                <a:ea typeface="+mn-ea"/>
                <a:cs typeface="+mn-cs"/>
              </a:rPr>
              <a:t>Hystrix</a:t>
            </a:r>
            <a:r>
              <a:rPr lang="en-US" sz="1200" b="0" i="0" kern="1200" dirty="0">
                <a:solidFill>
                  <a:schemeClr val="tx1"/>
                </a:solidFill>
                <a:effectLst/>
                <a:latin typeface="+mn-lt"/>
                <a:ea typeface="+mn-ea"/>
                <a:cs typeface="+mn-cs"/>
              </a:rPr>
              <a:t> marks the </a:t>
            </a:r>
            <a:r>
              <a:rPr lang="en-US" sz="1200" b="0" i="0" kern="1200" dirty="0" err="1">
                <a:solidFill>
                  <a:schemeClr val="tx1"/>
                </a:solidFill>
                <a:effectLst/>
                <a:latin typeface="+mn-lt"/>
                <a:ea typeface="+mn-ea"/>
                <a:cs typeface="+mn-cs"/>
              </a:rPr>
              <a:t>HystrixCommand</a:t>
            </a:r>
            <a:r>
              <a:rPr lang="en-US" sz="1200" b="0" i="0" kern="1200" dirty="0">
                <a:solidFill>
                  <a:schemeClr val="tx1"/>
                </a:solidFill>
                <a:effectLst/>
                <a:latin typeface="+mn-lt"/>
                <a:ea typeface="+mn-ea"/>
                <a:cs typeface="+mn-cs"/>
              </a:rPr>
              <a:t> as a TIMEOUT, and performs fallback logic. Note that there is configuration for turning off timeouts per-command, if that is desired (see </a:t>
            </a:r>
            <a:r>
              <a:rPr lang="en-US" sz="1200" b="0" i="0" kern="1200" dirty="0" err="1">
                <a:solidFill>
                  <a:schemeClr val="tx1"/>
                </a:solidFill>
                <a:effectLst/>
                <a:latin typeface="+mn-lt"/>
                <a:ea typeface="+mn-ea"/>
                <a:cs typeface="+mn-cs"/>
              </a:rPr>
              <a:t>command.timeout.enabled</a:t>
            </a:r>
            <a:r>
              <a:rPr lang="en-US" sz="1200" b="0" i="0" kern="1200" dirty="0">
                <a:solidFill>
                  <a:schemeClr val="tx1"/>
                </a:solidFill>
                <a:effectLst/>
                <a:latin typeface="+mn-lt"/>
                <a:ea typeface="+mn-ea"/>
                <a:cs typeface="+mn-cs"/>
              </a:rPr>
              <a:t>).</a:t>
            </a:r>
          </a:p>
          <a:p>
            <a:r>
              <a:rPr lang="en-US" sz="1200" b="1" i="0" kern="1200" dirty="0" err="1">
                <a:solidFill>
                  <a:schemeClr val="tx1"/>
                </a:solidFill>
                <a:effectLst/>
                <a:latin typeface="+mn-lt"/>
                <a:ea typeface="+mn-ea"/>
                <a:cs typeface="+mn-cs"/>
              </a:rPr>
              <a:t>circuitBreaker.errorThresholdPercentage</a:t>
            </a:r>
            <a:endParaRPr lang="en-US" sz="1200" b="1"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property sets the error percentage at or above which the circuit should trip open and start short-circuiting requests to fallback logic.</a:t>
            </a:r>
          </a:p>
          <a:p>
            <a:endParaRPr lang="en-US" sz="1200" b="0" i="0" kern="1200" dirty="0">
              <a:solidFill>
                <a:schemeClr val="tx1"/>
              </a:solidFill>
              <a:effectLst/>
              <a:latin typeface="+mn-lt"/>
              <a:ea typeface="+mn-ea"/>
              <a:cs typeface="+mn-cs"/>
            </a:endParaRPr>
          </a:p>
          <a:p>
            <a:r>
              <a:rPr lang="en-US" sz="1200" b="1" i="0" kern="1200" dirty="0" err="1">
                <a:solidFill>
                  <a:schemeClr val="tx1"/>
                </a:solidFill>
                <a:effectLst/>
                <a:latin typeface="+mn-lt"/>
                <a:ea typeface="+mn-ea"/>
                <a:cs typeface="+mn-cs"/>
              </a:rPr>
              <a:t>circuitBreaker.sleepWindowInMilliseconds</a:t>
            </a:r>
            <a:endParaRPr lang="en-US" sz="1200" b="1"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property sets the amount of time, after tripping the circuit, to reject requests before allowing attempts again to determine if the circuit should again be closed.</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61BD2A4-3B09-4944-AA43-E8C6B7FDC810}" type="slidenum">
              <a:rPr lang="en-US" smtClean="0"/>
              <a:t>11</a:t>
            </a:fld>
            <a:endParaRPr lang="en-US"/>
          </a:p>
        </p:txBody>
      </p:sp>
    </p:spTree>
    <p:extLst>
      <p:ext uri="{BB962C8B-B14F-4D97-AF65-F5344CB8AC3E}">
        <p14:creationId xmlns:p14="http://schemas.microsoft.com/office/powerpoint/2010/main" val="20695513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Feign already uses Ribbon, so, if you use @</a:t>
            </a:r>
            <a:r>
              <a:rPr lang="en-US" sz="1200" dirty="0" err="1"/>
              <a:t>FeignClient</a:t>
            </a:r>
            <a:r>
              <a:rPr lang="en-US" sz="1200" dirty="0"/>
              <a:t>, this section also applies.</a:t>
            </a:r>
          </a:p>
          <a:p>
            <a:r>
              <a:rPr lang="en-US" sz="1200" dirty="0"/>
              <a:t>Apart from the client-side load balancing algorithms, Ribbon provides also other features: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Netflix </a:t>
            </a:r>
            <a:r>
              <a:rPr lang="en-US" dirty="0">
                <a:hlinkClick r:id="rId3"/>
              </a:rPr>
              <a:t>Ribbon</a:t>
            </a:r>
            <a:r>
              <a:rPr lang="en-US" dirty="0"/>
              <a:t> is an Inter Process Communication (IPC) cloud library. Ribbon primarily provides client-side load balancing algorithms.</a:t>
            </a:r>
          </a:p>
          <a:p>
            <a:endParaRPr lang="en-US" sz="1200" dirty="0"/>
          </a:p>
          <a:p>
            <a:r>
              <a:rPr lang="en-US" sz="1200" b="1" dirty="0"/>
              <a:t>Service Discovery Integration</a:t>
            </a:r>
            <a:r>
              <a:rPr lang="en-US" sz="1200" dirty="0"/>
              <a:t> – Ribbon load balancers provide service discovery in dynamic environments like a cloud. Integration with Eureka and Netflix service discovery component is included in the ribbon library</a:t>
            </a:r>
          </a:p>
          <a:p>
            <a:r>
              <a:rPr lang="en-US" sz="1200" b="1" dirty="0"/>
              <a:t>Fault Tolerance</a:t>
            </a:r>
            <a:r>
              <a:rPr lang="en-US" sz="1200" dirty="0"/>
              <a:t> – the Ribbon API can dynamically determine whether the servers are up and running in a live environment and can detect those servers that are down</a:t>
            </a:r>
          </a:p>
          <a:p>
            <a:r>
              <a:rPr lang="en-US" sz="1200" b="1" dirty="0"/>
              <a:t>Configurable load-balancing rules</a:t>
            </a:r>
            <a:r>
              <a:rPr lang="en-US" sz="1200" dirty="0"/>
              <a:t> – Ribbon supports </a:t>
            </a:r>
            <a:r>
              <a:rPr lang="en-US" sz="1200" i="1" dirty="0" err="1"/>
              <a:t>RoundRobinRule</a:t>
            </a:r>
            <a:r>
              <a:rPr lang="en-US" sz="1200" dirty="0"/>
              <a:t>, </a:t>
            </a:r>
            <a:r>
              <a:rPr lang="en-US" sz="1200" i="1" dirty="0" err="1"/>
              <a:t>AvailabilityFilteringRule</a:t>
            </a:r>
            <a:r>
              <a:rPr lang="en-US" sz="1200" dirty="0"/>
              <a:t>, </a:t>
            </a:r>
            <a:r>
              <a:rPr lang="en-US" sz="1200" i="1" dirty="0" err="1"/>
              <a:t>WeightedResponseTimeRule</a:t>
            </a:r>
            <a:r>
              <a:rPr lang="en-US" sz="1200" dirty="0"/>
              <a:t> out of the box and also supports defining custom rules</a:t>
            </a:r>
          </a:p>
          <a:p>
            <a:r>
              <a:rPr lang="en-US" sz="1200" dirty="0"/>
              <a:t>Ribbon API works based on the concept called “Named Client”. While configuring Ribbon in our application configuration file we provide a name for the list of servers included for the load balancing.</a:t>
            </a:r>
          </a:p>
          <a:p>
            <a:pPr marL="228600" lvl="0" indent="-228600">
              <a:lnSpc>
                <a:spcPct val="90000"/>
              </a:lnSpc>
              <a:buFont typeface="Arial" panose="020B0604020202020204" pitchFamily="34" charset="0"/>
              <a:buChar char="•"/>
            </a:pPr>
            <a:endParaRPr lang="en-US" sz="1800" dirty="0">
              <a:solidFill>
                <a:prstClr val="black"/>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10"/>
          </p:nvPr>
        </p:nvSpPr>
        <p:spPr/>
        <p:txBody>
          <a:bodyPr/>
          <a:lstStyle/>
          <a:p>
            <a:fld id="{861BD2A4-3B09-4944-AA43-E8C6B7FDC810}" type="slidenum">
              <a:rPr lang="en-US" smtClean="0"/>
              <a:t>12</a:t>
            </a:fld>
            <a:endParaRPr lang="en-US"/>
          </a:p>
        </p:txBody>
      </p:sp>
    </p:spTree>
    <p:extLst>
      <p:ext uri="{BB962C8B-B14F-4D97-AF65-F5344CB8AC3E}">
        <p14:creationId xmlns:p14="http://schemas.microsoft.com/office/powerpoint/2010/main" val="22986354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we need to be aware of the </a:t>
            </a:r>
            <a:r>
              <a:rPr lang="en-US" sz="1200" b="0" i="0" kern="1200" dirty="0" err="1">
                <a:solidFill>
                  <a:schemeClr val="tx1"/>
                </a:solidFill>
                <a:effectLst/>
                <a:latin typeface="+mn-lt"/>
                <a:ea typeface="+mn-ea"/>
                <a:cs typeface="+mn-cs"/>
              </a:rPr>
              <a:t>RestTemplate</a:t>
            </a:r>
            <a:r>
              <a:rPr lang="en-US" sz="1200" b="0" i="0" kern="1200" dirty="0">
                <a:solidFill>
                  <a:schemeClr val="tx1"/>
                </a:solidFill>
                <a:effectLst/>
                <a:latin typeface="+mn-lt"/>
                <a:ea typeface="+mn-ea"/>
                <a:cs typeface="+mn-cs"/>
              </a:rPr>
              <a:t> API to communicate with other </a:t>
            </a:r>
            <a:r>
              <a:rPr lang="en-US" sz="1200" b="0" i="0" kern="1200" dirty="0" err="1">
                <a:solidFill>
                  <a:schemeClr val="tx1"/>
                </a:solidFill>
                <a:effectLst/>
                <a:latin typeface="+mn-lt"/>
                <a:ea typeface="+mn-ea"/>
                <a:cs typeface="+mn-cs"/>
              </a:rPr>
              <a:t>microservices</a:t>
            </a:r>
            <a:r>
              <a:rPr lang="en-US" sz="1200" b="0" i="0" kern="1200" dirty="0">
                <a:solidFill>
                  <a:schemeClr val="tx1"/>
                </a:solidFill>
                <a:effectLst/>
                <a:latin typeface="+mn-lt"/>
                <a:ea typeface="+mn-ea"/>
                <a:cs typeface="+mn-cs"/>
              </a:rPr>
              <a:t>, which is certainly not part of our business logic.</a:t>
            </a:r>
          </a:p>
          <a:p>
            <a:r>
              <a:rPr lang="en-US" sz="1200" b="0" i="0" kern="1200" dirty="0">
                <a:solidFill>
                  <a:schemeClr val="tx1"/>
                </a:solidFill>
                <a:effectLst/>
                <a:latin typeface="+mn-lt"/>
                <a:ea typeface="+mn-ea"/>
                <a:cs typeface="+mn-cs"/>
              </a:rPr>
              <a:t>The question is, why should a developer have to know the details of a REST API? </a:t>
            </a:r>
            <a:r>
              <a:rPr lang="en-US" sz="1200" b="0" i="0" kern="1200" dirty="0" err="1">
                <a:solidFill>
                  <a:schemeClr val="tx1"/>
                </a:solidFill>
                <a:effectLst/>
                <a:latin typeface="+mn-lt"/>
                <a:ea typeface="+mn-ea"/>
                <a:cs typeface="+mn-cs"/>
              </a:rPr>
              <a:t>Microservice</a:t>
            </a:r>
            <a:r>
              <a:rPr lang="en-US" sz="1200" b="0" i="0" kern="1200" dirty="0">
                <a:solidFill>
                  <a:schemeClr val="tx1"/>
                </a:solidFill>
                <a:effectLst/>
                <a:latin typeface="+mn-lt"/>
                <a:ea typeface="+mn-ea"/>
                <a:cs typeface="+mn-cs"/>
              </a:rPr>
              <a:t> developers only concentrate on business logic, so Spring addresses this issues and comes with Feign Client, which works on the declarative principle. We have to create an interface/contract, then Spring creates the original implementation on the fly, so a REST-based service call is abstracted from developers. Not only that — if you want to customize the call, like encoding your request or decoding the response in a Custom Object, you can do it with Feign in a declarative way. Feign, as a client, is an important tool for </a:t>
            </a:r>
            <a:r>
              <a:rPr lang="en-US" sz="1200" b="0" i="0" kern="1200" dirty="0" err="1">
                <a:solidFill>
                  <a:schemeClr val="tx1"/>
                </a:solidFill>
                <a:effectLst/>
                <a:latin typeface="+mn-lt"/>
                <a:ea typeface="+mn-ea"/>
                <a:cs typeface="+mn-cs"/>
              </a:rPr>
              <a:t>microservice</a:t>
            </a:r>
            <a:r>
              <a:rPr lang="en-US" sz="1200" b="0" i="0" kern="1200" dirty="0">
                <a:solidFill>
                  <a:schemeClr val="tx1"/>
                </a:solidFill>
                <a:effectLst/>
                <a:latin typeface="+mn-lt"/>
                <a:ea typeface="+mn-ea"/>
                <a:cs typeface="+mn-cs"/>
              </a:rPr>
              <a:t> developers to communicate with other </a:t>
            </a:r>
            <a:r>
              <a:rPr lang="en-US" sz="1200" b="0" i="0" kern="1200" dirty="0" err="1">
                <a:solidFill>
                  <a:schemeClr val="tx1"/>
                </a:solidFill>
                <a:effectLst/>
                <a:latin typeface="+mn-lt"/>
                <a:ea typeface="+mn-ea"/>
                <a:cs typeface="+mn-cs"/>
              </a:rPr>
              <a:t>microservices</a:t>
            </a:r>
            <a:r>
              <a:rPr lang="en-US" sz="1200" b="0" i="0" kern="1200" dirty="0">
                <a:solidFill>
                  <a:schemeClr val="tx1"/>
                </a:solidFill>
                <a:effectLst/>
                <a:latin typeface="+mn-lt"/>
                <a:ea typeface="+mn-ea"/>
                <a:cs typeface="+mn-cs"/>
              </a:rPr>
              <a:t> via Rest API.</a:t>
            </a:r>
          </a:p>
          <a:p>
            <a:endParaRPr lang="en-US" dirty="0"/>
          </a:p>
          <a:p>
            <a:endParaRPr lang="en-US" dirty="0"/>
          </a:p>
          <a:p>
            <a:r>
              <a:rPr lang="en-US" sz="1200" b="0" i="0" kern="1200" dirty="0">
                <a:solidFill>
                  <a:schemeClr val="tx1"/>
                </a:solidFill>
                <a:effectLst/>
                <a:latin typeface="+mn-lt"/>
                <a:ea typeface="+mn-ea"/>
                <a:cs typeface="+mn-cs"/>
              </a:rPr>
              <a:t>You only need to describe how to reach the remote API service by providing details such as the URL, request and response body, accepted headers, etc. The Feign Client will take care of the implementation details.</a:t>
            </a:r>
            <a:endParaRPr lang="en-US" dirty="0"/>
          </a:p>
        </p:txBody>
      </p:sp>
      <p:sp>
        <p:nvSpPr>
          <p:cNvPr id="4" name="Slide Number Placeholder 3"/>
          <p:cNvSpPr>
            <a:spLocks noGrp="1"/>
          </p:cNvSpPr>
          <p:nvPr>
            <p:ph type="sldNum" sz="quarter" idx="10"/>
          </p:nvPr>
        </p:nvSpPr>
        <p:spPr/>
        <p:txBody>
          <a:bodyPr/>
          <a:lstStyle/>
          <a:p>
            <a:fld id="{861BD2A4-3B09-4944-AA43-E8C6B7FDC810}" type="slidenum">
              <a:rPr lang="en-US" smtClean="0"/>
              <a:t>13</a:t>
            </a:fld>
            <a:endParaRPr lang="en-US"/>
          </a:p>
        </p:txBody>
      </p:sp>
    </p:spTree>
    <p:extLst>
      <p:ext uri="{BB962C8B-B14F-4D97-AF65-F5344CB8AC3E}">
        <p14:creationId xmlns:p14="http://schemas.microsoft.com/office/powerpoint/2010/main" val="1107335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1BD2A4-3B09-4944-AA43-E8C6B7FDC810}" type="slidenum">
              <a:rPr lang="en-US" smtClean="0"/>
              <a:t>14</a:t>
            </a:fld>
            <a:endParaRPr lang="en-US"/>
          </a:p>
        </p:txBody>
      </p:sp>
    </p:spTree>
    <p:extLst>
      <p:ext uri="{BB962C8B-B14F-4D97-AF65-F5344CB8AC3E}">
        <p14:creationId xmlns:p14="http://schemas.microsoft.com/office/powerpoint/2010/main" val="3159820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it's an opinionated, production-ready way to consume all of Spring. It provides sensible defaults and automatic configuration as well as support for embedded HTTP servers. You can think of it as kind of Spring, and that's all of Spring, plus Tomcat or perhaps Jetty or Undertow if you want to switch them out, minus any kind of configuration, so it's like Spring without having to go to stack overflow. Spring Boot really helps when it comes to </a:t>
            </a:r>
            <a:r>
              <a:rPr lang="en-US" sz="1200" b="0" i="0" kern="1200" dirty="0" err="1">
                <a:solidFill>
                  <a:schemeClr val="tx1"/>
                </a:solidFill>
                <a:effectLst/>
                <a:latin typeface="+mn-lt"/>
                <a:ea typeface="+mn-ea"/>
                <a:cs typeface="+mn-cs"/>
              </a:rPr>
              <a:t>microservices</a:t>
            </a:r>
            <a:r>
              <a:rPr lang="en-US" sz="1200" b="0" i="0" kern="1200" dirty="0">
                <a:solidFill>
                  <a:schemeClr val="tx1"/>
                </a:solidFill>
                <a:effectLst/>
                <a:latin typeface="+mn-lt"/>
                <a:ea typeface="+mn-ea"/>
                <a:cs typeface="+mn-cs"/>
              </a:rPr>
              <a:t>. You're going to have to write more than one </a:t>
            </a:r>
            <a:r>
              <a:rPr lang="en-US" sz="1200" b="0" i="0" kern="1200" dirty="0" err="1">
                <a:solidFill>
                  <a:schemeClr val="tx1"/>
                </a:solidFill>
                <a:effectLst/>
                <a:latin typeface="+mn-lt"/>
                <a:ea typeface="+mn-ea"/>
                <a:cs typeface="+mn-cs"/>
              </a:rPr>
              <a:t>microservice</a:t>
            </a:r>
            <a:r>
              <a:rPr lang="en-US" sz="1200" b="0" i="0" kern="1200" dirty="0">
                <a:solidFill>
                  <a:schemeClr val="tx1"/>
                </a:solidFill>
                <a:effectLst/>
                <a:latin typeface="+mn-lt"/>
                <a:ea typeface="+mn-ea"/>
                <a:cs typeface="+mn-cs"/>
              </a:rPr>
              <a:t>. That means you going to have to do the following things a lot: declare dependencies, configure Spring, configure Logging, load property files, set up monitoring, add security, talk to databases, add metrics. All these things can be helped by using Spring Boot. There are several ways you can get started with Spring Boot. Perhaps the easiest is to use the CLI tool. To install the CLI if you're on a Mac, it's as simple as typing "brew tap pivotal tap" and then "brew install </a:t>
            </a:r>
            <a:r>
              <a:rPr lang="en-US" sz="1200" b="0" i="0" kern="1200" dirty="0" err="1">
                <a:solidFill>
                  <a:schemeClr val="tx1"/>
                </a:solidFill>
                <a:effectLst/>
                <a:latin typeface="+mn-lt"/>
                <a:ea typeface="+mn-ea"/>
                <a:cs typeface="+mn-cs"/>
              </a:rPr>
              <a:t>springboot</a:t>
            </a:r>
            <a:r>
              <a:rPr lang="en-US" sz="1200" b="0" i="0" kern="1200" dirty="0">
                <a:solidFill>
                  <a:schemeClr val="tx1"/>
                </a:solidFill>
                <a:effectLst/>
                <a:latin typeface="+mn-lt"/>
                <a:ea typeface="+mn-ea"/>
                <a:cs typeface="+mn-cs"/>
              </a:rPr>
              <a:t>". If you're on a Windows or Linux machine, you can download a zip distribution, simply unpack it and then run some shell scripts. You can also get started with STS or </a:t>
            </a:r>
            <a:r>
              <a:rPr lang="en-US" sz="1200" b="0" i="0" kern="1200" dirty="0" err="1">
                <a:solidFill>
                  <a:schemeClr val="tx1"/>
                </a:solidFill>
                <a:effectLst/>
                <a:latin typeface="+mn-lt"/>
                <a:ea typeface="+mn-ea"/>
                <a:cs typeface="+mn-cs"/>
              </a:rPr>
              <a:t>Intellij</a:t>
            </a:r>
            <a:r>
              <a:rPr lang="en-US" sz="1200" b="0" i="0" kern="1200" dirty="0">
                <a:solidFill>
                  <a:schemeClr val="tx1"/>
                </a:solidFill>
                <a:effectLst/>
                <a:latin typeface="+mn-lt"/>
                <a:ea typeface="+mn-ea"/>
                <a:cs typeface="+mn-cs"/>
              </a:rPr>
              <a:t>. Both have file -&gt; new and then a Spring option that will take you to a wizard to help you get set up. Finally, there's also a website available called the Spring Initializer at start.spring.io. Let's have a quick look at the CLI in action.</a:t>
            </a:r>
            <a:endParaRPr lang="en-US" dirty="0"/>
          </a:p>
        </p:txBody>
      </p:sp>
      <p:sp>
        <p:nvSpPr>
          <p:cNvPr id="4" name="Slide Number Placeholder 3"/>
          <p:cNvSpPr>
            <a:spLocks noGrp="1"/>
          </p:cNvSpPr>
          <p:nvPr>
            <p:ph type="sldNum" sz="quarter" idx="10"/>
          </p:nvPr>
        </p:nvSpPr>
        <p:spPr/>
        <p:txBody>
          <a:bodyPr/>
          <a:lstStyle/>
          <a:p>
            <a:fld id="{861BD2A4-3B09-4944-AA43-E8C6B7FDC810}" type="slidenum">
              <a:rPr lang="en-US" smtClean="0"/>
              <a:t>3</a:t>
            </a:fld>
            <a:endParaRPr lang="en-US"/>
          </a:p>
        </p:txBody>
      </p:sp>
    </p:spTree>
    <p:extLst>
      <p:ext uri="{BB962C8B-B14F-4D97-AF65-F5344CB8AC3E}">
        <p14:creationId xmlns:p14="http://schemas.microsoft.com/office/powerpoint/2010/main" val="2857266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Spring Cloud provides tools for developers to quickly build some of the common patterns in distributed systems (e.g. configuration management, service discovery, circuit breakers, intelligent routing, micro-proxy, control bus, one-time tokens, global locks, leadership election, distributed sessions, cluster state). Coordination of distributed systems leads to boiler plate patterns, and using Spring Cloud, developers can quickly stand up services and applications that implement those patterns. They will work well in any distributed environment, including the developer’s own laptop, bare metal data </a:t>
            </a:r>
            <a:r>
              <a:rPr lang="en-US" dirty="0" err="1"/>
              <a:t>centres</a:t>
            </a:r>
            <a:r>
              <a:rPr lang="en-US" dirty="0"/>
              <a:t>, and managed platforms such as Cloud Foundry. The release trains have names, not versions, to avoid confusion with the sub-projects.</a:t>
            </a:r>
          </a:p>
          <a:p>
            <a:endParaRPr lang="en-US" dirty="0"/>
          </a:p>
          <a:p>
            <a:endParaRPr lang="en-US" dirty="0">
              <a:solidFill>
                <a:srgbClr val="34302D"/>
              </a:solidFill>
              <a:latin typeface="varela round"/>
            </a:endParaRPr>
          </a:p>
          <a:p>
            <a:r>
              <a:rPr lang="en-US" dirty="0"/>
              <a:t>Spring Cloud is an umbrella project consisting of independent projects with, in principle, different release cadences. To manage the portfolio a BOM (Bill of Materials) is published with a curated set of dependencies on the individual project (see below). The release trains have names, not versions, to avoid confusion with the sub-projects.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BOM is a special kind of POM that is used to control the versions of a project’s dependencies and provide a central place to define and update those versions.</a:t>
            </a:r>
          </a:p>
          <a:p>
            <a:pPr marL="0" indent="0">
              <a:buFont typeface="Wingdings" panose="05000000000000000000" pitchFamily="2" charset="2"/>
              <a:buNone/>
            </a:pPr>
            <a:r>
              <a:rPr lang="en-US" dirty="0"/>
              <a:t>BOM provides the flexibility to add a dependency to our module without worrying about the version that we should depend on.</a:t>
            </a:r>
          </a:p>
          <a:p>
            <a:endParaRPr lang="en-US" dirty="0"/>
          </a:p>
        </p:txBody>
      </p:sp>
      <p:sp>
        <p:nvSpPr>
          <p:cNvPr id="4" name="Slide Number Placeholder 3"/>
          <p:cNvSpPr>
            <a:spLocks noGrp="1"/>
          </p:cNvSpPr>
          <p:nvPr>
            <p:ph type="sldNum" sz="quarter" idx="10"/>
          </p:nvPr>
        </p:nvSpPr>
        <p:spPr/>
        <p:txBody>
          <a:bodyPr/>
          <a:lstStyle/>
          <a:p>
            <a:fld id="{861BD2A4-3B09-4944-AA43-E8C6B7FDC810}" type="slidenum">
              <a:rPr lang="en-US" smtClean="0"/>
              <a:t>4</a:t>
            </a:fld>
            <a:endParaRPr lang="en-US"/>
          </a:p>
        </p:txBody>
      </p:sp>
    </p:spTree>
    <p:extLst>
      <p:ext uri="{BB962C8B-B14F-4D97-AF65-F5344CB8AC3E}">
        <p14:creationId xmlns:p14="http://schemas.microsoft.com/office/powerpoint/2010/main" val="27462906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Spring Cloud takes a very declarative approach, and often you get a lot of </a:t>
            </a:r>
            <a:r>
              <a:rPr lang="en-US" dirty="0" err="1"/>
              <a:t>fetaures</a:t>
            </a:r>
            <a:r>
              <a:rPr lang="en-US" dirty="0"/>
              <a:t> with just a </a:t>
            </a:r>
            <a:r>
              <a:rPr lang="en-US" dirty="0" err="1"/>
              <a:t>classpath</a:t>
            </a:r>
            <a:r>
              <a:rPr lang="en-US" dirty="0"/>
              <a:t> change and/or an annotation.</a:t>
            </a:r>
          </a:p>
          <a:p>
            <a:endParaRPr lang="en-US" dirty="0"/>
          </a:p>
        </p:txBody>
      </p:sp>
      <p:sp>
        <p:nvSpPr>
          <p:cNvPr id="4" name="Slide Number Placeholder 3"/>
          <p:cNvSpPr>
            <a:spLocks noGrp="1"/>
          </p:cNvSpPr>
          <p:nvPr>
            <p:ph type="sldNum" sz="quarter" idx="10"/>
          </p:nvPr>
        </p:nvSpPr>
        <p:spPr/>
        <p:txBody>
          <a:bodyPr/>
          <a:lstStyle/>
          <a:p>
            <a:fld id="{861BD2A4-3B09-4944-AA43-E8C6B7FDC810}" type="slidenum">
              <a:rPr lang="en-US" smtClean="0"/>
              <a:t>5</a:t>
            </a:fld>
            <a:endParaRPr lang="en-US"/>
          </a:p>
        </p:txBody>
      </p:sp>
    </p:spTree>
    <p:extLst>
      <p:ext uri="{BB962C8B-B14F-4D97-AF65-F5344CB8AC3E}">
        <p14:creationId xmlns:p14="http://schemas.microsoft.com/office/powerpoint/2010/main" val="1184179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1BD2A4-3B09-4944-AA43-E8C6B7FDC810}" type="slidenum">
              <a:rPr lang="en-US" smtClean="0"/>
              <a:t>6</a:t>
            </a:fld>
            <a:endParaRPr lang="en-US"/>
          </a:p>
        </p:txBody>
      </p:sp>
    </p:spTree>
    <p:extLst>
      <p:ext uri="{BB962C8B-B14F-4D97-AF65-F5344CB8AC3E}">
        <p14:creationId xmlns:p14="http://schemas.microsoft.com/office/powerpoint/2010/main" val="4257416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Spring Cloud Context provides utilities and special services for the </a:t>
            </a:r>
            <a:r>
              <a:rPr lang="en-US" sz="1200" b="0" i="0" kern="1200" dirty="0" err="1">
                <a:solidFill>
                  <a:schemeClr val="tx1"/>
                </a:solidFill>
                <a:effectLst/>
                <a:latin typeface="+mn-lt"/>
                <a:ea typeface="+mn-ea"/>
                <a:cs typeface="+mn-cs"/>
              </a:rPr>
              <a:t>ApplicationContext</a:t>
            </a:r>
            <a:r>
              <a:rPr lang="en-US" sz="1200" b="0" i="0" kern="1200" dirty="0">
                <a:solidFill>
                  <a:schemeClr val="tx1"/>
                </a:solidFill>
                <a:effectLst/>
                <a:latin typeface="+mn-lt"/>
                <a:ea typeface="+mn-ea"/>
                <a:cs typeface="+mn-cs"/>
              </a:rPr>
              <a:t> of a Spring Cloud application (bootstrap context, encryption, refresh scope and environment endpoints).</a:t>
            </a:r>
          </a:p>
          <a:p>
            <a:r>
              <a:rPr lang="en-US" sz="1200" b="0" i="0" kern="1200" dirty="0">
                <a:solidFill>
                  <a:schemeClr val="tx1"/>
                </a:solidFill>
                <a:effectLst/>
                <a:latin typeface="+mn-lt"/>
                <a:ea typeface="+mn-ea"/>
                <a:cs typeface="+mn-cs"/>
              </a:rPr>
              <a:t>Spring Cloud Commons is a set of abstractions and common classes used in different Spring Cloud implementations (</a:t>
            </a:r>
            <a:r>
              <a:rPr lang="en-US" sz="1200" b="0" i="0" kern="1200" dirty="0" err="1">
                <a:solidFill>
                  <a:schemeClr val="tx1"/>
                </a:solidFill>
                <a:effectLst/>
                <a:latin typeface="+mn-lt"/>
                <a:ea typeface="+mn-ea"/>
                <a:cs typeface="+mn-cs"/>
              </a:rPr>
              <a:t>eg</a:t>
            </a:r>
            <a:r>
              <a:rPr lang="en-US" sz="1200" b="0" i="0" kern="1200" dirty="0">
                <a:solidFill>
                  <a:schemeClr val="tx1"/>
                </a:solidFill>
                <a:effectLst/>
                <a:latin typeface="+mn-lt"/>
                <a:ea typeface="+mn-ea"/>
                <a:cs typeface="+mn-cs"/>
              </a:rPr>
              <a:t>. Spring Cloud Netflix vs. Spring Cloud Consul).</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Spring Cloud Context features:</a:t>
            </a:r>
          </a:p>
          <a:p>
            <a:r>
              <a:rPr lang="en-US" sz="1200" b="0" i="0" kern="1200" dirty="0">
                <a:solidFill>
                  <a:schemeClr val="tx1"/>
                </a:solidFill>
                <a:effectLst/>
                <a:latin typeface="+mn-lt"/>
                <a:ea typeface="+mn-ea"/>
                <a:cs typeface="+mn-cs"/>
              </a:rPr>
              <a:t>Bootstrap Context</a:t>
            </a:r>
          </a:p>
          <a:p>
            <a:r>
              <a:rPr lang="en-US" sz="1200" b="0" i="0" kern="1200" dirty="0" err="1">
                <a:solidFill>
                  <a:schemeClr val="tx1"/>
                </a:solidFill>
                <a:effectLst/>
                <a:latin typeface="+mn-lt"/>
                <a:ea typeface="+mn-ea"/>
                <a:cs typeface="+mn-cs"/>
              </a:rPr>
              <a:t>TextEncryptor</a:t>
            </a:r>
            <a:r>
              <a:rPr lang="en-US" sz="1200" b="0" i="0" kern="1200" dirty="0">
                <a:solidFill>
                  <a:schemeClr val="tx1"/>
                </a:solidFill>
                <a:effectLst/>
                <a:latin typeface="+mn-lt"/>
                <a:ea typeface="+mn-ea"/>
                <a:cs typeface="+mn-cs"/>
              </a:rPr>
              <a:t> beans</a:t>
            </a:r>
          </a:p>
          <a:p>
            <a:r>
              <a:rPr lang="en-US" sz="1200" b="0" i="0" kern="1200" dirty="0">
                <a:solidFill>
                  <a:schemeClr val="tx1"/>
                </a:solidFill>
                <a:effectLst/>
                <a:latin typeface="+mn-lt"/>
                <a:ea typeface="+mn-ea"/>
                <a:cs typeface="+mn-cs"/>
              </a:rPr>
              <a:t>Refresh Scope</a:t>
            </a:r>
          </a:p>
          <a:p>
            <a:r>
              <a:rPr lang="en-US" sz="1200" b="0" i="0" kern="1200" dirty="0">
                <a:solidFill>
                  <a:schemeClr val="tx1"/>
                </a:solidFill>
                <a:effectLst/>
                <a:latin typeface="+mn-lt"/>
                <a:ea typeface="+mn-ea"/>
                <a:cs typeface="+mn-cs"/>
              </a:rPr>
              <a:t>Spring Boot Actuator endpoints for manipulating the Environment</a:t>
            </a:r>
          </a:p>
          <a:p>
            <a:r>
              <a:rPr lang="en-US" sz="1200" b="1" i="0" kern="1200" dirty="0">
                <a:solidFill>
                  <a:schemeClr val="tx1"/>
                </a:solidFill>
                <a:effectLst/>
                <a:latin typeface="+mn-lt"/>
                <a:ea typeface="+mn-ea"/>
                <a:cs typeface="+mn-cs"/>
              </a:rPr>
              <a:t>Spring Cloud Commons features:</a:t>
            </a:r>
          </a:p>
          <a:p>
            <a:r>
              <a:rPr lang="en-US" sz="1200" b="0" i="0" kern="1200" dirty="0" err="1">
                <a:solidFill>
                  <a:schemeClr val="tx1"/>
                </a:solidFill>
                <a:effectLst/>
                <a:latin typeface="+mn-lt"/>
                <a:ea typeface="+mn-ea"/>
                <a:cs typeface="+mn-cs"/>
              </a:rPr>
              <a:t>DiscoveryClient</a:t>
            </a:r>
            <a:r>
              <a:rPr lang="en-US" sz="1200" b="0" i="0" kern="1200" dirty="0">
                <a:solidFill>
                  <a:schemeClr val="tx1"/>
                </a:solidFill>
                <a:effectLst/>
                <a:latin typeface="+mn-lt"/>
                <a:ea typeface="+mn-ea"/>
                <a:cs typeface="+mn-cs"/>
              </a:rPr>
              <a:t> interface</a:t>
            </a:r>
          </a:p>
          <a:p>
            <a:r>
              <a:rPr lang="en-US" sz="1200" b="0" i="0" kern="1200" dirty="0" err="1">
                <a:solidFill>
                  <a:schemeClr val="tx1"/>
                </a:solidFill>
                <a:effectLst/>
                <a:latin typeface="+mn-lt"/>
                <a:ea typeface="+mn-ea"/>
                <a:cs typeface="+mn-cs"/>
              </a:rPr>
              <a:t>ServiceRegistry</a:t>
            </a:r>
            <a:r>
              <a:rPr lang="en-US" sz="1200" b="0" i="0" kern="1200" dirty="0">
                <a:solidFill>
                  <a:schemeClr val="tx1"/>
                </a:solidFill>
                <a:effectLst/>
                <a:latin typeface="+mn-lt"/>
                <a:ea typeface="+mn-ea"/>
                <a:cs typeface="+mn-cs"/>
              </a:rPr>
              <a:t> interface</a:t>
            </a:r>
          </a:p>
          <a:p>
            <a:r>
              <a:rPr lang="en-US" sz="1200" b="0" i="0" kern="1200" dirty="0">
                <a:solidFill>
                  <a:schemeClr val="tx1"/>
                </a:solidFill>
                <a:effectLst/>
                <a:latin typeface="+mn-lt"/>
                <a:ea typeface="+mn-ea"/>
                <a:cs typeface="+mn-cs"/>
              </a:rPr>
              <a:t>Instrumentation for </a:t>
            </a:r>
            <a:r>
              <a:rPr lang="en-US" sz="1200" b="0" i="0" kern="1200" dirty="0" err="1">
                <a:solidFill>
                  <a:schemeClr val="tx1"/>
                </a:solidFill>
                <a:effectLst/>
                <a:latin typeface="+mn-lt"/>
                <a:ea typeface="+mn-ea"/>
                <a:cs typeface="+mn-cs"/>
              </a:rPr>
              <a:t>RestTemplate</a:t>
            </a:r>
            <a:r>
              <a:rPr lang="en-US" sz="1200" b="0" i="0" kern="1200" dirty="0">
                <a:solidFill>
                  <a:schemeClr val="tx1"/>
                </a:solidFill>
                <a:effectLst/>
                <a:latin typeface="+mn-lt"/>
                <a:ea typeface="+mn-ea"/>
                <a:cs typeface="+mn-cs"/>
              </a:rPr>
              <a:t> to resolve hostnames using </a:t>
            </a:r>
            <a:r>
              <a:rPr lang="en-US" sz="1200" b="0" i="0" kern="1200" dirty="0" err="1">
                <a:solidFill>
                  <a:schemeClr val="tx1"/>
                </a:solidFill>
                <a:effectLst/>
                <a:latin typeface="+mn-lt"/>
                <a:ea typeface="+mn-ea"/>
                <a:cs typeface="+mn-cs"/>
              </a:rPr>
              <a:t>DiscoveryClient</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61BD2A4-3B09-4944-AA43-E8C6B7FDC810}" type="slidenum">
              <a:rPr lang="en-US" smtClean="0"/>
              <a:t>7</a:t>
            </a:fld>
            <a:endParaRPr lang="en-US"/>
          </a:p>
        </p:txBody>
      </p:sp>
    </p:spTree>
    <p:extLst>
      <p:ext uri="{BB962C8B-B14F-4D97-AF65-F5344CB8AC3E}">
        <p14:creationId xmlns:p14="http://schemas.microsoft.com/office/powerpoint/2010/main" val="347789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Service Discovery: Eureka instances can be registered and clients can discover the instances using Spring-managed beans</a:t>
            </a:r>
          </a:p>
          <a:p>
            <a:r>
              <a:rPr lang="en-US" sz="1200" b="0" i="0" kern="1200" dirty="0">
                <a:solidFill>
                  <a:schemeClr val="tx1"/>
                </a:solidFill>
                <a:effectLst/>
                <a:latin typeface="+mn-lt"/>
                <a:ea typeface="+mn-ea"/>
                <a:cs typeface="+mn-cs"/>
              </a:rPr>
              <a:t>Service Discovery: an embedded Eureka server can be created with declarative Java configuration</a:t>
            </a:r>
          </a:p>
          <a:p>
            <a:r>
              <a:rPr lang="en-US" sz="1200" b="0" i="0" kern="1200" dirty="0">
                <a:solidFill>
                  <a:schemeClr val="tx1"/>
                </a:solidFill>
                <a:effectLst/>
                <a:latin typeface="+mn-lt"/>
                <a:ea typeface="+mn-ea"/>
                <a:cs typeface="+mn-cs"/>
              </a:rPr>
              <a:t>Circuit Breaker: </a:t>
            </a:r>
            <a:r>
              <a:rPr lang="en-US" sz="1200" b="0" i="0" kern="1200" dirty="0" err="1">
                <a:solidFill>
                  <a:schemeClr val="tx1"/>
                </a:solidFill>
                <a:effectLst/>
                <a:latin typeface="+mn-lt"/>
                <a:ea typeface="+mn-ea"/>
                <a:cs typeface="+mn-cs"/>
              </a:rPr>
              <a:t>Hystrix</a:t>
            </a:r>
            <a:r>
              <a:rPr lang="en-US" sz="1200" b="0" i="0" kern="1200" dirty="0">
                <a:solidFill>
                  <a:schemeClr val="tx1"/>
                </a:solidFill>
                <a:effectLst/>
                <a:latin typeface="+mn-lt"/>
                <a:ea typeface="+mn-ea"/>
                <a:cs typeface="+mn-cs"/>
              </a:rPr>
              <a:t> clients can be built with a simple annotation-driven method decorator</a:t>
            </a:r>
          </a:p>
          <a:p>
            <a:r>
              <a:rPr lang="en-US" sz="1200" b="0" i="0" kern="1200" dirty="0">
                <a:solidFill>
                  <a:schemeClr val="tx1"/>
                </a:solidFill>
                <a:effectLst/>
                <a:latin typeface="+mn-lt"/>
                <a:ea typeface="+mn-ea"/>
                <a:cs typeface="+mn-cs"/>
              </a:rPr>
              <a:t>Circuit Breaker: embedded </a:t>
            </a:r>
            <a:r>
              <a:rPr lang="en-US" sz="1200" b="0" i="0" kern="1200" dirty="0" err="1">
                <a:solidFill>
                  <a:schemeClr val="tx1"/>
                </a:solidFill>
                <a:effectLst/>
                <a:latin typeface="+mn-lt"/>
                <a:ea typeface="+mn-ea"/>
                <a:cs typeface="+mn-cs"/>
              </a:rPr>
              <a:t>Hystrix</a:t>
            </a:r>
            <a:r>
              <a:rPr lang="en-US" sz="1200" b="0" i="0" kern="1200" dirty="0">
                <a:solidFill>
                  <a:schemeClr val="tx1"/>
                </a:solidFill>
                <a:effectLst/>
                <a:latin typeface="+mn-lt"/>
                <a:ea typeface="+mn-ea"/>
                <a:cs typeface="+mn-cs"/>
              </a:rPr>
              <a:t> dashboard with declarative Java configuration</a:t>
            </a:r>
          </a:p>
          <a:p>
            <a:r>
              <a:rPr lang="en-US" sz="1200" b="0" i="0" kern="1200" dirty="0">
                <a:solidFill>
                  <a:schemeClr val="tx1"/>
                </a:solidFill>
                <a:effectLst/>
                <a:latin typeface="+mn-lt"/>
                <a:ea typeface="+mn-ea"/>
                <a:cs typeface="+mn-cs"/>
              </a:rPr>
              <a:t>Declarative REST Client: Feign creates a dynamic implementation of an interface decorated with JAX-RS or Spring MVC annotations</a:t>
            </a:r>
          </a:p>
          <a:p>
            <a:r>
              <a:rPr lang="en-US" sz="1200" b="0" i="0" kern="1200" dirty="0">
                <a:solidFill>
                  <a:schemeClr val="tx1"/>
                </a:solidFill>
                <a:effectLst/>
                <a:latin typeface="+mn-lt"/>
                <a:ea typeface="+mn-ea"/>
                <a:cs typeface="+mn-cs"/>
              </a:rPr>
              <a:t>Client Side Load Balancer: Ribbon</a:t>
            </a:r>
          </a:p>
          <a:p>
            <a:r>
              <a:rPr lang="en-US" sz="1200" b="0" i="0" kern="1200" dirty="0">
                <a:solidFill>
                  <a:schemeClr val="tx1"/>
                </a:solidFill>
                <a:effectLst/>
                <a:latin typeface="+mn-lt"/>
                <a:ea typeface="+mn-ea"/>
                <a:cs typeface="+mn-cs"/>
              </a:rPr>
              <a:t>External Configuration: a bridge from the Spring Environment to </a:t>
            </a:r>
            <a:r>
              <a:rPr lang="en-US" sz="1200" b="0" i="0" kern="1200" dirty="0" err="1">
                <a:solidFill>
                  <a:schemeClr val="tx1"/>
                </a:solidFill>
                <a:effectLst/>
                <a:latin typeface="+mn-lt"/>
                <a:ea typeface="+mn-ea"/>
                <a:cs typeface="+mn-cs"/>
              </a:rPr>
              <a:t>Archaius</a:t>
            </a:r>
            <a:r>
              <a:rPr lang="en-US" sz="1200" b="0" i="0" kern="1200" dirty="0">
                <a:solidFill>
                  <a:schemeClr val="tx1"/>
                </a:solidFill>
                <a:effectLst/>
                <a:latin typeface="+mn-lt"/>
                <a:ea typeface="+mn-ea"/>
                <a:cs typeface="+mn-cs"/>
              </a:rPr>
              <a:t> (enables native configuration of Netflix components using Spring Boot conventions)</a:t>
            </a:r>
          </a:p>
          <a:p>
            <a:r>
              <a:rPr lang="en-US" sz="1200" b="0" i="0" kern="1200" dirty="0">
                <a:solidFill>
                  <a:schemeClr val="tx1"/>
                </a:solidFill>
                <a:effectLst/>
                <a:latin typeface="+mn-lt"/>
                <a:ea typeface="+mn-ea"/>
                <a:cs typeface="+mn-cs"/>
              </a:rPr>
              <a:t>Router and Filter: automatic </a:t>
            </a:r>
            <a:r>
              <a:rPr lang="en-US" sz="1200" b="0" i="0" kern="1200" dirty="0" err="1">
                <a:solidFill>
                  <a:schemeClr val="tx1"/>
                </a:solidFill>
                <a:effectLst/>
                <a:latin typeface="+mn-lt"/>
                <a:ea typeface="+mn-ea"/>
                <a:cs typeface="+mn-cs"/>
              </a:rPr>
              <a:t>regsitration</a:t>
            </a:r>
            <a:r>
              <a:rPr lang="en-US" sz="1200" b="0" i="0" kern="1200" dirty="0">
                <a:solidFill>
                  <a:schemeClr val="tx1"/>
                </a:solidFill>
                <a:effectLst/>
                <a:latin typeface="+mn-lt"/>
                <a:ea typeface="+mn-ea"/>
                <a:cs typeface="+mn-cs"/>
              </a:rPr>
              <a:t> of </a:t>
            </a:r>
            <a:r>
              <a:rPr lang="en-US" sz="1200" b="0" i="0" kern="1200" dirty="0" err="1">
                <a:solidFill>
                  <a:schemeClr val="tx1"/>
                </a:solidFill>
                <a:effectLst/>
                <a:latin typeface="+mn-lt"/>
                <a:ea typeface="+mn-ea"/>
                <a:cs typeface="+mn-cs"/>
              </a:rPr>
              <a:t>Zuul</a:t>
            </a:r>
            <a:r>
              <a:rPr lang="en-US" sz="1200" b="0" i="0" kern="1200" dirty="0">
                <a:solidFill>
                  <a:schemeClr val="tx1"/>
                </a:solidFill>
                <a:effectLst/>
                <a:latin typeface="+mn-lt"/>
                <a:ea typeface="+mn-ea"/>
                <a:cs typeface="+mn-cs"/>
              </a:rPr>
              <a:t> filters, and a simple convention over configuration approach to reverse proxy creation</a:t>
            </a:r>
          </a:p>
          <a:p>
            <a:endParaRPr lang="en-US" dirty="0"/>
          </a:p>
        </p:txBody>
      </p:sp>
      <p:sp>
        <p:nvSpPr>
          <p:cNvPr id="4" name="Slide Number Placeholder 3"/>
          <p:cNvSpPr>
            <a:spLocks noGrp="1"/>
          </p:cNvSpPr>
          <p:nvPr>
            <p:ph type="sldNum" sz="quarter" idx="10"/>
          </p:nvPr>
        </p:nvSpPr>
        <p:spPr/>
        <p:txBody>
          <a:bodyPr/>
          <a:lstStyle/>
          <a:p>
            <a:fld id="{861BD2A4-3B09-4944-AA43-E8C6B7FDC810}" type="slidenum">
              <a:rPr lang="en-US" smtClean="0"/>
              <a:t>8</a:t>
            </a:fld>
            <a:endParaRPr lang="en-US"/>
          </a:p>
        </p:txBody>
      </p:sp>
    </p:spTree>
    <p:extLst>
      <p:ext uri="{BB962C8B-B14F-4D97-AF65-F5344CB8AC3E}">
        <p14:creationId xmlns:p14="http://schemas.microsoft.com/office/powerpoint/2010/main" val="23836020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The importance of Service Register and Discovery</a:t>
            </a:r>
          </a:p>
          <a:p>
            <a:r>
              <a:rPr lang="en-US" sz="1200" b="0" i="0" kern="1200" dirty="0">
                <a:solidFill>
                  <a:schemeClr val="tx1"/>
                </a:solidFill>
                <a:effectLst/>
                <a:latin typeface="+mn-lt"/>
                <a:ea typeface="+mn-ea"/>
                <a:cs typeface="+mn-cs"/>
              </a:rPr>
              <a:t>In the </a:t>
            </a:r>
            <a:r>
              <a:rPr lang="en-US" sz="1200" b="0" i="0" kern="1200" dirty="0" err="1">
                <a:solidFill>
                  <a:schemeClr val="tx1"/>
                </a:solidFill>
                <a:effectLst/>
                <a:latin typeface="+mn-lt"/>
                <a:ea typeface="+mn-ea"/>
                <a:cs typeface="+mn-cs"/>
              </a:rPr>
              <a:t>Microservices</a:t>
            </a:r>
            <a:r>
              <a:rPr lang="en-US" sz="1200" b="0" i="0" kern="1200" dirty="0">
                <a:solidFill>
                  <a:schemeClr val="tx1"/>
                </a:solidFill>
                <a:effectLst/>
                <a:latin typeface="+mn-lt"/>
                <a:ea typeface="+mn-ea"/>
                <a:cs typeface="+mn-cs"/>
              </a:rPr>
              <a:t> architecture, your application may consist of many number of </a:t>
            </a:r>
            <a:r>
              <a:rPr lang="en-US" sz="1200" b="0" i="0" kern="1200" dirty="0" err="1">
                <a:solidFill>
                  <a:schemeClr val="tx1"/>
                </a:solidFill>
                <a:effectLst/>
                <a:latin typeface="+mn-lt"/>
                <a:ea typeface="+mn-ea"/>
                <a:cs typeface="+mn-cs"/>
              </a:rPr>
              <a:t>microservices</a:t>
            </a:r>
            <a:r>
              <a:rPr lang="en-US" sz="1200" b="0" i="0" kern="1200" dirty="0">
                <a:solidFill>
                  <a:schemeClr val="tx1"/>
                </a:solidFill>
                <a:effectLst/>
                <a:latin typeface="+mn-lt"/>
                <a:ea typeface="+mn-ea"/>
                <a:cs typeface="+mn-cs"/>
              </a:rPr>
              <a:t>. each of them may be deployed in different servers and different ports.  The </a:t>
            </a:r>
            <a:r>
              <a:rPr lang="en-US" sz="1200" b="0" i="0" kern="1200" dirty="0" err="1">
                <a:solidFill>
                  <a:schemeClr val="tx1"/>
                </a:solidFill>
                <a:effectLst/>
                <a:latin typeface="+mn-lt"/>
                <a:ea typeface="+mn-ea"/>
                <a:cs typeface="+mn-cs"/>
              </a:rPr>
              <a:t>microservices</a:t>
            </a:r>
            <a:r>
              <a:rPr lang="en-US" sz="1200" b="0" i="0" kern="1200" dirty="0">
                <a:solidFill>
                  <a:schemeClr val="tx1"/>
                </a:solidFill>
                <a:effectLst/>
                <a:latin typeface="+mn-lt"/>
                <a:ea typeface="+mn-ea"/>
                <a:cs typeface="+mn-cs"/>
              </a:rPr>
              <a:t> may need to communicate with each other to execute some tasks or operations. For instance, one </a:t>
            </a:r>
            <a:r>
              <a:rPr lang="en-US" sz="1200" b="0" i="0" kern="1200" dirty="0" err="1">
                <a:solidFill>
                  <a:schemeClr val="tx1"/>
                </a:solidFill>
                <a:effectLst/>
                <a:latin typeface="+mn-lt"/>
                <a:ea typeface="+mn-ea"/>
                <a:cs typeface="+mn-cs"/>
              </a:rPr>
              <a:t>microservice</a:t>
            </a:r>
            <a:r>
              <a:rPr lang="en-US" sz="1200" b="0" i="0" kern="1200" dirty="0">
                <a:solidFill>
                  <a:schemeClr val="tx1"/>
                </a:solidFill>
                <a:effectLst/>
                <a:latin typeface="+mn-lt"/>
                <a:ea typeface="+mn-ea"/>
                <a:cs typeface="+mn-cs"/>
              </a:rPr>
              <a:t> may need to access the service endpoint  (REST endpoint) in some other </a:t>
            </a:r>
            <a:r>
              <a:rPr lang="en-US" sz="1200" b="0" i="0" kern="1200" dirty="0" err="1">
                <a:solidFill>
                  <a:schemeClr val="tx1"/>
                </a:solidFill>
                <a:effectLst/>
                <a:latin typeface="+mn-lt"/>
                <a:ea typeface="+mn-ea"/>
                <a:cs typeface="+mn-cs"/>
              </a:rPr>
              <a:t>microservice</a:t>
            </a:r>
            <a:r>
              <a:rPr lang="en-US" sz="1200" b="0" i="0" kern="1200" dirty="0">
                <a:solidFill>
                  <a:schemeClr val="tx1"/>
                </a:solidFill>
                <a:effectLst/>
                <a:latin typeface="+mn-lt"/>
                <a:ea typeface="+mn-ea"/>
                <a:cs typeface="+mn-cs"/>
              </a:rPr>
              <a:t> for application related operation.  </a:t>
            </a:r>
            <a:r>
              <a:rPr lang="en-US" sz="1200" b="1" i="1" kern="1200" dirty="0">
                <a:solidFill>
                  <a:schemeClr val="tx1"/>
                </a:solidFill>
                <a:effectLst/>
                <a:latin typeface="+mn-lt"/>
                <a:ea typeface="+mn-ea"/>
                <a:cs typeface="+mn-cs"/>
              </a:rPr>
              <a:t>“how do they communicate with each other?” </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If I ask you this question, you will directly tell me that </a:t>
            </a:r>
            <a:r>
              <a:rPr lang="en-US" sz="1200" b="1" i="1" kern="1200" dirty="0">
                <a:solidFill>
                  <a:schemeClr val="tx1"/>
                </a:solidFill>
                <a:effectLst/>
                <a:latin typeface="+mn-lt"/>
                <a:ea typeface="+mn-ea"/>
                <a:cs typeface="+mn-cs"/>
              </a:rPr>
              <a:t>one service can access the other service with the IP address and the port number</a:t>
            </a:r>
            <a:r>
              <a:rPr lang="en-US" sz="1200" b="0" i="1" kern="1200" dirty="0">
                <a:solidFill>
                  <a:schemeClr val="tx1"/>
                </a:solidFill>
                <a:effectLst/>
                <a:latin typeface="+mn-lt"/>
                <a:ea typeface="+mn-ea"/>
                <a:cs typeface="+mn-cs"/>
              </a:rPr>
              <a:t> </a:t>
            </a:r>
            <a:r>
              <a:rPr lang="en-US" sz="1200" b="1" i="1" kern="1200" dirty="0">
                <a:solidFill>
                  <a:schemeClr val="tx1"/>
                </a:solidFill>
                <a:effectLst/>
                <a:latin typeface="+mn-lt"/>
                <a:ea typeface="+mn-ea"/>
                <a:cs typeface="+mn-cs"/>
              </a:rPr>
              <a:t>of that service</a:t>
            </a:r>
            <a:r>
              <a:rPr lang="en-US" sz="1200" b="0" i="0" kern="1200" dirty="0">
                <a:solidFill>
                  <a:schemeClr val="tx1"/>
                </a:solidFill>
                <a:effectLst/>
                <a:latin typeface="+mn-lt"/>
                <a:ea typeface="+mn-ea"/>
                <a:cs typeface="+mn-cs"/>
              </a:rPr>
              <a:t>.</a:t>
            </a:r>
          </a:p>
          <a:p>
            <a:r>
              <a:rPr lang="en-US" sz="1200" b="1" i="0" kern="1200" dirty="0">
                <a:solidFill>
                  <a:schemeClr val="tx1"/>
                </a:solidFill>
                <a:effectLst/>
                <a:latin typeface="+mn-lt"/>
                <a:ea typeface="+mn-ea"/>
                <a:cs typeface="+mn-cs"/>
              </a:rPr>
              <a:t>YES!</a:t>
            </a:r>
            <a:r>
              <a:rPr lang="en-US" sz="1200" b="0" i="0" kern="1200" dirty="0">
                <a:solidFill>
                  <a:schemeClr val="tx1"/>
                </a:solidFill>
                <a:effectLst/>
                <a:latin typeface="+mn-lt"/>
                <a:ea typeface="+mn-ea"/>
                <a:cs typeface="+mn-cs"/>
              </a:rPr>
              <a:t> you are correct. But keep this in mind that this approach (using </a:t>
            </a:r>
            <a:r>
              <a:rPr lang="en-US" sz="1200" b="0" i="0" kern="1200" dirty="0" err="1">
                <a:solidFill>
                  <a:schemeClr val="tx1"/>
                </a:solidFill>
                <a:effectLst/>
                <a:latin typeface="+mn-lt"/>
                <a:ea typeface="+mn-ea"/>
                <a:cs typeface="+mn-cs"/>
              </a:rPr>
              <a:t>ip</a:t>
            </a:r>
            <a:r>
              <a:rPr lang="en-US" sz="1200" b="0" i="0" kern="1200" dirty="0">
                <a:solidFill>
                  <a:schemeClr val="tx1"/>
                </a:solidFill>
                <a:effectLst/>
                <a:latin typeface="+mn-lt"/>
                <a:ea typeface="+mn-ea"/>
                <a:cs typeface="+mn-cs"/>
              </a:rPr>
              <a:t> address and port number) has following limitations.</a:t>
            </a:r>
          </a:p>
          <a:p>
            <a:r>
              <a:rPr lang="en-US" sz="1200" b="0" i="0" kern="1200" dirty="0">
                <a:solidFill>
                  <a:schemeClr val="tx1"/>
                </a:solidFill>
                <a:effectLst/>
                <a:latin typeface="+mn-lt"/>
                <a:ea typeface="+mn-ea"/>
                <a:cs typeface="+mn-cs"/>
              </a:rPr>
              <a:t>It is not practical to know the IP address and port number of each </a:t>
            </a:r>
            <a:r>
              <a:rPr lang="en-US" sz="1200" b="0" i="0" kern="1200" dirty="0" err="1">
                <a:solidFill>
                  <a:schemeClr val="tx1"/>
                </a:solidFill>
                <a:effectLst/>
                <a:latin typeface="+mn-lt"/>
                <a:ea typeface="+mn-ea"/>
                <a:cs typeface="+mn-cs"/>
              </a:rPr>
              <a:t>microservice</a:t>
            </a:r>
            <a:r>
              <a:rPr lang="en-US" sz="1200" b="0" i="0" kern="1200" dirty="0">
                <a:solidFill>
                  <a:schemeClr val="tx1"/>
                </a:solidFill>
                <a:effectLst/>
                <a:latin typeface="+mn-lt"/>
                <a:ea typeface="+mn-ea"/>
                <a:cs typeface="+mn-cs"/>
              </a:rPr>
              <a:t> as there are multiple </a:t>
            </a:r>
            <a:r>
              <a:rPr lang="en-US" sz="1200" b="0" i="0" kern="1200" dirty="0" err="1">
                <a:solidFill>
                  <a:schemeClr val="tx1"/>
                </a:solidFill>
                <a:effectLst/>
                <a:latin typeface="+mn-lt"/>
                <a:ea typeface="+mn-ea"/>
                <a:cs typeface="+mn-cs"/>
              </a:rPr>
              <a:t>microservices</a:t>
            </a:r>
            <a:r>
              <a:rPr lang="en-US" sz="1200" b="0" i="0" kern="1200" dirty="0">
                <a:solidFill>
                  <a:schemeClr val="tx1"/>
                </a:solidFill>
                <a:effectLst/>
                <a:latin typeface="+mn-lt"/>
                <a:ea typeface="+mn-ea"/>
                <a:cs typeface="+mn-cs"/>
              </a:rPr>
              <a:t> available. Assume that there are hundred of </a:t>
            </a:r>
            <a:r>
              <a:rPr lang="en-US" sz="1200" b="0" i="0" kern="1200" dirty="0" err="1">
                <a:solidFill>
                  <a:schemeClr val="tx1"/>
                </a:solidFill>
                <a:effectLst/>
                <a:latin typeface="+mn-lt"/>
                <a:ea typeface="+mn-ea"/>
                <a:cs typeface="+mn-cs"/>
              </a:rPr>
              <a:t>microservices</a:t>
            </a:r>
            <a:r>
              <a:rPr lang="en-US" sz="1200" b="0" i="0" kern="1200" dirty="0">
                <a:solidFill>
                  <a:schemeClr val="tx1"/>
                </a:solidFill>
                <a:effectLst/>
                <a:latin typeface="+mn-lt"/>
                <a:ea typeface="+mn-ea"/>
                <a:cs typeface="+mn-cs"/>
              </a:rPr>
              <a:t> available. In this case, do you think that it is practical to know the </a:t>
            </a:r>
            <a:r>
              <a:rPr lang="en-US" sz="1200" b="0" i="0" kern="1200" dirty="0" err="1">
                <a:solidFill>
                  <a:schemeClr val="tx1"/>
                </a:solidFill>
                <a:effectLst/>
                <a:latin typeface="+mn-lt"/>
                <a:ea typeface="+mn-ea"/>
                <a:cs typeface="+mn-cs"/>
              </a:rPr>
              <a:t>ip</a:t>
            </a:r>
            <a:r>
              <a:rPr lang="en-US" sz="1200" b="0" i="0" kern="1200" dirty="0">
                <a:solidFill>
                  <a:schemeClr val="tx1"/>
                </a:solidFill>
                <a:effectLst/>
                <a:latin typeface="+mn-lt"/>
                <a:ea typeface="+mn-ea"/>
                <a:cs typeface="+mn-cs"/>
              </a:rPr>
              <a:t> address and port number of each service? It is not right?</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Assume a situation where a </a:t>
            </a:r>
            <a:r>
              <a:rPr lang="en-US" sz="1200" b="0" i="0" kern="1200" dirty="0" err="1">
                <a:solidFill>
                  <a:schemeClr val="tx1"/>
                </a:solidFill>
                <a:effectLst/>
                <a:latin typeface="+mn-lt"/>
                <a:ea typeface="+mn-ea"/>
                <a:cs typeface="+mn-cs"/>
              </a:rPr>
              <a:t>microservice</a:t>
            </a:r>
            <a:r>
              <a:rPr lang="en-US" sz="1200" b="0" i="0" kern="1200" dirty="0">
                <a:solidFill>
                  <a:schemeClr val="tx1"/>
                </a:solidFill>
                <a:effectLst/>
                <a:latin typeface="+mn-lt"/>
                <a:ea typeface="+mn-ea"/>
                <a:cs typeface="+mn-cs"/>
              </a:rPr>
              <a:t> is migrated to (deployed in) some other server with different IP address and port. If we have used the IP address and port number in the source code for making </a:t>
            </a:r>
            <a:r>
              <a:rPr lang="en-US" sz="1200" b="0" i="0" kern="1200" dirty="0" err="1">
                <a:solidFill>
                  <a:schemeClr val="tx1"/>
                </a:solidFill>
                <a:effectLst/>
                <a:latin typeface="+mn-lt"/>
                <a:ea typeface="+mn-ea"/>
                <a:cs typeface="+mn-cs"/>
              </a:rPr>
              <a:t>RestClient</a:t>
            </a:r>
            <a:r>
              <a:rPr lang="en-US" sz="1200" b="0" i="0" kern="1200" dirty="0">
                <a:solidFill>
                  <a:schemeClr val="tx1"/>
                </a:solidFill>
                <a:effectLst/>
                <a:latin typeface="+mn-lt"/>
                <a:ea typeface="+mn-ea"/>
                <a:cs typeface="+mn-cs"/>
              </a:rPr>
              <a:t> requests, then we will have to change them in the source code and re-build and deploy the affected services. whenever the </a:t>
            </a:r>
            <a:r>
              <a:rPr lang="en-US" sz="1200" b="0" i="0" kern="1200" dirty="0" err="1">
                <a:solidFill>
                  <a:schemeClr val="tx1"/>
                </a:solidFill>
                <a:effectLst/>
                <a:latin typeface="+mn-lt"/>
                <a:ea typeface="+mn-ea"/>
                <a:cs typeface="+mn-cs"/>
              </a:rPr>
              <a:t>ip</a:t>
            </a:r>
            <a:r>
              <a:rPr lang="en-US" sz="1200" b="0" i="0" kern="1200" dirty="0">
                <a:solidFill>
                  <a:schemeClr val="tx1"/>
                </a:solidFill>
                <a:effectLst/>
                <a:latin typeface="+mn-lt"/>
                <a:ea typeface="+mn-ea"/>
                <a:cs typeface="+mn-cs"/>
              </a:rPr>
              <a:t> address or port number get changed, we have to do the same. </a:t>
            </a:r>
            <a:r>
              <a:rPr lang="en-US" sz="1200" b="0" i="0" kern="1200" dirty="0" err="1">
                <a:solidFill>
                  <a:schemeClr val="tx1"/>
                </a:solidFill>
                <a:effectLst/>
                <a:latin typeface="+mn-lt"/>
                <a:ea typeface="+mn-ea"/>
                <a:cs typeface="+mn-cs"/>
              </a:rPr>
              <a:t>Dont</a:t>
            </a:r>
            <a:r>
              <a:rPr lang="en-US" sz="1200" b="0" i="0" kern="1200" dirty="0">
                <a:solidFill>
                  <a:schemeClr val="tx1"/>
                </a:solidFill>
                <a:effectLst/>
                <a:latin typeface="+mn-lt"/>
                <a:ea typeface="+mn-ea"/>
                <a:cs typeface="+mn-cs"/>
              </a:rPr>
              <a:t> you think that it is a sort of bad coding and programming practice? Absolutely it is right? (The issue raised again in a situation where we have multiple environments like </a:t>
            </a:r>
            <a:r>
              <a:rPr lang="en-US" sz="1200" b="1" i="0" kern="1200" dirty="0">
                <a:solidFill>
                  <a:schemeClr val="tx1"/>
                </a:solidFill>
                <a:effectLst/>
                <a:latin typeface="+mn-lt"/>
                <a:ea typeface="+mn-ea"/>
                <a:cs typeface="+mn-cs"/>
              </a:rPr>
              <a:t>dev</a:t>
            </a:r>
            <a:r>
              <a:rPr lang="en-US" sz="1200" b="0"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qa</a:t>
            </a:r>
            <a:r>
              <a:rPr lang="en-US" sz="1200" b="0"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uat</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production</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solution is “</a:t>
            </a:r>
            <a:r>
              <a:rPr lang="en-US" sz="1200" b="1" i="0" kern="1200" dirty="0">
                <a:solidFill>
                  <a:schemeClr val="tx1"/>
                </a:solidFill>
                <a:effectLst/>
                <a:latin typeface="+mn-lt"/>
                <a:ea typeface="+mn-ea"/>
                <a:cs typeface="+mn-cs"/>
              </a:rPr>
              <a:t>Service Registration and Discovery</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microservices</a:t>
            </a:r>
            <a:r>
              <a:rPr lang="en-US" sz="1200" b="0" i="0" kern="1200" dirty="0">
                <a:solidFill>
                  <a:schemeClr val="tx1"/>
                </a:solidFill>
                <a:effectLst/>
                <a:latin typeface="+mn-lt"/>
                <a:ea typeface="+mn-ea"/>
                <a:cs typeface="+mn-cs"/>
              </a:rPr>
              <a:t> should register themselves in the centralized location with an identifier and server details. This is known as “</a:t>
            </a:r>
            <a:r>
              <a:rPr lang="en-US" sz="1200" b="1" i="0" kern="1200" dirty="0">
                <a:solidFill>
                  <a:schemeClr val="tx1"/>
                </a:solidFill>
                <a:effectLst/>
                <a:latin typeface="+mn-lt"/>
                <a:ea typeface="+mn-ea"/>
                <a:cs typeface="+mn-cs"/>
              </a:rPr>
              <a:t>Service Registration</a:t>
            </a:r>
            <a:r>
              <a:rPr lang="en-US" sz="1200" b="0" i="0" kern="1200" dirty="0">
                <a:solidFill>
                  <a:schemeClr val="tx1"/>
                </a:solidFill>
                <a:effectLst/>
                <a:latin typeface="+mn-lt"/>
                <a:ea typeface="+mn-ea"/>
                <a:cs typeface="+mn-cs"/>
              </a:rPr>
              <a:t>“.  Each </a:t>
            </a:r>
            <a:r>
              <a:rPr lang="en-US" sz="1200" b="0" i="0" kern="1200" dirty="0" err="1">
                <a:solidFill>
                  <a:schemeClr val="tx1"/>
                </a:solidFill>
                <a:effectLst/>
                <a:latin typeface="+mn-lt"/>
                <a:ea typeface="+mn-ea"/>
                <a:cs typeface="+mn-cs"/>
              </a:rPr>
              <a:t>microservice</a:t>
            </a:r>
            <a:r>
              <a:rPr lang="en-US" sz="1200" b="0" i="0" kern="1200" dirty="0">
                <a:solidFill>
                  <a:schemeClr val="tx1"/>
                </a:solidFill>
                <a:effectLst/>
                <a:latin typeface="+mn-lt"/>
                <a:ea typeface="+mn-ea"/>
                <a:cs typeface="+mn-cs"/>
              </a:rPr>
              <a:t> should be able to look up the list of registered services in the centralized location and it is known as “</a:t>
            </a:r>
            <a:r>
              <a:rPr lang="en-US" sz="1200" b="1" i="0" kern="1200" dirty="0">
                <a:solidFill>
                  <a:schemeClr val="tx1"/>
                </a:solidFill>
                <a:effectLst/>
                <a:latin typeface="+mn-lt"/>
                <a:ea typeface="+mn-ea"/>
                <a:cs typeface="+mn-cs"/>
              </a:rPr>
              <a:t>Service Discovery</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a:t>
            </a:r>
          </a:p>
          <a:p>
            <a:r>
              <a:rPr lang="en-US" sz="1200" b="1" i="0" kern="1200" dirty="0">
                <a:solidFill>
                  <a:schemeClr val="tx1"/>
                </a:solidFill>
                <a:effectLst/>
                <a:latin typeface="+mn-lt"/>
                <a:ea typeface="+mn-ea"/>
                <a:cs typeface="+mn-cs"/>
              </a:rPr>
              <a:t>What are the implementation for the Service Registration and Discovery?</a:t>
            </a:r>
          </a:p>
          <a:p>
            <a:r>
              <a:rPr lang="en-US" sz="1200" b="0" i="0" kern="1200" dirty="0">
                <a:solidFill>
                  <a:schemeClr val="tx1"/>
                </a:solidFill>
                <a:effectLst/>
                <a:latin typeface="+mn-lt"/>
                <a:ea typeface="+mn-ea"/>
                <a:cs typeface="+mn-cs"/>
              </a:rPr>
              <a:t>There are multiple implementations for the </a:t>
            </a:r>
            <a:r>
              <a:rPr lang="en-US" sz="1200" b="1" i="0" kern="1200" dirty="0">
                <a:solidFill>
                  <a:schemeClr val="tx1"/>
                </a:solidFill>
                <a:effectLst/>
                <a:latin typeface="+mn-lt"/>
                <a:ea typeface="+mn-ea"/>
                <a:cs typeface="+mn-cs"/>
              </a:rPr>
              <a:t>Service Registration and Discovery</a:t>
            </a:r>
            <a:r>
              <a:rPr lang="en-US" sz="1200" b="0" i="0" kern="1200" dirty="0">
                <a:solidFill>
                  <a:schemeClr val="tx1"/>
                </a:solidFill>
                <a:effectLst/>
                <a:latin typeface="+mn-lt"/>
                <a:ea typeface="+mn-ea"/>
                <a:cs typeface="+mn-cs"/>
              </a:rPr>
              <a:t> Server</a:t>
            </a:r>
          </a:p>
          <a:p>
            <a:r>
              <a:rPr lang="en-US" sz="1200" b="0" i="0" kern="1200" dirty="0">
                <a:solidFill>
                  <a:schemeClr val="tx1"/>
                </a:solidFill>
                <a:effectLst/>
                <a:latin typeface="+mn-lt"/>
                <a:ea typeface="+mn-ea"/>
                <a:cs typeface="+mn-cs"/>
              </a:rPr>
              <a:t>Netflix Eureka</a:t>
            </a:r>
          </a:p>
          <a:p>
            <a:r>
              <a:rPr lang="en-US" sz="1200" b="0" i="0" kern="1200" dirty="0">
                <a:solidFill>
                  <a:schemeClr val="tx1"/>
                </a:solidFill>
                <a:effectLst/>
                <a:latin typeface="+mn-lt"/>
                <a:ea typeface="+mn-ea"/>
                <a:cs typeface="+mn-cs"/>
              </a:rPr>
              <a:t>Consul</a:t>
            </a:r>
          </a:p>
          <a:p>
            <a:r>
              <a:rPr lang="en-US" sz="1200" b="0" i="0" kern="1200" dirty="0">
                <a:solidFill>
                  <a:schemeClr val="tx1"/>
                </a:solidFill>
                <a:effectLst/>
                <a:latin typeface="+mn-lt"/>
                <a:ea typeface="+mn-ea"/>
                <a:cs typeface="+mn-cs"/>
              </a:rPr>
              <a:t>Zookeeper</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What is Eureka Server? How it works?</a:t>
            </a:r>
          </a:p>
          <a:p>
            <a:r>
              <a:rPr lang="en-US" sz="1200" b="1" i="0" kern="1200" dirty="0">
                <a:solidFill>
                  <a:schemeClr val="tx1"/>
                </a:solidFill>
                <a:effectLst/>
                <a:latin typeface="+mn-lt"/>
                <a:ea typeface="+mn-ea"/>
                <a:cs typeface="+mn-cs"/>
              </a:rPr>
              <a:t>Eureka</a:t>
            </a:r>
            <a:r>
              <a:rPr lang="en-US" sz="1200" b="0" i="0" kern="1200" dirty="0">
                <a:solidFill>
                  <a:schemeClr val="tx1"/>
                </a:solidFill>
                <a:effectLst/>
                <a:latin typeface="+mn-lt"/>
                <a:ea typeface="+mn-ea"/>
                <a:cs typeface="+mn-cs"/>
              </a:rPr>
              <a:t> Server is an implementation for the “</a:t>
            </a:r>
            <a:r>
              <a:rPr lang="en-US" sz="1200" b="1" i="0" kern="1200" dirty="0">
                <a:solidFill>
                  <a:schemeClr val="tx1"/>
                </a:solidFill>
                <a:effectLst/>
                <a:latin typeface="+mn-lt"/>
                <a:ea typeface="+mn-ea"/>
                <a:cs typeface="+mn-cs"/>
              </a:rPr>
              <a:t>Service Registration and Discovery</a:t>
            </a:r>
            <a:r>
              <a:rPr lang="en-US" sz="1200" b="0" i="0" kern="1200" dirty="0">
                <a:solidFill>
                  <a:schemeClr val="tx1"/>
                </a:solidFill>
                <a:effectLst/>
                <a:latin typeface="+mn-lt"/>
                <a:ea typeface="+mn-ea"/>
                <a:cs typeface="+mn-cs"/>
              </a:rPr>
              <a:t>” pattern. </a:t>
            </a:r>
            <a:r>
              <a:rPr lang="en-US" sz="1200" b="1" i="0" kern="1200" dirty="0">
                <a:solidFill>
                  <a:schemeClr val="tx1"/>
                </a:solidFill>
                <a:effectLst/>
                <a:latin typeface="+mn-lt"/>
                <a:ea typeface="+mn-ea"/>
                <a:cs typeface="+mn-cs"/>
              </a:rPr>
              <a:t>Eureka</a:t>
            </a:r>
            <a:r>
              <a:rPr lang="en-US" sz="1200" b="0" i="0" kern="1200" dirty="0">
                <a:solidFill>
                  <a:schemeClr val="tx1"/>
                </a:solidFill>
                <a:effectLst/>
                <a:latin typeface="+mn-lt"/>
                <a:ea typeface="+mn-ea"/>
                <a:cs typeface="+mn-cs"/>
              </a:rPr>
              <a:t> Server keeps a track of registered </a:t>
            </a:r>
            <a:r>
              <a:rPr lang="en-US" sz="1200" b="0" i="0" kern="1200" dirty="0" err="1">
                <a:solidFill>
                  <a:schemeClr val="tx1"/>
                </a:solidFill>
                <a:effectLst/>
                <a:latin typeface="+mn-lt"/>
                <a:ea typeface="+mn-ea"/>
                <a:cs typeface="+mn-cs"/>
              </a:rPr>
              <a:t>microsevices</a:t>
            </a:r>
            <a:r>
              <a:rPr lang="en-US" sz="1200" b="0" i="0" kern="1200" dirty="0">
                <a:solidFill>
                  <a:schemeClr val="tx1"/>
                </a:solidFill>
                <a:effectLst/>
                <a:latin typeface="+mn-lt"/>
                <a:ea typeface="+mn-ea"/>
                <a:cs typeface="+mn-cs"/>
              </a:rPr>
              <a:t> and therefore It is known as registry of </a:t>
            </a:r>
            <a:r>
              <a:rPr lang="en-US" sz="1200" b="0" i="0" kern="1200" dirty="0" err="1">
                <a:solidFill>
                  <a:schemeClr val="tx1"/>
                </a:solidFill>
                <a:effectLst/>
                <a:latin typeface="+mn-lt"/>
                <a:ea typeface="+mn-ea"/>
                <a:cs typeface="+mn-cs"/>
              </a:rPr>
              <a:t>microservices</a:t>
            </a:r>
            <a:r>
              <a:rPr lang="en-US" sz="1200" b="0" i="0" kern="1200" dirty="0">
                <a:solidFill>
                  <a:schemeClr val="tx1"/>
                </a:solidFill>
                <a:effectLst/>
                <a:latin typeface="+mn-lt"/>
                <a:ea typeface="+mn-ea"/>
                <a:cs typeface="+mn-cs"/>
              </a:rPr>
              <a:t> (that are related to the application).</a:t>
            </a:r>
          </a:p>
          <a:p>
            <a:r>
              <a:rPr lang="en-US" sz="1200" b="0" i="0" kern="1200" dirty="0">
                <a:solidFill>
                  <a:schemeClr val="tx1"/>
                </a:solidFill>
                <a:effectLst/>
                <a:latin typeface="+mn-lt"/>
                <a:ea typeface="+mn-ea"/>
                <a:cs typeface="+mn-cs"/>
              </a:rPr>
              <a:t>Each </a:t>
            </a:r>
            <a:r>
              <a:rPr lang="en-US" sz="1200" b="0" i="0" kern="1200" dirty="0" err="1">
                <a:solidFill>
                  <a:schemeClr val="tx1"/>
                </a:solidFill>
                <a:effectLst/>
                <a:latin typeface="+mn-lt"/>
                <a:ea typeface="+mn-ea"/>
                <a:cs typeface="+mn-cs"/>
              </a:rPr>
              <a:t>microservice</a:t>
            </a:r>
            <a:r>
              <a:rPr lang="en-US" sz="1200" b="0" i="0" kern="1200" dirty="0">
                <a:solidFill>
                  <a:schemeClr val="tx1"/>
                </a:solidFill>
                <a:effectLst/>
                <a:latin typeface="+mn-lt"/>
                <a:ea typeface="+mn-ea"/>
                <a:cs typeface="+mn-cs"/>
              </a:rPr>
              <a:t> should register with </a:t>
            </a:r>
            <a:r>
              <a:rPr lang="en-US" sz="1200" b="1" i="0" kern="1200" dirty="0">
                <a:solidFill>
                  <a:schemeClr val="tx1"/>
                </a:solidFill>
                <a:effectLst/>
                <a:latin typeface="+mn-lt"/>
                <a:ea typeface="+mn-ea"/>
                <a:cs typeface="+mn-cs"/>
              </a:rPr>
              <a:t>Eureka</a:t>
            </a:r>
            <a:r>
              <a:rPr lang="en-US" sz="1200" b="0" i="0" kern="1200" dirty="0">
                <a:solidFill>
                  <a:schemeClr val="tx1"/>
                </a:solidFill>
                <a:effectLst/>
                <a:latin typeface="+mn-lt"/>
                <a:ea typeface="+mn-ea"/>
                <a:cs typeface="+mn-cs"/>
              </a:rPr>
              <a:t> server by providing their details such as host name, </a:t>
            </a:r>
            <a:r>
              <a:rPr lang="en-US" sz="1200" b="0" i="0" kern="1200" dirty="0" err="1">
                <a:solidFill>
                  <a:schemeClr val="tx1"/>
                </a:solidFill>
                <a:effectLst/>
                <a:latin typeface="+mn-lt"/>
                <a:ea typeface="+mn-ea"/>
                <a:cs typeface="+mn-cs"/>
              </a:rPr>
              <a:t>ip</a:t>
            </a:r>
            <a:r>
              <a:rPr lang="en-US" sz="1200" b="0" i="0" kern="1200" dirty="0">
                <a:solidFill>
                  <a:schemeClr val="tx1"/>
                </a:solidFill>
                <a:effectLst/>
                <a:latin typeface="+mn-lt"/>
                <a:ea typeface="+mn-ea"/>
                <a:cs typeface="+mn-cs"/>
              </a:rPr>
              <a:t> address, port, and health indicators etc… Then the Eureka service will register each </a:t>
            </a:r>
            <a:r>
              <a:rPr lang="en-US" sz="1200" b="0" i="0" kern="1200" dirty="0" err="1">
                <a:solidFill>
                  <a:schemeClr val="tx1"/>
                </a:solidFill>
                <a:effectLst/>
                <a:latin typeface="+mn-lt"/>
                <a:ea typeface="+mn-ea"/>
                <a:cs typeface="+mn-cs"/>
              </a:rPr>
              <a:t>microservice</a:t>
            </a:r>
            <a:r>
              <a:rPr lang="en-US" sz="1200" b="0" i="0" kern="1200" dirty="0">
                <a:solidFill>
                  <a:schemeClr val="tx1"/>
                </a:solidFill>
                <a:effectLst/>
                <a:latin typeface="+mn-lt"/>
                <a:ea typeface="+mn-ea"/>
                <a:cs typeface="+mn-cs"/>
              </a:rPr>
              <a:t> with unique identifier known as </a:t>
            </a:r>
            <a:r>
              <a:rPr lang="en-US" sz="1200" b="1" i="0" kern="1200" dirty="0" err="1">
                <a:solidFill>
                  <a:schemeClr val="tx1"/>
                </a:solidFill>
                <a:effectLst/>
                <a:latin typeface="+mn-lt"/>
                <a:ea typeface="+mn-ea"/>
                <a:cs typeface="+mn-cs"/>
              </a:rPr>
              <a:t>serviceId</a:t>
            </a:r>
            <a:r>
              <a:rPr lang="en-US" sz="1200" b="0" i="0" kern="1200" dirty="0">
                <a:solidFill>
                  <a:schemeClr val="tx1"/>
                </a:solidFill>
                <a:effectLst/>
                <a:latin typeface="+mn-lt"/>
                <a:ea typeface="+mn-ea"/>
                <a:cs typeface="+mn-cs"/>
              </a:rPr>
              <a:t>. The other services can use this </a:t>
            </a:r>
            <a:r>
              <a:rPr lang="en-US" sz="1200" b="0" i="0" kern="1200" dirty="0" err="1">
                <a:solidFill>
                  <a:schemeClr val="tx1"/>
                </a:solidFill>
                <a:effectLst/>
                <a:latin typeface="+mn-lt"/>
                <a:ea typeface="+mn-ea"/>
                <a:cs typeface="+mn-cs"/>
              </a:rPr>
              <a:t>serviceId</a:t>
            </a:r>
            <a:r>
              <a:rPr lang="en-US" sz="1200" b="0" i="0" kern="1200" dirty="0">
                <a:solidFill>
                  <a:schemeClr val="tx1"/>
                </a:solidFill>
                <a:effectLst/>
                <a:latin typeface="+mn-lt"/>
                <a:ea typeface="+mn-ea"/>
                <a:cs typeface="+mn-cs"/>
              </a:rPr>
              <a:t> to access the particular service.</a:t>
            </a:r>
          </a:p>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Eureka</a:t>
            </a:r>
            <a:r>
              <a:rPr lang="en-US" sz="1200" b="0" i="0" kern="1200" dirty="0">
                <a:solidFill>
                  <a:schemeClr val="tx1"/>
                </a:solidFill>
                <a:effectLst/>
                <a:latin typeface="+mn-lt"/>
                <a:ea typeface="+mn-ea"/>
                <a:cs typeface="+mn-cs"/>
              </a:rPr>
              <a:t> server will maintain a list of registered </a:t>
            </a:r>
            <a:r>
              <a:rPr lang="en-US" sz="1200" b="0" i="0" kern="1200" dirty="0" err="1">
                <a:solidFill>
                  <a:schemeClr val="tx1"/>
                </a:solidFill>
                <a:effectLst/>
                <a:latin typeface="+mn-lt"/>
                <a:ea typeface="+mn-ea"/>
                <a:cs typeface="+mn-cs"/>
              </a:rPr>
              <a:t>microservices</a:t>
            </a:r>
            <a:r>
              <a:rPr lang="en-US" sz="1200" b="0" i="0" kern="1200" dirty="0">
                <a:solidFill>
                  <a:schemeClr val="tx1"/>
                </a:solidFill>
                <a:effectLst/>
                <a:latin typeface="+mn-lt"/>
                <a:ea typeface="+mn-ea"/>
                <a:cs typeface="+mn-cs"/>
              </a:rPr>
              <a:t> with their provided details. </a:t>
            </a:r>
            <a:r>
              <a:rPr lang="en-US" sz="1200" b="1" i="0" kern="1200" dirty="0">
                <a:solidFill>
                  <a:schemeClr val="tx1"/>
                </a:solidFill>
                <a:effectLst/>
                <a:latin typeface="+mn-lt"/>
                <a:ea typeface="+mn-ea"/>
                <a:cs typeface="+mn-cs"/>
              </a:rPr>
              <a:t>Eureka</a:t>
            </a:r>
            <a:r>
              <a:rPr lang="en-US" sz="1200" b="0" i="0" kern="1200" dirty="0">
                <a:solidFill>
                  <a:schemeClr val="tx1"/>
                </a:solidFill>
                <a:effectLst/>
                <a:latin typeface="+mn-lt"/>
                <a:ea typeface="+mn-ea"/>
                <a:cs typeface="+mn-cs"/>
              </a:rPr>
              <a:t> server expects </a:t>
            </a:r>
            <a:r>
              <a:rPr lang="en-US" sz="1200" b="0" i="0" kern="1200" dirty="0" err="1">
                <a:solidFill>
                  <a:schemeClr val="tx1"/>
                </a:solidFill>
                <a:effectLst/>
                <a:latin typeface="+mn-lt"/>
                <a:ea typeface="+mn-ea"/>
                <a:cs typeface="+mn-cs"/>
              </a:rPr>
              <a:t>continuos</a:t>
            </a:r>
            <a:r>
              <a:rPr lang="en-US" sz="1200" b="0" i="0" kern="1200" dirty="0">
                <a:solidFill>
                  <a:schemeClr val="tx1"/>
                </a:solidFill>
                <a:effectLst/>
                <a:latin typeface="+mn-lt"/>
                <a:ea typeface="+mn-ea"/>
                <a:cs typeface="+mn-cs"/>
              </a:rPr>
              <a:t> ping messages (known as </a:t>
            </a:r>
            <a:r>
              <a:rPr lang="en-US" sz="1200" b="1" i="0" kern="1200" dirty="0">
                <a:solidFill>
                  <a:schemeClr val="tx1"/>
                </a:solidFill>
                <a:effectLst/>
                <a:latin typeface="+mn-lt"/>
                <a:ea typeface="+mn-ea"/>
                <a:cs typeface="+mn-cs"/>
              </a:rPr>
              <a:t>heartbeats</a:t>
            </a:r>
            <a:r>
              <a:rPr lang="en-US" sz="1200" b="0" i="0" kern="1200" dirty="0">
                <a:solidFill>
                  <a:schemeClr val="tx1"/>
                </a:solidFill>
                <a:effectLst/>
                <a:latin typeface="+mn-lt"/>
                <a:ea typeface="+mn-ea"/>
                <a:cs typeface="+mn-cs"/>
              </a:rPr>
              <a:t>) from the registered </a:t>
            </a:r>
            <a:r>
              <a:rPr lang="en-US" sz="1200" b="0" i="0" kern="1200" dirty="0" err="1">
                <a:solidFill>
                  <a:schemeClr val="tx1"/>
                </a:solidFill>
                <a:effectLst/>
                <a:latin typeface="+mn-lt"/>
                <a:ea typeface="+mn-ea"/>
                <a:cs typeface="+mn-cs"/>
              </a:rPr>
              <a:t>microservices</a:t>
            </a:r>
            <a:r>
              <a:rPr lang="en-US" sz="1200" b="0" i="0" kern="1200" dirty="0">
                <a:solidFill>
                  <a:schemeClr val="tx1"/>
                </a:solidFill>
                <a:effectLst/>
                <a:latin typeface="+mn-lt"/>
                <a:ea typeface="+mn-ea"/>
                <a:cs typeface="+mn-cs"/>
              </a:rPr>
              <a:t> to verify they are alive (up and running).  If any service fails to send the heartbeat (ping message) continuously, it will be considered as a dead service and will be removed from the registry.  Therefore Eureka server will maintain only a registry of up and running </a:t>
            </a:r>
            <a:r>
              <a:rPr lang="en-US" sz="1200" b="0" i="0" kern="1200" dirty="0" err="1">
                <a:solidFill>
                  <a:schemeClr val="tx1"/>
                </a:solidFill>
                <a:effectLst/>
                <a:latin typeface="+mn-lt"/>
                <a:ea typeface="+mn-ea"/>
                <a:cs typeface="+mn-cs"/>
              </a:rPr>
              <a:t>microservices</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On the other hand, the </a:t>
            </a:r>
            <a:r>
              <a:rPr lang="en-US" sz="1200" b="0" i="0" kern="1200" dirty="0" err="1">
                <a:solidFill>
                  <a:schemeClr val="tx1"/>
                </a:solidFill>
                <a:effectLst/>
                <a:latin typeface="+mn-lt"/>
                <a:ea typeface="+mn-ea"/>
                <a:cs typeface="+mn-cs"/>
              </a:rPr>
              <a:t>microservices</a:t>
            </a:r>
            <a:r>
              <a:rPr lang="en-US" sz="1200" b="0" i="0" kern="1200" dirty="0">
                <a:solidFill>
                  <a:schemeClr val="tx1"/>
                </a:solidFill>
                <a:effectLst/>
                <a:latin typeface="+mn-lt"/>
                <a:ea typeface="+mn-ea"/>
                <a:cs typeface="+mn-cs"/>
              </a:rPr>
              <a:t> can register themselves as service discover clients with Eureka Server. The Eureka Server will allow the discover clients (</a:t>
            </a:r>
            <a:r>
              <a:rPr lang="en-US" sz="1200" b="0" i="0" kern="1200" dirty="0" err="1">
                <a:solidFill>
                  <a:schemeClr val="tx1"/>
                </a:solidFill>
                <a:effectLst/>
                <a:latin typeface="+mn-lt"/>
                <a:ea typeface="+mn-ea"/>
                <a:cs typeface="+mn-cs"/>
              </a:rPr>
              <a:t>microservices</a:t>
            </a:r>
            <a:r>
              <a:rPr lang="en-US" sz="1200" b="0" i="0" kern="1200" dirty="0">
                <a:solidFill>
                  <a:schemeClr val="tx1"/>
                </a:solidFill>
                <a:effectLst/>
                <a:latin typeface="+mn-lt"/>
                <a:ea typeface="+mn-ea"/>
                <a:cs typeface="+mn-cs"/>
              </a:rPr>
              <a:t>) to look up the other registered services and fetch their information. If any service needs to communicate with any other service, it can register with the Eureka server as a discover client and fetch the information of the targeted service (server address and port number etc…).  In this way, </a:t>
            </a:r>
            <a:r>
              <a:rPr lang="en-US" sz="1200" b="0" i="0" kern="1200" dirty="0" err="1">
                <a:solidFill>
                  <a:schemeClr val="tx1"/>
                </a:solidFill>
                <a:effectLst/>
                <a:latin typeface="+mn-lt"/>
                <a:ea typeface="+mn-ea"/>
                <a:cs typeface="+mn-cs"/>
              </a:rPr>
              <a:t>microservices</a:t>
            </a:r>
            <a:r>
              <a:rPr lang="en-US" sz="1200" b="0" i="0" kern="1200" dirty="0">
                <a:solidFill>
                  <a:schemeClr val="tx1"/>
                </a:solidFill>
                <a:effectLst/>
                <a:latin typeface="+mn-lt"/>
                <a:ea typeface="+mn-ea"/>
                <a:cs typeface="+mn-cs"/>
              </a:rPr>
              <a:t> can communicate with each other without maintaining the IP addresses and port numbers manually.</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Sometimes you might have noticed that </a:t>
            </a:r>
            <a:r>
              <a:rPr lang="en-US" sz="1200" b="1" i="0" kern="1200" dirty="0">
                <a:solidFill>
                  <a:schemeClr val="tx1"/>
                </a:solidFill>
                <a:effectLst/>
                <a:latin typeface="+mn-lt"/>
                <a:ea typeface="+mn-ea"/>
                <a:cs typeface="+mn-cs"/>
              </a:rPr>
              <a:t>@</a:t>
            </a:r>
            <a:r>
              <a:rPr lang="en-US" sz="1200" b="1" i="0" kern="1200" dirty="0" err="1">
                <a:solidFill>
                  <a:schemeClr val="tx1"/>
                </a:solidFill>
                <a:effectLst/>
                <a:latin typeface="+mn-lt"/>
                <a:ea typeface="+mn-ea"/>
                <a:cs typeface="+mn-cs"/>
              </a:rPr>
              <a:t>EnableEurekaClient</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has been used instead of </a:t>
            </a:r>
            <a:r>
              <a:rPr lang="en-US" sz="1200" b="1" i="0" kern="1200" dirty="0">
                <a:solidFill>
                  <a:schemeClr val="tx1"/>
                </a:solidFill>
                <a:effectLst/>
                <a:latin typeface="+mn-lt"/>
                <a:ea typeface="+mn-ea"/>
                <a:cs typeface="+mn-cs"/>
              </a:rPr>
              <a:t>@</a:t>
            </a:r>
            <a:r>
              <a:rPr lang="en-US" sz="1200" b="1" i="0" kern="1200" dirty="0" err="1">
                <a:solidFill>
                  <a:schemeClr val="tx1"/>
                </a:solidFill>
                <a:effectLst/>
                <a:latin typeface="+mn-lt"/>
                <a:ea typeface="+mn-ea"/>
                <a:cs typeface="+mn-cs"/>
              </a:rPr>
              <a:t>EnableDiscoveryClient</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annotation. Lets look at their difference.</a:t>
            </a:r>
          </a:p>
          <a:p>
            <a:r>
              <a:rPr lang="en-US" sz="1200" b="1" i="0" kern="1200" dirty="0">
                <a:solidFill>
                  <a:schemeClr val="tx1"/>
                </a:solidFill>
                <a:effectLst/>
                <a:latin typeface="+mn-lt"/>
                <a:ea typeface="+mn-ea"/>
                <a:cs typeface="+mn-cs"/>
              </a:rPr>
              <a:t>@</a:t>
            </a:r>
            <a:r>
              <a:rPr lang="en-US" sz="1200" b="1" i="0" kern="1200" dirty="0" err="1">
                <a:solidFill>
                  <a:schemeClr val="tx1"/>
                </a:solidFill>
                <a:effectLst/>
                <a:latin typeface="+mn-lt"/>
                <a:ea typeface="+mn-ea"/>
                <a:cs typeface="+mn-cs"/>
              </a:rPr>
              <a:t>EnableDiscoveryClient</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 annotation can work with any Discovery Client implementations which implements in your project ( Eureka, Consul, Zookeeper ) </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You can also use </a:t>
            </a:r>
            <a:r>
              <a:rPr lang="en-US" sz="1200" b="1" i="0" kern="1200" dirty="0">
                <a:solidFill>
                  <a:schemeClr val="tx1"/>
                </a:solidFill>
                <a:effectLst/>
                <a:latin typeface="+mn-lt"/>
                <a:ea typeface="+mn-ea"/>
                <a:cs typeface="+mn-cs"/>
              </a:rPr>
              <a:t>@</a:t>
            </a:r>
            <a:r>
              <a:rPr lang="en-US" sz="1200" b="1" i="0" kern="1200" dirty="0" err="1">
                <a:solidFill>
                  <a:schemeClr val="tx1"/>
                </a:solidFill>
                <a:effectLst/>
                <a:latin typeface="+mn-lt"/>
                <a:ea typeface="+mn-ea"/>
                <a:cs typeface="+mn-cs"/>
              </a:rPr>
              <a:t>EnableEurekaClient</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annotation but it works only with Eureka Discovery Client implementation.</a:t>
            </a:r>
          </a:p>
          <a:p>
            <a:r>
              <a:rPr lang="en-US" sz="1200" b="1" i="0" kern="1200" dirty="0">
                <a:solidFill>
                  <a:schemeClr val="tx1"/>
                </a:solidFill>
                <a:effectLst/>
                <a:latin typeface="+mn-lt"/>
                <a:ea typeface="+mn-ea"/>
                <a:cs typeface="+mn-cs"/>
              </a:rPr>
              <a:t>@</a:t>
            </a:r>
            <a:r>
              <a:rPr lang="en-US" sz="1200" b="1" i="0" kern="1200" dirty="0" err="1">
                <a:solidFill>
                  <a:schemeClr val="tx1"/>
                </a:solidFill>
                <a:effectLst/>
                <a:latin typeface="+mn-lt"/>
                <a:ea typeface="+mn-ea"/>
                <a:cs typeface="+mn-cs"/>
              </a:rPr>
              <a:t>EnableDiscoveryClient</a:t>
            </a:r>
            <a:r>
              <a:rPr lang="en-US" sz="1200" b="0" i="0" kern="1200" dirty="0">
                <a:solidFill>
                  <a:schemeClr val="tx1"/>
                </a:solidFill>
                <a:effectLst/>
                <a:latin typeface="+mn-lt"/>
                <a:ea typeface="+mn-ea"/>
                <a:cs typeface="+mn-cs"/>
              </a:rPr>
              <a:t> lives in </a:t>
            </a:r>
            <a:r>
              <a:rPr lang="en-US" sz="1200" b="1" i="0" kern="1200" dirty="0">
                <a:solidFill>
                  <a:schemeClr val="tx1"/>
                </a:solidFill>
                <a:effectLst/>
                <a:latin typeface="+mn-lt"/>
                <a:ea typeface="+mn-ea"/>
                <a:cs typeface="+mn-cs"/>
              </a:rPr>
              <a:t>spring-cloud-commons </a:t>
            </a:r>
            <a:r>
              <a:rPr lang="en-US" sz="1200" b="0" i="0" kern="1200" dirty="0">
                <a:solidFill>
                  <a:schemeClr val="tx1"/>
                </a:solidFill>
                <a:effectLst/>
                <a:latin typeface="+mn-lt"/>
                <a:ea typeface="+mn-ea"/>
                <a:cs typeface="+mn-cs"/>
              </a:rPr>
              <a:t>and picks the implementation on the </a:t>
            </a:r>
            <a:r>
              <a:rPr lang="en-US" sz="1200" b="0" i="0" kern="1200" dirty="0" err="1">
                <a:solidFill>
                  <a:schemeClr val="tx1"/>
                </a:solidFill>
                <a:effectLst/>
                <a:latin typeface="+mn-lt"/>
                <a:ea typeface="+mn-ea"/>
                <a:cs typeface="+mn-cs"/>
              </a:rPr>
              <a:t>classpath</a:t>
            </a:r>
            <a:r>
              <a:rPr lang="en-US" sz="1200" b="0" i="0" kern="1200" dirty="0">
                <a:solidFill>
                  <a:schemeClr val="tx1"/>
                </a:solidFill>
                <a:effectLst/>
                <a:latin typeface="+mn-lt"/>
                <a:ea typeface="+mn-ea"/>
                <a:cs typeface="+mn-cs"/>
              </a:rPr>
              <a:t>.</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EnableEurekaClient</a:t>
            </a:r>
            <a:r>
              <a:rPr lang="en-US" sz="1200" b="0" i="0" kern="1200" dirty="0">
                <a:solidFill>
                  <a:schemeClr val="tx1"/>
                </a:solidFill>
                <a:effectLst/>
                <a:latin typeface="+mn-lt"/>
                <a:ea typeface="+mn-ea"/>
                <a:cs typeface="+mn-cs"/>
              </a:rPr>
              <a:t> lives in </a:t>
            </a:r>
            <a:r>
              <a:rPr lang="en-US" sz="1200" b="1" i="0" kern="1200" dirty="0">
                <a:solidFill>
                  <a:schemeClr val="tx1"/>
                </a:solidFill>
                <a:effectLst/>
                <a:latin typeface="+mn-lt"/>
                <a:ea typeface="+mn-ea"/>
                <a:cs typeface="+mn-cs"/>
              </a:rPr>
              <a:t>spring-cloud-</a:t>
            </a:r>
            <a:r>
              <a:rPr lang="en-US" sz="1200" b="1" i="0" kern="1200" dirty="0" err="1">
                <a:solidFill>
                  <a:schemeClr val="tx1"/>
                </a:solidFill>
                <a:effectLst/>
                <a:latin typeface="+mn-lt"/>
                <a:ea typeface="+mn-ea"/>
                <a:cs typeface="+mn-cs"/>
              </a:rPr>
              <a:t>netflix</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and only works for </a:t>
            </a:r>
            <a:r>
              <a:rPr lang="en-US" sz="1200" b="1" i="0" kern="1200" dirty="0">
                <a:solidFill>
                  <a:schemeClr val="tx1"/>
                </a:solidFill>
                <a:effectLst/>
                <a:latin typeface="+mn-lt"/>
                <a:ea typeface="+mn-ea"/>
                <a:cs typeface="+mn-cs"/>
              </a:rPr>
              <a:t>Eureka</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61BD2A4-3B09-4944-AA43-E8C6B7FDC810}" type="slidenum">
              <a:rPr lang="en-US" smtClean="0"/>
              <a:t>9</a:t>
            </a:fld>
            <a:endParaRPr lang="en-US"/>
          </a:p>
        </p:txBody>
      </p:sp>
    </p:spTree>
    <p:extLst>
      <p:ext uri="{BB962C8B-B14F-4D97-AF65-F5344CB8AC3E}">
        <p14:creationId xmlns:p14="http://schemas.microsoft.com/office/powerpoint/2010/main" val="13354082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common challenge when building </a:t>
            </a:r>
            <a:r>
              <a:rPr lang="en-US" sz="1200" b="0" i="0" u="sng" kern="1200" dirty="0" err="1">
                <a:solidFill>
                  <a:schemeClr val="tx1"/>
                </a:solidFill>
                <a:effectLst/>
                <a:latin typeface="+mn-lt"/>
                <a:ea typeface="+mn-ea"/>
                <a:cs typeface="+mn-cs"/>
                <a:hlinkClick r:id="rId3"/>
              </a:rPr>
              <a:t>microservices</a:t>
            </a:r>
            <a:r>
              <a:rPr lang="en-US" sz="1200" b="0" i="0" kern="1200" dirty="0">
                <a:solidFill>
                  <a:schemeClr val="tx1"/>
                </a:solidFill>
                <a:effectLst/>
                <a:latin typeface="+mn-lt"/>
                <a:ea typeface="+mn-ea"/>
                <a:cs typeface="+mn-cs"/>
              </a:rPr>
              <a:t> is providing a unified interface to the consumers of your system. The fact that your services are split into small </a:t>
            </a:r>
            <a:r>
              <a:rPr lang="en-US" sz="1200" b="0" i="0" kern="1200" dirty="0" err="1">
                <a:solidFill>
                  <a:schemeClr val="tx1"/>
                </a:solidFill>
                <a:effectLst/>
                <a:latin typeface="+mn-lt"/>
                <a:ea typeface="+mn-ea"/>
                <a:cs typeface="+mn-cs"/>
              </a:rPr>
              <a:t>composable</a:t>
            </a:r>
            <a:r>
              <a:rPr lang="en-US" sz="1200" b="0" i="0" kern="1200" dirty="0">
                <a:solidFill>
                  <a:schemeClr val="tx1"/>
                </a:solidFill>
                <a:effectLst/>
                <a:latin typeface="+mn-lt"/>
                <a:ea typeface="+mn-ea"/>
                <a:cs typeface="+mn-cs"/>
              </a:rPr>
              <a:t> apps shouldn’t be visible to users or result in substantial development effort.</a:t>
            </a:r>
            <a:r>
              <a:rPr lang="en-US" dirty="0"/>
              <a:t> </a:t>
            </a:r>
          </a:p>
          <a:p>
            <a:endParaRPr lang="en-US" dirty="0"/>
          </a:p>
          <a:p>
            <a:r>
              <a:rPr lang="en-US" sz="1200" b="0" i="0" kern="1200" dirty="0">
                <a:solidFill>
                  <a:schemeClr val="tx1"/>
                </a:solidFill>
                <a:effectLst/>
                <a:latin typeface="+mn-lt"/>
                <a:ea typeface="+mn-ea"/>
                <a:cs typeface="+mn-cs"/>
              </a:rPr>
              <a:t>An edge service is a component which is exposed to the public internet. It acts as a gateway to all other services, which we will refer to as platform services. </a:t>
            </a:r>
            <a:endParaRPr lang="en-US" dirty="0"/>
          </a:p>
          <a:p>
            <a:endParaRPr lang="en-US" dirty="0"/>
          </a:p>
          <a:p>
            <a:r>
              <a:rPr lang="en-US" sz="1200" b="0" i="0" kern="1200" dirty="0">
                <a:solidFill>
                  <a:schemeClr val="tx1"/>
                </a:solidFill>
                <a:effectLst/>
                <a:latin typeface="+mn-lt"/>
                <a:ea typeface="+mn-ea"/>
                <a:cs typeface="+mn-cs"/>
              </a:rPr>
              <a:t>Cross-Origin Resource Sharing (</a:t>
            </a:r>
            <a:r>
              <a:rPr lang="en-US" sz="1200" b="0" i="0" u="none" strike="noStrike" kern="1200" dirty="0">
                <a:solidFill>
                  <a:schemeClr val="tx1"/>
                </a:solidFill>
                <a:effectLst/>
                <a:latin typeface="+mn-lt"/>
                <a:ea typeface="+mn-ea"/>
                <a:cs typeface="+mn-cs"/>
                <a:hlinkClick r:id="rId4" tooltip="CORS: CORS (Cross-Origin Resource Sharing) is a system, consisting of transmitting HTTP headers, that determines whether browsers block frontend JavaScript code from accessing responses for cross-origin requests."/>
              </a:rPr>
              <a:t>CORS</a:t>
            </a:r>
            <a:r>
              <a:rPr lang="en-US" sz="1200" b="0" i="0" kern="1200" dirty="0">
                <a:solidFill>
                  <a:schemeClr val="tx1"/>
                </a:solidFill>
                <a:effectLst/>
                <a:latin typeface="+mn-lt"/>
                <a:ea typeface="+mn-ea"/>
                <a:cs typeface="+mn-cs"/>
              </a:rPr>
              <a:t>) is a mechanism that uses additional </a:t>
            </a:r>
            <a:r>
              <a:rPr lang="en-US" sz="1200" b="0" i="0" u="none" strike="noStrike" kern="1200" dirty="0">
                <a:solidFill>
                  <a:schemeClr val="tx1"/>
                </a:solidFill>
                <a:effectLst/>
                <a:latin typeface="+mn-lt"/>
                <a:ea typeface="+mn-ea"/>
                <a:cs typeface="+mn-cs"/>
                <a:hlinkClick r:id="rId5" tooltip="HTTP: The HyperText Transfer Protocol (HTTP) is the underlying network protocol that enables transfer of hypermedia documents on the Web, typically between a browser and a server so that humans can read them. The current version of the HTTP specification is called HTTP/2."/>
              </a:rPr>
              <a:t>HTTP</a:t>
            </a:r>
            <a:r>
              <a:rPr lang="en-US" sz="1200" b="0" i="0" kern="1200" dirty="0">
                <a:solidFill>
                  <a:schemeClr val="tx1"/>
                </a:solidFill>
                <a:effectLst/>
                <a:latin typeface="+mn-lt"/>
                <a:ea typeface="+mn-ea"/>
                <a:cs typeface="+mn-cs"/>
              </a:rPr>
              <a:t> headers to tell a browser to let a web application running at one origin (domain) have permission to access selected resources from a server at a different origin. A web application makes a </a:t>
            </a:r>
            <a:r>
              <a:rPr lang="en-US" sz="1200" b="1" i="0" kern="1200" dirty="0">
                <a:solidFill>
                  <a:schemeClr val="tx1"/>
                </a:solidFill>
                <a:effectLst/>
                <a:latin typeface="+mn-lt"/>
                <a:ea typeface="+mn-ea"/>
                <a:cs typeface="+mn-cs"/>
              </a:rPr>
              <a:t>cross-origin HTTP request</a:t>
            </a:r>
            <a:r>
              <a:rPr lang="en-US" sz="1200" b="0" i="0" kern="1200" dirty="0">
                <a:solidFill>
                  <a:schemeClr val="tx1"/>
                </a:solidFill>
                <a:effectLst/>
                <a:latin typeface="+mn-lt"/>
                <a:ea typeface="+mn-ea"/>
                <a:cs typeface="+mn-cs"/>
              </a:rPr>
              <a:t> when it requests a resource that has a different origin (domain, protocol, and port) than its own </a:t>
            </a:r>
            <a:r>
              <a:rPr lang="en-US" sz="1200" b="0" i="0" kern="1200" dirty="0" err="1">
                <a:solidFill>
                  <a:schemeClr val="tx1"/>
                </a:solidFill>
                <a:effectLst/>
                <a:latin typeface="+mn-lt"/>
                <a:ea typeface="+mn-ea"/>
                <a:cs typeface="+mn-cs"/>
              </a:rPr>
              <a:t>origin.</a:t>
            </a:r>
            <a:r>
              <a:rPr lang="en-US" dirty="0" err="1"/>
              <a:t>icroservices</a:t>
            </a:r>
            <a:r>
              <a:rPr lang="en-US" dirty="0"/>
              <a:t>) created and open-sourced its </a:t>
            </a:r>
            <a:r>
              <a:rPr lang="en-US" u="sng" dirty="0" err="1">
                <a:hlinkClick r:id="rId6"/>
              </a:rPr>
              <a:t>Zuul</a:t>
            </a:r>
            <a:r>
              <a:rPr lang="en-US" u="sng" dirty="0">
                <a:hlinkClick r:id="rId6"/>
              </a:rPr>
              <a:t> proxy server</a:t>
            </a:r>
            <a:r>
              <a:rPr lang="en-US" dirty="0"/>
              <a:t>. </a:t>
            </a:r>
          </a:p>
          <a:p>
            <a:endParaRPr lang="en-US" dirty="0"/>
          </a:p>
          <a:p>
            <a:endParaRPr lang="en-US" dirty="0"/>
          </a:p>
          <a:p>
            <a:r>
              <a:rPr lang="en-US" sz="1200" b="0" i="0" kern="1200" dirty="0">
                <a:solidFill>
                  <a:schemeClr val="tx1"/>
                </a:solidFill>
                <a:effectLst/>
                <a:latin typeface="+mn-lt"/>
                <a:ea typeface="+mn-ea"/>
                <a:cs typeface="+mn-cs"/>
              </a:rPr>
              <a:t>A common problem, when building </a:t>
            </a:r>
            <a:r>
              <a:rPr lang="en-US" sz="1200" b="0" i="0" kern="1200" dirty="0" err="1">
                <a:solidFill>
                  <a:schemeClr val="tx1"/>
                </a:solidFill>
                <a:effectLst/>
                <a:latin typeface="+mn-lt"/>
                <a:ea typeface="+mn-ea"/>
                <a:cs typeface="+mn-cs"/>
              </a:rPr>
              <a:t>microservices</a:t>
            </a:r>
            <a:r>
              <a:rPr lang="en-US" sz="1200" b="0" i="0" kern="1200" dirty="0">
                <a:solidFill>
                  <a:schemeClr val="tx1"/>
                </a:solidFill>
                <a:effectLst/>
                <a:latin typeface="+mn-lt"/>
                <a:ea typeface="+mn-ea"/>
                <a:cs typeface="+mn-cs"/>
              </a:rPr>
              <a:t>, is to provide a unique gateway to the client applications of your system. The fact that your services are split into small </a:t>
            </a:r>
            <a:r>
              <a:rPr lang="en-US" sz="1200" b="0" i="0" kern="1200" dirty="0" err="1">
                <a:solidFill>
                  <a:schemeClr val="tx1"/>
                </a:solidFill>
                <a:effectLst/>
                <a:latin typeface="+mn-lt"/>
                <a:ea typeface="+mn-ea"/>
                <a:cs typeface="+mn-cs"/>
              </a:rPr>
              <a:t>microservices</a:t>
            </a:r>
            <a:r>
              <a:rPr lang="en-US" sz="1200" b="0" i="0" kern="1200" dirty="0">
                <a:solidFill>
                  <a:schemeClr val="tx1"/>
                </a:solidFill>
                <a:effectLst/>
                <a:latin typeface="+mn-lt"/>
                <a:ea typeface="+mn-ea"/>
                <a:cs typeface="+mn-cs"/>
              </a:rPr>
              <a:t> apps that shouldn’t be visible to users otherwise it may result in substantial development/maintenance efforts. Also there are scenarios when whole ecosystem network traffic may be passing through a single point which could impact the performance of the cluster.</a:t>
            </a:r>
          </a:p>
          <a:p>
            <a:r>
              <a:rPr lang="en-US" sz="1200" b="0" i="0" kern="1200" dirty="0">
                <a:solidFill>
                  <a:schemeClr val="tx1"/>
                </a:solidFill>
                <a:effectLst/>
                <a:latin typeface="+mn-lt"/>
                <a:ea typeface="+mn-ea"/>
                <a:cs typeface="+mn-cs"/>
              </a:rPr>
              <a:t>To solve this problem, Netflix (a major adopter of </a:t>
            </a:r>
            <a:r>
              <a:rPr lang="en-US" sz="1200" b="0" i="0" kern="1200" dirty="0" err="1">
                <a:solidFill>
                  <a:schemeClr val="tx1"/>
                </a:solidFill>
                <a:effectLst/>
                <a:latin typeface="+mn-lt"/>
                <a:ea typeface="+mn-ea"/>
                <a:cs typeface="+mn-cs"/>
              </a:rPr>
              <a:t>microservices</a:t>
            </a:r>
            <a:r>
              <a:rPr lang="en-US" sz="1200" b="0" i="0" kern="1200" dirty="0">
                <a:solidFill>
                  <a:schemeClr val="tx1"/>
                </a:solidFill>
                <a:effectLst/>
                <a:latin typeface="+mn-lt"/>
                <a:ea typeface="+mn-ea"/>
                <a:cs typeface="+mn-cs"/>
              </a:rPr>
              <a:t>) created and open-sourced its </a:t>
            </a:r>
            <a:r>
              <a:rPr lang="en-US" sz="1200" b="1" i="0" kern="1200" dirty="0" err="1">
                <a:solidFill>
                  <a:schemeClr val="tx1"/>
                </a:solidFill>
                <a:effectLst/>
                <a:latin typeface="+mn-lt"/>
                <a:ea typeface="+mn-ea"/>
                <a:cs typeface="+mn-cs"/>
              </a:rPr>
              <a:t>Zuul</a:t>
            </a:r>
            <a:r>
              <a:rPr lang="en-US" sz="1200" b="1" i="0" kern="1200" dirty="0">
                <a:solidFill>
                  <a:schemeClr val="tx1"/>
                </a:solidFill>
                <a:effectLst/>
                <a:latin typeface="+mn-lt"/>
                <a:ea typeface="+mn-ea"/>
                <a:cs typeface="+mn-cs"/>
              </a:rPr>
              <a:t> proxy server</a:t>
            </a:r>
            <a:r>
              <a:rPr lang="en-US" sz="1200" b="0" i="0" kern="1200" dirty="0">
                <a:solidFill>
                  <a:schemeClr val="tx1"/>
                </a:solidFill>
                <a:effectLst/>
                <a:latin typeface="+mn-lt"/>
                <a:ea typeface="+mn-ea"/>
                <a:cs typeface="+mn-cs"/>
              </a:rPr>
              <a:t> and later Spring under Pivotal has adapted this in its </a:t>
            </a:r>
            <a:r>
              <a:rPr lang="en-US" sz="1200" b="1" i="0" kern="1200" dirty="0">
                <a:solidFill>
                  <a:schemeClr val="tx1"/>
                </a:solidFill>
                <a:effectLst/>
                <a:latin typeface="+mn-lt"/>
                <a:ea typeface="+mn-ea"/>
                <a:cs typeface="+mn-cs"/>
              </a:rPr>
              <a:t>spring cloud stack</a:t>
            </a:r>
            <a:r>
              <a:rPr lang="en-US" sz="1200" b="0" i="0" kern="1200" dirty="0">
                <a:solidFill>
                  <a:schemeClr val="tx1"/>
                </a:solidFill>
                <a:effectLst/>
                <a:latin typeface="+mn-lt"/>
                <a:ea typeface="+mn-ea"/>
                <a:cs typeface="+mn-cs"/>
              </a:rPr>
              <a:t> and enabled us to use </a:t>
            </a:r>
            <a:r>
              <a:rPr lang="en-US" sz="1200" b="0" i="0" kern="1200" dirty="0" err="1">
                <a:solidFill>
                  <a:schemeClr val="tx1"/>
                </a:solidFill>
                <a:effectLst/>
                <a:latin typeface="+mn-lt"/>
                <a:ea typeface="+mn-ea"/>
                <a:cs typeface="+mn-cs"/>
              </a:rPr>
              <a:t>zuul</a:t>
            </a:r>
            <a:r>
              <a:rPr lang="en-US" sz="1200" b="0" i="0" kern="1200" dirty="0">
                <a:solidFill>
                  <a:schemeClr val="tx1"/>
                </a:solidFill>
                <a:effectLst/>
                <a:latin typeface="+mn-lt"/>
                <a:ea typeface="+mn-ea"/>
                <a:cs typeface="+mn-cs"/>
              </a:rPr>
              <a:t> easily and effectively with just few simple steps.</a:t>
            </a:r>
          </a:p>
          <a:p>
            <a:r>
              <a:rPr lang="en-US" sz="1200" b="0" i="0" kern="1200" dirty="0" err="1">
                <a:solidFill>
                  <a:schemeClr val="tx1"/>
                </a:solidFill>
                <a:effectLst/>
                <a:latin typeface="+mn-lt"/>
                <a:ea typeface="+mn-ea"/>
                <a:cs typeface="+mn-cs"/>
              </a:rPr>
              <a:t>Zuul</a:t>
            </a:r>
            <a:r>
              <a:rPr lang="en-US" sz="1200" b="0" i="0" kern="1200" dirty="0">
                <a:solidFill>
                  <a:schemeClr val="tx1"/>
                </a:solidFill>
                <a:effectLst/>
                <a:latin typeface="+mn-lt"/>
                <a:ea typeface="+mn-ea"/>
                <a:cs typeface="+mn-cs"/>
              </a:rPr>
              <a:t> is an edge service that proxies requests to multiple backing services. It provides a unified “front door” to your ecosystem, which allows any browser, mobile app or other user interface to consume services from multiple hosts. You can integrate </a:t>
            </a:r>
            <a:r>
              <a:rPr lang="en-US" sz="1200" b="0" i="0" kern="1200" dirty="0" err="1">
                <a:solidFill>
                  <a:schemeClr val="tx1"/>
                </a:solidFill>
                <a:effectLst/>
                <a:latin typeface="+mn-lt"/>
                <a:ea typeface="+mn-ea"/>
                <a:cs typeface="+mn-cs"/>
              </a:rPr>
              <a:t>Zuul</a:t>
            </a:r>
            <a:r>
              <a:rPr lang="en-US" sz="1200" b="0" i="0" kern="1200" dirty="0">
                <a:solidFill>
                  <a:schemeClr val="tx1"/>
                </a:solidFill>
                <a:effectLst/>
                <a:latin typeface="+mn-lt"/>
                <a:ea typeface="+mn-ea"/>
                <a:cs typeface="+mn-cs"/>
              </a:rPr>
              <a:t> with other Netflix stack components like </a:t>
            </a:r>
            <a:r>
              <a:rPr lang="en-US" sz="1200" b="0" i="0" kern="1200" dirty="0" err="1">
                <a:solidFill>
                  <a:schemeClr val="tx1"/>
                </a:solidFill>
                <a:effectLst/>
                <a:latin typeface="+mn-lt"/>
                <a:ea typeface="+mn-ea"/>
                <a:cs typeface="+mn-cs"/>
              </a:rPr>
              <a:t>Hystrix</a:t>
            </a:r>
            <a:r>
              <a:rPr lang="en-US" sz="1200" b="0" i="0" kern="1200" dirty="0">
                <a:solidFill>
                  <a:schemeClr val="tx1"/>
                </a:solidFill>
                <a:effectLst/>
                <a:latin typeface="+mn-lt"/>
                <a:ea typeface="+mn-ea"/>
                <a:cs typeface="+mn-cs"/>
              </a:rPr>
              <a:t> for fault tolerance and Eureka for service discovery or use it to manage routing rules, filters and load balancing across your system. Most importantly all of those components are well adapted by spring framework through spring boot/cloud approach.</a:t>
            </a:r>
          </a:p>
          <a:p>
            <a:endParaRPr lang="en-US" sz="1200" b="0" i="0" kern="1200" dirty="0">
              <a:solidFill>
                <a:schemeClr val="tx1"/>
              </a:solidFill>
              <a:effectLst/>
              <a:latin typeface="+mn-lt"/>
              <a:ea typeface="+mn-ea"/>
              <a:cs typeface="+mn-cs"/>
            </a:endParaRPr>
          </a:p>
          <a:p>
            <a:pPr marL="285750" indent="-285750">
              <a:buFont typeface="Wingdings" panose="05000000000000000000" pitchFamily="2" charset="2"/>
              <a:buChar char="Ø"/>
            </a:pPr>
            <a:r>
              <a:rPr lang="en-US" dirty="0"/>
              <a:t>Apply </a:t>
            </a:r>
            <a:r>
              <a:rPr lang="en-US" b="1" dirty="0" err="1"/>
              <a:t>microservice</a:t>
            </a:r>
            <a:r>
              <a:rPr lang="en-US" b="1" dirty="0"/>
              <a:t> authentication and security</a:t>
            </a:r>
            <a:r>
              <a:rPr lang="en-US" dirty="0"/>
              <a:t> in the gateway layer to protect the actual services</a:t>
            </a:r>
          </a:p>
          <a:p>
            <a:pPr marL="285750" indent="-285750">
              <a:buFont typeface="Wingdings" panose="05000000000000000000" pitchFamily="2" charset="2"/>
              <a:buChar char="Ø"/>
            </a:pPr>
            <a:r>
              <a:rPr lang="en-US" dirty="0"/>
              <a:t>We can do </a:t>
            </a:r>
            <a:r>
              <a:rPr lang="en-US" b="1" dirty="0" err="1"/>
              <a:t>microservices</a:t>
            </a:r>
            <a:r>
              <a:rPr lang="en-US" b="1" dirty="0"/>
              <a:t> insights and monitoring</a:t>
            </a:r>
            <a:r>
              <a:rPr lang="en-US" dirty="0"/>
              <a:t> of all the traffic that are going in to the ecosystem by enabling some logging to get meaningful data and statistics at the edge in order to give us an accurate view of production.</a:t>
            </a:r>
          </a:p>
          <a:p>
            <a:pPr marL="285750" indent="-285750">
              <a:buFont typeface="Wingdings" panose="05000000000000000000" pitchFamily="2" charset="2"/>
              <a:buChar char="Ø"/>
            </a:pPr>
            <a:r>
              <a:rPr lang="en-US" b="1" dirty="0"/>
              <a:t>Dynamic Routing</a:t>
            </a:r>
            <a:r>
              <a:rPr lang="en-US" dirty="0"/>
              <a:t> can route requests to different backend clusters as needed.</a:t>
            </a:r>
          </a:p>
          <a:p>
            <a:pPr marL="285750" indent="-285750">
              <a:buFont typeface="Wingdings" panose="05000000000000000000" pitchFamily="2" charset="2"/>
              <a:buChar char="Ø"/>
            </a:pPr>
            <a:r>
              <a:rPr lang="en-US" dirty="0"/>
              <a:t>We can do </a:t>
            </a:r>
            <a:r>
              <a:rPr lang="en-US" b="1" dirty="0"/>
              <a:t>runtime stress testing</a:t>
            </a:r>
            <a:r>
              <a:rPr lang="en-US" dirty="0"/>
              <a:t> by gradually increasing the traffic to a new cluster in order to gauge performance in many scenarios e.g. cluster has new H/W and network setup or that has new version of production code deployed.</a:t>
            </a:r>
          </a:p>
          <a:p>
            <a:pPr marL="285750" indent="-285750">
              <a:buFont typeface="Wingdings" panose="05000000000000000000" pitchFamily="2" charset="2"/>
              <a:buChar char="Ø"/>
            </a:pPr>
            <a:r>
              <a:rPr lang="en-US" dirty="0"/>
              <a:t>We can do </a:t>
            </a:r>
            <a:r>
              <a:rPr lang="en-US" b="1" dirty="0"/>
              <a:t>dynamic load shedding</a:t>
            </a:r>
            <a:r>
              <a:rPr lang="en-US" dirty="0"/>
              <a:t> i.e. allocating capacity for each type of request and dropping requests that go over the limit.</a:t>
            </a:r>
          </a:p>
          <a:p>
            <a:pPr marL="285750" indent="-285750">
              <a:buFont typeface="Wingdings" panose="05000000000000000000" pitchFamily="2" charset="2"/>
              <a:buChar char="Ø"/>
            </a:pPr>
            <a:r>
              <a:rPr lang="en-US" dirty="0"/>
              <a:t>We can apply </a:t>
            </a:r>
            <a:r>
              <a:rPr lang="en-US" b="1" dirty="0"/>
              <a:t>static response handling</a:t>
            </a:r>
            <a:r>
              <a:rPr lang="en-US" dirty="0"/>
              <a:t> i.e. building some responses directly at the edge instead of forwarding them to an internal cluster for processing.</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61BD2A4-3B09-4944-AA43-E8C6B7FDC810}" type="slidenum">
              <a:rPr lang="en-US" smtClean="0"/>
              <a:t>10</a:t>
            </a:fld>
            <a:endParaRPr lang="en-US"/>
          </a:p>
        </p:txBody>
      </p:sp>
    </p:spTree>
    <p:extLst>
      <p:ext uri="{BB962C8B-B14F-4D97-AF65-F5344CB8AC3E}">
        <p14:creationId xmlns:p14="http://schemas.microsoft.com/office/powerpoint/2010/main" val="2701402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20-Jun-21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441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20-Jun-21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4571306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20-Jun-21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0908430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20-Jun-21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763351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20-Jun-21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718275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20-Jun-21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301308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20-Jun-21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38678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20-Jun-21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4995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20-Jun-21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9704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20-Jun-21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24289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20-Jun-21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4448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20-Jun-21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5146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20-Jun-21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47882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20-Jun-21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99425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20-Jun-21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29493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20-Jun-21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3835852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9B482E8-6E0E-1B4F-B1FD-C69DB9E858D9}" type="datetimeFigureOut">
              <a:rPr lang="en-US" smtClean="0"/>
              <a:pPr/>
              <a:t>20-Jun-21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3044082"/>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8" Type="http://schemas.openxmlformats.org/officeDocument/2006/relationships/image" Target="../media/image15.tmp"/><Relationship Id="rId3" Type="http://schemas.openxmlformats.org/officeDocument/2006/relationships/image" Target="../media/image10.png"/><Relationship Id="rId7" Type="http://schemas.openxmlformats.org/officeDocument/2006/relationships/image" Target="../media/image14.tmp"/><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tmp"/><Relationship Id="rId5" Type="http://schemas.openxmlformats.org/officeDocument/2006/relationships/image" Target="../media/image12.png"/><Relationship Id="rId10" Type="http://schemas.openxmlformats.org/officeDocument/2006/relationships/image" Target="../media/image17.tiff"/><Relationship Id="rId4" Type="http://schemas.openxmlformats.org/officeDocument/2006/relationships/image" Target="../media/image11.png"/><Relationship Id="rId9" Type="http://schemas.openxmlformats.org/officeDocument/2006/relationships/image" Target="../media/image16.tiff"/></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600" b="1" dirty="0">
                <a:latin typeface="Century Gothic" panose="020B0502020202020204" pitchFamily="34" charset="0"/>
              </a:rPr>
              <a:t>Agenda</a:t>
            </a:r>
          </a:p>
        </p:txBody>
      </p:sp>
      <p:sp>
        <p:nvSpPr>
          <p:cNvPr id="2" name="Content Placeholder 1"/>
          <p:cNvSpPr>
            <a:spLocks noGrp="1"/>
          </p:cNvSpPr>
          <p:nvPr>
            <p:ph idx="1"/>
          </p:nvPr>
        </p:nvSpPr>
        <p:spPr>
          <a:xfrm>
            <a:off x="546521" y="1524000"/>
            <a:ext cx="11091672" cy="2544286"/>
          </a:xfrm>
        </p:spPr>
        <p:txBody>
          <a:bodyPr/>
          <a:lstStyle/>
          <a:p>
            <a:pPr marL="457200" indent="-457200">
              <a:buFont typeface="Wingdings" panose="05000000000000000000" pitchFamily="2" charset="2"/>
              <a:buChar char="§"/>
            </a:pPr>
            <a:r>
              <a:rPr lang="en-US" dirty="0"/>
              <a:t>Topics</a:t>
            </a:r>
          </a:p>
          <a:p>
            <a:pPr marL="457200" indent="-457200">
              <a:buFont typeface="Wingdings" panose="05000000000000000000" pitchFamily="2" charset="2"/>
              <a:buChar char="§"/>
            </a:pPr>
            <a:endParaRPr lang="en-US" dirty="0"/>
          </a:p>
          <a:p>
            <a:pPr marL="690562" lvl="1" indent="-457200">
              <a:buFont typeface="Wingdings" panose="05000000000000000000" pitchFamily="2" charset="2"/>
              <a:buChar char="Ø"/>
            </a:pPr>
            <a:r>
              <a:rPr lang="en-US" dirty="0"/>
              <a:t>Spring Boot</a:t>
            </a:r>
          </a:p>
          <a:p>
            <a:pPr marL="690562" lvl="1" indent="-457200">
              <a:buFont typeface="Wingdings" panose="05000000000000000000" pitchFamily="2" charset="2"/>
              <a:buChar char="Ø"/>
            </a:pPr>
            <a:r>
              <a:rPr lang="en-US" dirty="0"/>
              <a:t>Spring cloud introduction</a:t>
            </a:r>
          </a:p>
          <a:p>
            <a:pPr marL="690562" lvl="1" indent="-457200">
              <a:buFont typeface="Wingdings" panose="05000000000000000000" pitchFamily="2" charset="2"/>
              <a:buChar char="Ø"/>
            </a:pPr>
            <a:r>
              <a:rPr lang="en-US" dirty="0"/>
              <a:t>Demo Project Architecture</a:t>
            </a:r>
          </a:p>
          <a:p>
            <a:pPr marL="690562" lvl="1" indent="-457200">
              <a:buFont typeface="Wingdings" panose="05000000000000000000" pitchFamily="2" charset="2"/>
              <a:buChar char="Ø"/>
            </a:pPr>
            <a:r>
              <a:rPr lang="en-US" dirty="0"/>
              <a:t>Detailed Understanding of Project</a:t>
            </a:r>
          </a:p>
          <a:p>
            <a:pPr marL="457200" indent="-457200">
              <a:buFont typeface="Wingdings" panose="05000000000000000000" pitchFamily="2" charset="2"/>
              <a:buChar char="§"/>
            </a:pPr>
            <a:endParaRPr lang="en-US" dirty="0"/>
          </a:p>
        </p:txBody>
      </p:sp>
      <p:sp>
        <p:nvSpPr>
          <p:cNvPr id="5" name="Subtitle 5"/>
          <p:cNvSpPr txBox="1">
            <a:spLocks/>
          </p:cNvSpPr>
          <p:nvPr/>
        </p:nvSpPr>
        <p:spPr>
          <a:xfrm>
            <a:off x="426091" y="4643150"/>
            <a:ext cx="5547360" cy="307777"/>
          </a:xfrm>
          <a:prstGeom prst="rect">
            <a:avLst/>
          </a:prstGeom>
        </p:spPr>
        <p:txBody>
          <a:bodyPr vert="horz" lIns="0" tIns="0" rIns="0" bIns="0" rtlCol="0">
            <a:spAutoFit/>
          </a:bodyPr>
          <a:lstStyle>
            <a:lvl1pPr marL="284163" indent="-284163" algn="l" defTabSz="914400" rtl="0" eaLnBrk="1" latinLnBrk="0" hangingPunct="1">
              <a:lnSpc>
                <a:spcPct val="100000"/>
              </a:lnSpc>
              <a:spcBef>
                <a:spcPts val="1000"/>
              </a:spcBef>
              <a:buFont typeface="Wingdings" panose="05000000000000000000" pitchFamily="2" charset="2"/>
              <a:buChar char="§"/>
              <a:defRPr sz="2000" kern="1200">
                <a:solidFill>
                  <a:schemeClr val="tx2"/>
                </a:solidFill>
                <a:latin typeface="+mn-lt"/>
                <a:ea typeface="+mn-ea"/>
                <a:cs typeface="+mn-cs"/>
              </a:defRPr>
            </a:lvl1pPr>
            <a:lvl2pPr marL="517525" indent="-233363" algn="l" defTabSz="914400" rtl="0" eaLnBrk="1" latinLnBrk="0" hangingPunct="1">
              <a:lnSpc>
                <a:spcPct val="100000"/>
              </a:lnSpc>
              <a:spcBef>
                <a:spcPts val="500"/>
              </a:spcBef>
              <a:buFont typeface="Wingdings" panose="05000000000000000000" pitchFamily="2" charset="2"/>
              <a:buChar char="§"/>
              <a:defRPr sz="1800" kern="1200">
                <a:solidFill>
                  <a:schemeClr val="tx2"/>
                </a:solidFill>
                <a:latin typeface="+mn-lt"/>
                <a:ea typeface="+mn-ea"/>
                <a:cs typeface="+mn-cs"/>
              </a:defRPr>
            </a:lvl2pPr>
            <a:lvl3pPr marL="741363" indent="-223838" algn="l" defTabSz="914400" rtl="0" eaLnBrk="1" latinLnBrk="0" hangingPunct="1">
              <a:lnSpc>
                <a:spcPct val="100000"/>
              </a:lnSpc>
              <a:spcBef>
                <a:spcPts val="500"/>
              </a:spcBef>
              <a:buFont typeface="Wingdings" panose="05000000000000000000" pitchFamily="2" charset="2"/>
              <a:buChar char="§"/>
              <a:defRPr sz="1600" kern="1200">
                <a:solidFill>
                  <a:schemeClr val="tx2"/>
                </a:solidFill>
                <a:latin typeface="+mn-lt"/>
                <a:ea typeface="+mn-ea"/>
                <a:cs typeface="+mn-cs"/>
              </a:defRPr>
            </a:lvl3pPr>
            <a:lvl4pPr marL="914400" indent="-173038" algn="l" defTabSz="914400" rtl="0" eaLnBrk="1" latinLnBrk="0" hangingPunct="1">
              <a:lnSpc>
                <a:spcPct val="100000"/>
              </a:lnSpc>
              <a:spcBef>
                <a:spcPts val="500"/>
              </a:spcBef>
              <a:buFont typeface="Wingdings" panose="05000000000000000000" pitchFamily="2" charset="2"/>
              <a:buChar char="§"/>
              <a:defRPr sz="1400" kern="1200">
                <a:solidFill>
                  <a:schemeClr val="tx2"/>
                </a:solidFill>
                <a:latin typeface="+mn-lt"/>
                <a:ea typeface="+mn-ea"/>
                <a:cs typeface="+mn-cs"/>
              </a:defRPr>
            </a:lvl4pPr>
            <a:lvl5pPr marL="1087438" indent="-173038" algn="l" defTabSz="914400" rtl="0" eaLnBrk="1" latinLnBrk="0" hangingPunct="1">
              <a:lnSpc>
                <a:spcPct val="100000"/>
              </a:lnSpc>
              <a:spcBef>
                <a:spcPts val="500"/>
              </a:spcBef>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Century Gothic" panose="020B0502020202020204" pitchFamily="34" charset="0"/>
              </a:rPr>
              <a:t>21-Jan-2019</a:t>
            </a:r>
          </a:p>
        </p:txBody>
      </p:sp>
    </p:spTree>
    <p:extLst>
      <p:ext uri="{BB962C8B-B14F-4D97-AF65-F5344CB8AC3E}">
        <p14:creationId xmlns:p14="http://schemas.microsoft.com/office/powerpoint/2010/main" val="1603623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Routing and Filtering : </a:t>
            </a:r>
            <a:r>
              <a:rPr lang="en-US" dirty="0" err="1"/>
              <a:t>Zuul</a:t>
            </a:r>
            <a:r>
              <a:rPr lang="en-US" dirty="0"/>
              <a:t> Proxy</a:t>
            </a:r>
          </a:p>
        </p:txBody>
      </p:sp>
      <p:sp>
        <p:nvSpPr>
          <p:cNvPr id="5" name="Rectangle 4"/>
          <p:cNvSpPr/>
          <p:nvPr/>
        </p:nvSpPr>
        <p:spPr>
          <a:xfrm>
            <a:off x="460257" y="1394691"/>
            <a:ext cx="11316107" cy="5016758"/>
          </a:xfrm>
          <a:prstGeom prst="rect">
            <a:avLst/>
          </a:prstGeom>
        </p:spPr>
        <p:txBody>
          <a:bodyPr wrap="square">
            <a:spAutoFit/>
          </a:bodyPr>
          <a:lstStyle/>
          <a:p>
            <a:pPr marL="285750" indent="-285750">
              <a:buFont typeface="Wingdings" panose="05000000000000000000" pitchFamily="2" charset="2"/>
              <a:buChar char="Ø"/>
            </a:pPr>
            <a:r>
              <a:rPr lang="en-US" sz="2000" dirty="0" err="1"/>
              <a:t>Zuul</a:t>
            </a:r>
            <a:r>
              <a:rPr lang="en-US" sz="2000" dirty="0"/>
              <a:t> is an edge service that proxies requests to multiple backing services. </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It provides a unified “front door” to your system, which allows a browser, mobile app, or other user interface to consume services from multiple hosts. </a:t>
            </a:r>
          </a:p>
          <a:p>
            <a:endParaRPr lang="en-US" sz="2000" dirty="0"/>
          </a:p>
          <a:p>
            <a:r>
              <a:rPr lang="en-US" sz="2000" b="1" dirty="0"/>
              <a:t>Features : </a:t>
            </a:r>
          </a:p>
          <a:p>
            <a:endParaRPr lang="en-US" sz="2000" b="1" dirty="0"/>
          </a:p>
          <a:p>
            <a:pPr marL="742950" lvl="1" indent="-285750">
              <a:buFont typeface="Wingdings" panose="05000000000000000000" pitchFamily="2" charset="2"/>
              <a:buChar char="Ø"/>
            </a:pPr>
            <a:r>
              <a:rPr lang="en-US" sz="2000" dirty="0"/>
              <a:t>Authentication and security</a:t>
            </a:r>
          </a:p>
          <a:p>
            <a:pPr marL="742950" lvl="1" indent="-285750">
              <a:buFont typeface="Wingdings" panose="05000000000000000000" pitchFamily="2" charset="2"/>
              <a:buChar char="Ø"/>
            </a:pPr>
            <a:endParaRPr lang="en-US" sz="2000" dirty="0"/>
          </a:p>
          <a:p>
            <a:pPr marL="742950" lvl="1" indent="-285750">
              <a:buFont typeface="Wingdings" panose="05000000000000000000" pitchFamily="2" charset="2"/>
              <a:buChar char="Ø"/>
            </a:pPr>
            <a:r>
              <a:rPr lang="en-US" sz="2000" dirty="0" err="1"/>
              <a:t>Microservices</a:t>
            </a:r>
            <a:r>
              <a:rPr lang="en-US" sz="2000" dirty="0"/>
              <a:t> insights and monitoring.</a:t>
            </a:r>
          </a:p>
          <a:p>
            <a:pPr marL="742950" lvl="1" indent="-285750">
              <a:buFont typeface="Wingdings" panose="05000000000000000000" pitchFamily="2" charset="2"/>
              <a:buChar char="Ø"/>
            </a:pPr>
            <a:endParaRPr lang="en-US" sz="2000" dirty="0"/>
          </a:p>
          <a:p>
            <a:pPr marL="742950" lvl="1" indent="-285750">
              <a:buFont typeface="Wingdings" panose="05000000000000000000" pitchFamily="2" charset="2"/>
              <a:buChar char="Ø"/>
            </a:pPr>
            <a:r>
              <a:rPr lang="en-US" sz="2000" dirty="0"/>
              <a:t>Dynamic Routing</a:t>
            </a:r>
          </a:p>
          <a:p>
            <a:pPr marL="742950" lvl="1" indent="-285750">
              <a:buFont typeface="Wingdings" panose="05000000000000000000" pitchFamily="2" charset="2"/>
              <a:buChar char="Ø"/>
            </a:pPr>
            <a:endParaRPr lang="en-US" sz="2000" dirty="0"/>
          </a:p>
          <a:p>
            <a:pPr marL="742950" lvl="1" indent="-285750">
              <a:buFont typeface="Wingdings" panose="05000000000000000000" pitchFamily="2" charset="2"/>
              <a:buChar char="Ø"/>
            </a:pPr>
            <a:r>
              <a:rPr lang="en-US" sz="2000" dirty="0"/>
              <a:t>Runtime stress testing.</a:t>
            </a:r>
          </a:p>
          <a:p>
            <a:pPr marL="742950" lvl="1" indent="-285750">
              <a:buFont typeface="Wingdings" panose="05000000000000000000" pitchFamily="2" charset="2"/>
              <a:buChar char="Ø"/>
            </a:pPr>
            <a:endParaRPr lang="en-US" sz="2000" dirty="0"/>
          </a:p>
          <a:p>
            <a:pPr marL="742950" lvl="1" indent="-285750">
              <a:buFont typeface="Wingdings" panose="05000000000000000000" pitchFamily="2" charset="2"/>
              <a:buChar char="Ø"/>
            </a:pPr>
            <a:r>
              <a:rPr lang="en-US" sz="2000" dirty="0"/>
              <a:t>Static response handling.</a:t>
            </a:r>
            <a:endParaRPr lang="en-US" dirty="0"/>
          </a:p>
        </p:txBody>
      </p:sp>
    </p:spTree>
    <p:extLst>
      <p:ext uri="{BB962C8B-B14F-4D97-AF65-F5344CB8AC3E}">
        <p14:creationId xmlns:p14="http://schemas.microsoft.com/office/powerpoint/2010/main" val="1434456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Circuit Breaker Pattern/ Fall Back/ Fault Tolerance</a:t>
            </a:r>
          </a:p>
        </p:txBody>
      </p:sp>
      <p:sp>
        <p:nvSpPr>
          <p:cNvPr id="3" name="Content Placeholder 2"/>
          <p:cNvSpPr>
            <a:spLocks noGrp="1"/>
          </p:cNvSpPr>
          <p:nvPr>
            <p:ph idx="1"/>
          </p:nvPr>
        </p:nvSpPr>
        <p:spPr>
          <a:xfrm>
            <a:off x="5473700" y="1384301"/>
            <a:ext cx="6164493" cy="2916183"/>
          </a:xfrm>
        </p:spPr>
        <p:txBody>
          <a:bodyPr>
            <a:normAutofit lnSpcReduction="10000"/>
          </a:bodyPr>
          <a:lstStyle/>
          <a:p>
            <a:r>
              <a:rPr lang="pl-PL" dirty="0"/>
              <a:t>Enabled by annotation on the method</a:t>
            </a:r>
          </a:p>
          <a:p>
            <a:pPr marL="230187" lvl="1" indent="0">
              <a:buNone/>
            </a:pPr>
            <a:r>
              <a:rPr lang="pl-PL" dirty="0">
                <a:latin typeface="Courier New" panose="02070309020205020404" pitchFamily="49" charset="0"/>
                <a:cs typeface="Courier New" panose="02070309020205020404" pitchFamily="49" charset="0"/>
              </a:rPr>
              <a:t>@HystrixCommand(fallbackMethod=„”)</a:t>
            </a:r>
          </a:p>
          <a:p>
            <a:pPr marL="230187" lvl="1" indent="0">
              <a:buNone/>
            </a:pPr>
            <a:r>
              <a:rPr lang="pl-PL" dirty="0">
                <a:latin typeface="Courier New" panose="02070309020205020404" pitchFamily="49" charset="0"/>
                <a:cs typeface="Courier New" panose="02070309020205020404" pitchFamily="49" charset="0"/>
              </a:rPr>
              <a:t>public Article getArticle(String id) {</a:t>
            </a:r>
            <a:br>
              <a:rPr lang="pl-PL" dirty="0">
                <a:latin typeface="Courier New" panose="02070309020205020404" pitchFamily="49" charset="0"/>
                <a:cs typeface="Courier New" panose="02070309020205020404" pitchFamily="49" charset="0"/>
              </a:rPr>
            </a:br>
            <a:r>
              <a:rPr lang="pl-PL" dirty="0">
                <a:latin typeface="Courier New" panose="02070309020205020404" pitchFamily="49" charset="0"/>
                <a:cs typeface="Courier New" panose="02070309020205020404" pitchFamily="49" charset="0"/>
              </a:rPr>
              <a:t>  // call external system</a:t>
            </a:r>
          </a:p>
          <a:p>
            <a:pPr marL="230187" lvl="1" indent="0">
              <a:buNone/>
            </a:pPr>
            <a:r>
              <a:rPr lang="pl-PL" dirty="0">
                <a:latin typeface="Courier New" panose="02070309020205020404" pitchFamily="49" charset="0"/>
                <a:cs typeface="Courier New" panose="02070309020205020404" pitchFamily="49" charset="0"/>
              </a:rPr>
              <a:t>}</a:t>
            </a:r>
          </a:p>
          <a:p>
            <a:r>
              <a:rPr lang="pl-PL" dirty="0"/>
              <a:t>Fallback can be provided</a:t>
            </a:r>
          </a:p>
          <a:p>
            <a:r>
              <a:rPr lang="pl-PL" dirty="0"/>
              <a:t>Hystrix Dashboard</a:t>
            </a:r>
          </a:p>
          <a:p>
            <a:r>
              <a:rPr lang="pl-PL" dirty="0"/>
              <a:t>@EnableCircuitBreaker  </a:t>
            </a:r>
            <a:r>
              <a:rPr lang="en-US" dirty="0"/>
              <a:t>in main class</a:t>
            </a:r>
          </a:p>
        </p:txBody>
      </p:sp>
      <p:pic>
        <p:nvPicPr>
          <p:cNvPr id="5" name="Picture 2" descr="http://martinfowler.com/bliki/images/circuitBreaker/sketc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9175" y="1739865"/>
            <a:ext cx="3190875" cy="5043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826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 Side Load Balancing : Ribbon</a:t>
            </a:r>
          </a:p>
        </p:txBody>
      </p:sp>
      <p:sp>
        <p:nvSpPr>
          <p:cNvPr id="3" name="Content Placeholder 2"/>
          <p:cNvSpPr>
            <a:spLocks noGrp="1"/>
          </p:cNvSpPr>
          <p:nvPr>
            <p:ph idx="1"/>
          </p:nvPr>
        </p:nvSpPr>
        <p:spPr>
          <a:xfrm>
            <a:off x="546521" y="1523999"/>
            <a:ext cx="11091672" cy="6049861"/>
          </a:xfrm>
        </p:spPr>
        <p:txBody>
          <a:bodyPr/>
          <a:lstStyle/>
          <a:p>
            <a:pPr marL="228600" lvl="0" indent="-228600">
              <a:lnSpc>
                <a:spcPct val="150000"/>
              </a:lnSpc>
              <a:buFont typeface="Arial" panose="020B0604020202020204" pitchFamily="34" charset="0"/>
              <a:buChar char="•"/>
            </a:pPr>
            <a:r>
              <a:rPr lang="en-US" dirty="0"/>
              <a:t>Ribbon is a client-side load balancer that gives you a lot of control over the behavior of HTTP and TCP clients. </a:t>
            </a:r>
          </a:p>
          <a:p>
            <a:pPr marL="228600" indent="-228600">
              <a:lnSpc>
                <a:spcPct val="150000"/>
              </a:lnSpc>
              <a:buFont typeface="Arial" panose="020B0604020202020204" pitchFamily="34" charset="0"/>
              <a:buChar char="•"/>
            </a:pPr>
            <a:r>
              <a:rPr lang="en-US" dirty="0"/>
              <a:t>Ribbon API works based on the concept called “Named Client”. </a:t>
            </a:r>
          </a:p>
          <a:p>
            <a:pPr>
              <a:lnSpc>
                <a:spcPct val="150000"/>
              </a:lnSpc>
            </a:pPr>
            <a:r>
              <a:rPr lang="en-US" b="1" dirty="0"/>
              <a:t>Service Discovery Integration</a:t>
            </a:r>
            <a:r>
              <a:rPr lang="en-US" dirty="0"/>
              <a:t> – Ribbon load balancers provide service discovery in dynamic environments like a cloud. </a:t>
            </a:r>
          </a:p>
          <a:p>
            <a:pPr>
              <a:lnSpc>
                <a:spcPct val="150000"/>
              </a:lnSpc>
            </a:pPr>
            <a:r>
              <a:rPr lang="en-US" b="1" dirty="0"/>
              <a:t>Fault Tolerance</a:t>
            </a:r>
            <a:r>
              <a:rPr lang="en-US" dirty="0"/>
              <a:t> – the Ribbon API can dynamically determine whether the servers are up</a:t>
            </a:r>
          </a:p>
          <a:p>
            <a:pPr>
              <a:lnSpc>
                <a:spcPct val="150000"/>
              </a:lnSpc>
            </a:pPr>
            <a:r>
              <a:rPr lang="en-US" b="1" dirty="0"/>
              <a:t>Configurable load-balancing rules</a:t>
            </a:r>
            <a:r>
              <a:rPr lang="en-US" dirty="0"/>
              <a:t> – Ribbon supports </a:t>
            </a:r>
            <a:r>
              <a:rPr lang="en-US" i="1" dirty="0" err="1"/>
              <a:t>RoundRobinRule</a:t>
            </a:r>
            <a:r>
              <a:rPr lang="en-US" dirty="0"/>
              <a:t>, </a:t>
            </a:r>
            <a:r>
              <a:rPr lang="en-US" i="1" dirty="0" err="1"/>
              <a:t>AvailabilityFilteringRule</a:t>
            </a:r>
            <a:r>
              <a:rPr lang="en-US" dirty="0"/>
              <a:t>, </a:t>
            </a:r>
            <a:r>
              <a:rPr lang="en-US" i="1" dirty="0" err="1"/>
              <a:t>WeightedResponseTimeRule</a:t>
            </a:r>
            <a:r>
              <a:rPr lang="en-US" dirty="0"/>
              <a:t> out of the box and also supports defining custom rules.</a:t>
            </a:r>
          </a:p>
          <a:p>
            <a:pPr marL="228600" lvl="0" indent="-228600">
              <a:lnSpc>
                <a:spcPct val="90000"/>
              </a:lnSpc>
              <a:buFont typeface="Arial" panose="020B0604020202020204" pitchFamily="34" charset="0"/>
              <a:buChar char="•"/>
            </a:pPr>
            <a:endParaRPr lang="en-US" sz="2400" dirty="0">
              <a:solidFill>
                <a:prstClr val="black"/>
              </a:solidFill>
              <a:latin typeface="Calibri" panose="020F0502020204030204"/>
            </a:endParaRPr>
          </a:p>
          <a:p>
            <a:pPr marL="228600" lvl="0" indent="-228600">
              <a:lnSpc>
                <a:spcPct val="90000"/>
              </a:lnSpc>
              <a:buFont typeface="Arial" panose="020B0604020202020204" pitchFamily="34" charset="0"/>
              <a:buChar char="•"/>
            </a:pPr>
            <a:endParaRPr lang="en-US" sz="2400" dirty="0">
              <a:solidFill>
                <a:prstClr val="black"/>
              </a:solidFill>
              <a:latin typeface="Calibri" panose="020F0502020204030204"/>
            </a:endParaRPr>
          </a:p>
          <a:p>
            <a:pPr marL="228600" lvl="0" indent="-228600">
              <a:lnSpc>
                <a:spcPct val="90000"/>
              </a:lnSpc>
              <a:buFont typeface="Arial" panose="020B0604020202020204" pitchFamily="34" charset="0"/>
              <a:buChar char="•"/>
            </a:pPr>
            <a:endParaRPr lang="en-US" sz="2400" dirty="0">
              <a:solidFill>
                <a:prstClr val="black"/>
              </a:solidFill>
              <a:latin typeface="Calibri" panose="020F0502020204030204"/>
            </a:endParaRPr>
          </a:p>
        </p:txBody>
      </p:sp>
    </p:spTree>
    <p:extLst>
      <p:ext uri="{BB962C8B-B14F-4D97-AF65-F5344CB8AC3E}">
        <p14:creationId xmlns:p14="http://schemas.microsoft.com/office/powerpoint/2010/main" val="2545574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Feign Client</a:t>
            </a:r>
          </a:p>
        </p:txBody>
      </p:sp>
      <p:sp>
        <p:nvSpPr>
          <p:cNvPr id="3" name="Content Placeholder 2"/>
          <p:cNvSpPr>
            <a:spLocks noGrp="1"/>
          </p:cNvSpPr>
          <p:nvPr>
            <p:ph idx="1"/>
          </p:nvPr>
        </p:nvSpPr>
        <p:spPr>
          <a:xfrm>
            <a:off x="546521" y="1523999"/>
            <a:ext cx="11091672" cy="3486083"/>
          </a:xfrm>
        </p:spPr>
        <p:txBody>
          <a:bodyPr/>
          <a:lstStyle/>
          <a:p>
            <a:pPr>
              <a:lnSpc>
                <a:spcPct val="150000"/>
              </a:lnSpc>
            </a:pPr>
            <a:r>
              <a:rPr lang="en-US" dirty="0"/>
              <a:t>Netflix provides Feign as an abstraction over REST-based calls, by which </a:t>
            </a:r>
            <a:r>
              <a:rPr lang="en-US" dirty="0" err="1"/>
              <a:t>microservices</a:t>
            </a:r>
            <a:r>
              <a:rPr lang="en-US" dirty="0"/>
              <a:t> can communicate with each other, but developers don't have to bother about REST internal details.</a:t>
            </a:r>
          </a:p>
          <a:p>
            <a:pPr>
              <a:lnSpc>
                <a:spcPct val="150000"/>
              </a:lnSpc>
            </a:pPr>
            <a:r>
              <a:rPr lang="pl-PL" dirty="0"/>
              <a:t>Declarative Web Service Client</a:t>
            </a:r>
          </a:p>
          <a:p>
            <a:pPr>
              <a:lnSpc>
                <a:spcPct val="150000"/>
              </a:lnSpc>
            </a:pPr>
            <a:r>
              <a:rPr lang="pl-PL" dirty="0"/>
              <a:t>Create interface and annotate it</a:t>
            </a:r>
          </a:p>
          <a:p>
            <a:pPr marL="0" lvl="0" indent="0">
              <a:lnSpc>
                <a:spcPct val="90000"/>
              </a:lnSpc>
              <a:buNone/>
            </a:pPr>
            <a:endParaRPr lang="en-US" sz="2400" dirty="0">
              <a:solidFill>
                <a:prstClr val="black"/>
              </a:solidFill>
              <a:latin typeface="Calibri" panose="020F0502020204030204"/>
            </a:endParaRPr>
          </a:p>
          <a:p>
            <a:pPr marL="228600" lvl="0" indent="-228600">
              <a:lnSpc>
                <a:spcPct val="90000"/>
              </a:lnSpc>
              <a:buFont typeface="Arial" panose="020B0604020202020204" pitchFamily="34" charset="0"/>
              <a:buChar char="•"/>
            </a:pPr>
            <a:endParaRPr lang="en-US" sz="2400" dirty="0">
              <a:solidFill>
                <a:prstClr val="black"/>
              </a:solidFill>
              <a:latin typeface="Calibri" panose="020F0502020204030204"/>
            </a:endParaRPr>
          </a:p>
        </p:txBody>
      </p:sp>
    </p:spTree>
    <p:extLst>
      <p:ext uri="{BB962C8B-B14F-4D97-AF65-F5344CB8AC3E}">
        <p14:creationId xmlns:p14="http://schemas.microsoft.com/office/powerpoint/2010/main" val="1002569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Architecture</a:t>
            </a:r>
          </a:p>
        </p:txBody>
      </p:sp>
      <p:sp>
        <p:nvSpPr>
          <p:cNvPr id="3" name="Content Placeholder 2"/>
          <p:cNvSpPr>
            <a:spLocks noGrp="1"/>
          </p:cNvSpPr>
          <p:nvPr>
            <p:ph idx="1"/>
          </p:nvPr>
        </p:nvSpPr>
        <p:spPr>
          <a:xfrm>
            <a:off x="546521" y="1523999"/>
            <a:ext cx="11091672" cy="332399"/>
          </a:xfrm>
        </p:spPr>
        <p:txBody>
          <a:bodyPr>
            <a:normAutofit fontScale="85000" lnSpcReduction="20000"/>
          </a:bodyPr>
          <a:lstStyle/>
          <a:p>
            <a:pPr marL="228600" lvl="0" indent="-228600">
              <a:lnSpc>
                <a:spcPct val="90000"/>
              </a:lnSpc>
              <a:buFont typeface="Arial" panose="020B0604020202020204" pitchFamily="34" charset="0"/>
              <a:buChar char="•"/>
            </a:pPr>
            <a:endParaRPr lang="en-US" sz="2400" dirty="0">
              <a:solidFill>
                <a:prstClr val="black"/>
              </a:solidFill>
              <a:latin typeface="Calibri" panose="020F0502020204030204"/>
            </a:endParaRPr>
          </a:p>
        </p:txBody>
      </p:sp>
      <p:pic>
        <p:nvPicPr>
          <p:cNvPr id="4" name="Picture 3"/>
          <p:cNvPicPr>
            <a:picLocks noChangeAspect="1"/>
          </p:cNvPicPr>
          <p:nvPr/>
        </p:nvPicPr>
        <p:blipFill>
          <a:blip r:embed="rId3"/>
          <a:stretch>
            <a:fillRect/>
          </a:stretch>
        </p:blipFill>
        <p:spPr>
          <a:xfrm>
            <a:off x="546521" y="1398739"/>
            <a:ext cx="10638773" cy="5193135"/>
          </a:xfrm>
          <a:prstGeom prst="rect">
            <a:avLst/>
          </a:prstGeom>
        </p:spPr>
      </p:pic>
    </p:spTree>
    <p:extLst>
      <p:ext uri="{BB962C8B-B14F-4D97-AF65-F5344CB8AC3E}">
        <p14:creationId xmlns:p14="http://schemas.microsoft.com/office/powerpoint/2010/main" val="220486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Table</a:t>
            </a:r>
          </a:p>
        </p:txBody>
      </p:sp>
      <p:graphicFrame>
        <p:nvGraphicFramePr>
          <p:cNvPr id="3" name="Table 2"/>
          <p:cNvGraphicFramePr>
            <a:graphicFrameLocks noGrp="1"/>
          </p:cNvGraphicFramePr>
          <p:nvPr>
            <p:extLst>
              <p:ext uri="{D42A27DB-BD31-4B8C-83A1-F6EECF244321}">
                <p14:modId xmlns:p14="http://schemas.microsoft.com/office/powerpoint/2010/main" val="739895304"/>
              </p:ext>
            </p:extLst>
          </p:nvPr>
        </p:nvGraphicFramePr>
        <p:xfrm>
          <a:off x="2405378" y="1974141"/>
          <a:ext cx="7381244" cy="4781381"/>
        </p:xfrm>
        <a:graphic>
          <a:graphicData uri="http://schemas.openxmlformats.org/drawingml/2006/table">
            <a:tbl>
              <a:tblPr firstRow="1" bandRow="1">
                <a:tableStyleId>{5C22544A-7EE6-4342-B048-85BDC9FD1C3A}</a:tableStyleId>
              </a:tblPr>
              <a:tblGrid>
                <a:gridCol w="3690622">
                  <a:extLst>
                    <a:ext uri="{9D8B030D-6E8A-4147-A177-3AD203B41FA5}">
                      <a16:colId xmlns:a16="http://schemas.microsoft.com/office/drawing/2014/main" val="1057974054"/>
                    </a:ext>
                  </a:extLst>
                </a:gridCol>
                <a:gridCol w="3690622">
                  <a:extLst>
                    <a:ext uri="{9D8B030D-6E8A-4147-A177-3AD203B41FA5}">
                      <a16:colId xmlns:a16="http://schemas.microsoft.com/office/drawing/2014/main" val="1565985892"/>
                    </a:ext>
                  </a:extLst>
                </a:gridCol>
              </a:tblGrid>
              <a:tr h="323066">
                <a:tc>
                  <a:txBody>
                    <a:bodyPr/>
                    <a:lstStyle/>
                    <a:p>
                      <a:pPr lvl="1" algn="l" fontAlgn="ctr"/>
                      <a:r>
                        <a:rPr lang="en-US" sz="2000" b="1" i="0" u="none" strike="noStrike" dirty="0">
                          <a:solidFill>
                            <a:schemeClr val="tx1"/>
                          </a:solidFill>
                          <a:effectLst/>
                          <a:latin typeface="Calibri" panose="020F0502020204030204" pitchFamily="34" charset="0"/>
                        </a:rPr>
                        <a:t>Categories</a:t>
                      </a:r>
                    </a:p>
                  </a:txBody>
                  <a:tcPr marL="9525" marR="9525" marT="9525"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lvl="1" algn="l" fontAlgn="ctr"/>
                      <a:r>
                        <a:rPr lang="en-US" sz="2000" b="1" i="0" u="none" strike="noStrike" dirty="0">
                          <a:solidFill>
                            <a:srgbClr val="000000"/>
                          </a:solidFill>
                          <a:effectLst/>
                          <a:latin typeface="Calibri" panose="020F0502020204030204" pitchFamily="34" charset="0"/>
                        </a:rPr>
                        <a:t>Most Popular Technologies</a:t>
                      </a:r>
                    </a:p>
                  </a:txBody>
                  <a:tcPr marL="9525" marR="9525" marT="9525"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57962277"/>
                  </a:ext>
                </a:extLst>
              </a:tr>
              <a:tr h="260411">
                <a:tc>
                  <a:txBody>
                    <a:bodyPr/>
                    <a:lstStyle/>
                    <a:p>
                      <a:pPr lvl="1" algn="l" fontAlgn="ctr"/>
                      <a:r>
                        <a:rPr lang="en-US" sz="1400" b="1" i="0" u="none" strike="noStrike" dirty="0">
                          <a:solidFill>
                            <a:srgbClr val="000000"/>
                          </a:solidFill>
                          <a:effectLst/>
                          <a:latin typeface="Calibri" panose="020F0502020204030204" pitchFamily="34" charset="0"/>
                        </a:rPr>
                        <a:t>Development Tool</a:t>
                      </a:r>
                    </a:p>
                  </a:txBody>
                  <a:tcPr marL="9525" marR="9525" marT="9525" marB="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6"/>
                    </a:solidFill>
                  </a:tcPr>
                </a:tc>
                <a:tc>
                  <a:txBody>
                    <a:bodyPr/>
                    <a:lstStyle/>
                    <a:p>
                      <a:pPr lvl="1" algn="l" fontAlgn="ctr"/>
                      <a:r>
                        <a:rPr lang="en-US" sz="1400" b="0" i="0" u="none" strike="noStrike" dirty="0">
                          <a:solidFill>
                            <a:schemeClr val="bg2">
                              <a:lumMod val="50000"/>
                            </a:schemeClr>
                          </a:solidFill>
                          <a:effectLst/>
                          <a:latin typeface="Calibri" panose="020F0502020204030204" pitchFamily="34" charset="0"/>
                        </a:rPr>
                        <a:t>Eclipse/STS</a:t>
                      </a:r>
                    </a:p>
                  </a:txBody>
                  <a:tcPr marL="9525" marR="9525" marT="9525" marB="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376028921"/>
                  </a:ext>
                </a:extLst>
              </a:tr>
              <a:tr h="260411">
                <a:tc>
                  <a:txBody>
                    <a:bodyPr/>
                    <a:lstStyle/>
                    <a:p>
                      <a:pPr lvl="1" algn="l" fontAlgn="ctr"/>
                      <a:r>
                        <a:rPr lang="en-US" sz="1400" b="1" i="0" u="none" strike="noStrike" dirty="0">
                          <a:solidFill>
                            <a:srgbClr val="000000"/>
                          </a:solidFill>
                          <a:effectLst/>
                          <a:latin typeface="Calibri" panose="020F0502020204030204" pitchFamily="34" charset="0"/>
                        </a:rPr>
                        <a:t>Service Specs</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lvl="1" algn="l" fontAlgn="ctr"/>
                      <a:r>
                        <a:rPr lang="en-US" sz="1400" b="0" i="0" u="none" strike="noStrike" dirty="0">
                          <a:solidFill>
                            <a:schemeClr val="bg2">
                              <a:lumMod val="50000"/>
                            </a:schemeClr>
                          </a:solidFill>
                          <a:effectLst/>
                          <a:latin typeface="Calibri" panose="020F0502020204030204" pitchFamily="34" charset="0"/>
                        </a:rPr>
                        <a:t>Swagger</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58486116"/>
                  </a:ext>
                </a:extLst>
              </a:tr>
              <a:tr h="260411">
                <a:tc>
                  <a:txBody>
                    <a:bodyPr/>
                    <a:lstStyle/>
                    <a:p>
                      <a:pPr lvl="1" algn="l" fontAlgn="ctr"/>
                      <a:r>
                        <a:rPr lang="en-US" sz="1400" b="1" i="0" u="none" strike="noStrike" dirty="0">
                          <a:solidFill>
                            <a:srgbClr val="000000"/>
                          </a:solidFill>
                          <a:effectLst/>
                          <a:latin typeface="Calibri" panose="020F0502020204030204" pitchFamily="34" charset="0"/>
                        </a:rPr>
                        <a:t>Application Framework</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solidFill>
                  </a:tcPr>
                </a:tc>
                <a:tc>
                  <a:txBody>
                    <a:bodyPr/>
                    <a:lstStyle/>
                    <a:p>
                      <a:pPr lvl="1" algn="l" fontAlgn="ctr"/>
                      <a:r>
                        <a:rPr lang="sv-SE" sz="1400" b="0" i="0" u="none" strike="noStrike" dirty="0">
                          <a:solidFill>
                            <a:schemeClr val="bg2">
                              <a:lumMod val="50000"/>
                            </a:schemeClr>
                          </a:solidFill>
                          <a:effectLst/>
                          <a:latin typeface="Calibri" panose="020F0502020204030204" pitchFamily="34" charset="0"/>
                        </a:rPr>
                        <a:t>Spring Boot</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839673963"/>
                  </a:ext>
                </a:extLst>
              </a:tr>
              <a:tr h="260411">
                <a:tc>
                  <a:txBody>
                    <a:bodyPr/>
                    <a:lstStyle/>
                    <a:p>
                      <a:pPr lvl="1" algn="l" fontAlgn="ctr"/>
                      <a:r>
                        <a:rPr lang="en-US" sz="1400" b="1" i="0" u="none" strike="noStrike" dirty="0">
                          <a:solidFill>
                            <a:srgbClr val="000000"/>
                          </a:solidFill>
                          <a:effectLst/>
                          <a:latin typeface="Calibri" panose="020F0502020204030204" pitchFamily="34" charset="0"/>
                        </a:rPr>
                        <a:t>Authentication/Authorization</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lvl="1" algn="l" fontAlgn="ctr"/>
                      <a:r>
                        <a:rPr lang="en-US" sz="1400" b="0" i="0" u="none" strike="noStrike" dirty="0" err="1">
                          <a:solidFill>
                            <a:schemeClr val="bg2">
                              <a:lumMod val="50000"/>
                            </a:schemeClr>
                          </a:solidFill>
                          <a:effectLst/>
                          <a:latin typeface="Calibri" panose="020F0502020204030204" pitchFamily="34" charset="0"/>
                        </a:rPr>
                        <a:t>CredHub</a:t>
                      </a:r>
                      <a:r>
                        <a:rPr lang="en-US" sz="1400" b="0" i="0" u="none" strike="noStrike" dirty="0">
                          <a:solidFill>
                            <a:schemeClr val="bg2">
                              <a:lumMod val="50000"/>
                            </a:schemeClr>
                          </a:solidFill>
                          <a:effectLst/>
                          <a:latin typeface="Calibri" panose="020F0502020204030204" pitchFamily="34" charset="0"/>
                        </a:rPr>
                        <a:t>, </a:t>
                      </a:r>
                      <a:r>
                        <a:rPr lang="en-US" sz="1400" b="0" i="0" u="none" strike="noStrike" dirty="0" err="1">
                          <a:solidFill>
                            <a:schemeClr val="bg2">
                              <a:lumMod val="50000"/>
                            </a:schemeClr>
                          </a:solidFill>
                          <a:effectLst/>
                          <a:latin typeface="Calibri" panose="020F0502020204030204" pitchFamily="34" charset="0"/>
                        </a:rPr>
                        <a:t>keyCloak</a:t>
                      </a:r>
                      <a:endParaRPr lang="en-US" sz="1400" b="0" i="0" u="none" strike="noStrike" dirty="0">
                        <a:solidFill>
                          <a:schemeClr val="bg2">
                            <a:lumMod val="50000"/>
                          </a:schemeClr>
                        </a:solidFill>
                        <a:effectLst/>
                        <a:latin typeface="Calibri" panose="020F050202020403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38737387"/>
                  </a:ext>
                </a:extLst>
              </a:tr>
              <a:tr h="260411">
                <a:tc>
                  <a:txBody>
                    <a:bodyPr/>
                    <a:lstStyle/>
                    <a:p>
                      <a:pPr lvl="1" algn="l" fontAlgn="ctr"/>
                      <a:r>
                        <a:rPr lang="en-US" sz="1400" b="1" i="0" u="none" strike="noStrike" kern="1200" dirty="0">
                          <a:solidFill>
                            <a:srgbClr val="000000"/>
                          </a:solidFill>
                          <a:effectLst/>
                          <a:latin typeface="Calibri" panose="020F0502020204030204" pitchFamily="34" charset="0"/>
                          <a:ea typeface="+mn-ea"/>
                          <a:cs typeface="+mn-cs"/>
                        </a:rPr>
                        <a:t>Secret Management</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solidFill>
                  </a:tcPr>
                </a:tc>
                <a:tc>
                  <a:txBody>
                    <a:bodyPr/>
                    <a:lstStyle/>
                    <a:p>
                      <a:pPr lvl="1" algn="l" fontAlgn="ctr"/>
                      <a:r>
                        <a:rPr lang="en-US" sz="1400" b="0" i="0" u="none" strike="noStrike" dirty="0">
                          <a:solidFill>
                            <a:schemeClr val="bg2">
                              <a:lumMod val="50000"/>
                            </a:schemeClr>
                          </a:solidFill>
                          <a:effectLst/>
                          <a:latin typeface="Calibri" panose="020F0502020204030204" pitchFamily="34" charset="0"/>
                        </a:rPr>
                        <a:t>Vault, </a:t>
                      </a:r>
                      <a:r>
                        <a:rPr lang="en-US" sz="1400" b="0" i="0" u="none" strike="noStrike" dirty="0" err="1">
                          <a:solidFill>
                            <a:schemeClr val="bg2">
                              <a:lumMod val="50000"/>
                            </a:schemeClr>
                          </a:solidFill>
                          <a:effectLst/>
                          <a:latin typeface="Calibri" panose="020F0502020204030204" pitchFamily="34" charset="0"/>
                        </a:rPr>
                        <a:t>HPVoltage</a:t>
                      </a:r>
                      <a:endParaRPr lang="en-US" sz="1400" b="0" i="0" u="none" strike="noStrike" dirty="0">
                        <a:solidFill>
                          <a:schemeClr val="bg2">
                            <a:lumMod val="50000"/>
                          </a:schemeClr>
                        </a:solidFill>
                        <a:effectLst/>
                        <a:latin typeface="Calibri" panose="020F050202020403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3658254312"/>
                  </a:ext>
                </a:extLst>
              </a:tr>
              <a:tr h="260411">
                <a:tc>
                  <a:txBody>
                    <a:bodyPr/>
                    <a:lstStyle/>
                    <a:p>
                      <a:pPr marL="457200" lvl="1" algn="l" defTabSz="914400" rtl="0" eaLnBrk="1" fontAlgn="ctr" latinLnBrk="0" hangingPunct="1"/>
                      <a:r>
                        <a:rPr lang="en-US" sz="1400" b="1" i="0" u="none" strike="noStrike" kern="1200" dirty="0">
                          <a:solidFill>
                            <a:srgbClr val="000000"/>
                          </a:solidFill>
                          <a:effectLst/>
                          <a:latin typeface="Calibri" panose="020F0502020204030204" pitchFamily="34" charset="0"/>
                          <a:ea typeface="+mn-ea"/>
                          <a:cs typeface="+mn-cs"/>
                        </a:rPr>
                        <a:t>Service Discovery</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457200" lvl="1" algn="l" defTabSz="914400" rtl="0" eaLnBrk="1" fontAlgn="ctr" latinLnBrk="0" hangingPunct="1"/>
                      <a:r>
                        <a:rPr lang="en-US" sz="1400" b="0" i="0" u="none" strike="noStrike" kern="1200" dirty="0">
                          <a:solidFill>
                            <a:schemeClr val="bg2">
                              <a:lumMod val="50000"/>
                            </a:schemeClr>
                          </a:solidFill>
                          <a:effectLst/>
                          <a:latin typeface="Calibri" panose="020F0502020204030204" pitchFamily="34" charset="0"/>
                          <a:ea typeface="+mn-ea"/>
                          <a:cs typeface="+mn-cs"/>
                        </a:rPr>
                        <a:t>Eureka, DNS</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60411">
                <a:tc>
                  <a:txBody>
                    <a:bodyPr/>
                    <a:lstStyle/>
                    <a:p>
                      <a:pPr lvl="1" algn="l" fontAlgn="ctr"/>
                      <a:r>
                        <a:rPr lang="en-US" sz="1400" b="1" i="0" u="none" strike="noStrike" kern="1200" dirty="0">
                          <a:solidFill>
                            <a:srgbClr val="000000"/>
                          </a:solidFill>
                          <a:effectLst/>
                          <a:latin typeface="Calibri" panose="020F0502020204030204" pitchFamily="34" charset="0"/>
                          <a:ea typeface="+mn-ea"/>
                          <a:cs typeface="+mn-cs"/>
                        </a:rPr>
                        <a:t>Monitoring</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solidFill>
                  </a:tcPr>
                </a:tc>
                <a:tc>
                  <a:txBody>
                    <a:bodyPr/>
                    <a:lstStyle/>
                    <a:p>
                      <a:pPr lvl="1" algn="l" fontAlgn="ctr"/>
                      <a:r>
                        <a:rPr lang="en-US" sz="1400" b="0" i="0" u="none" strike="noStrike" dirty="0">
                          <a:solidFill>
                            <a:schemeClr val="bg2">
                              <a:lumMod val="50000"/>
                            </a:schemeClr>
                          </a:solidFill>
                          <a:effectLst/>
                          <a:latin typeface="Calibri" panose="020F0502020204030204" pitchFamily="34" charset="0"/>
                        </a:rPr>
                        <a:t>Prometheus, </a:t>
                      </a:r>
                      <a:r>
                        <a:rPr lang="en-US" sz="1400" b="0" i="0" u="none" strike="noStrike" dirty="0" err="1">
                          <a:solidFill>
                            <a:schemeClr val="bg2">
                              <a:lumMod val="50000"/>
                            </a:schemeClr>
                          </a:solidFill>
                          <a:effectLst/>
                          <a:latin typeface="Calibri" panose="020F0502020204030204" pitchFamily="34" charset="0"/>
                        </a:rPr>
                        <a:t>Hystrix</a:t>
                      </a:r>
                      <a:endParaRPr lang="en-US" sz="1400" b="0" i="0" u="none" strike="noStrike" dirty="0">
                        <a:solidFill>
                          <a:schemeClr val="bg2">
                            <a:lumMod val="50000"/>
                          </a:schemeClr>
                        </a:solidFill>
                        <a:effectLst/>
                        <a:latin typeface="Calibri" panose="020F050202020403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7"/>
                  </a:ext>
                </a:extLst>
              </a:tr>
              <a:tr h="260411">
                <a:tc>
                  <a:txBody>
                    <a:bodyPr/>
                    <a:lstStyle/>
                    <a:p>
                      <a:pPr lvl="1" algn="l" fontAlgn="ctr"/>
                      <a:r>
                        <a:rPr lang="en-US" sz="1400" b="1" i="0" u="none" strike="noStrike" kern="1200" dirty="0">
                          <a:solidFill>
                            <a:srgbClr val="000000"/>
                          </a:solidFill>
                          <a:effectLst/>
                          <a:latin typeface="Calibri" panose="020F0502020204030204" pitchFamily="34" charset="0"/>
                          <a:ea typeface="+mn-ea"/>
                          <a:cs typeface="+mn-cs"/>
                        </a:rPr>
                        <a:t>Logging</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lvl="1" algn="l" fontAlgn="ctr"/>
                      <a:r>
                        <a:rPr lang="en-US" sz="1400" b="0" i="0" u="none" strike="noStrike" dirty="0">
                          <a:solidFill>
                            <a:schemeClr val="bg2">
                              <a:lumMod val="50000"/>
                            </a:schemeClr>
                          </a:solidFill>
                          <a:effectLst/>
                          <a:latin typeface="Calibri" panose="020F0502020204030204" pitchFamily="34" charset="0"/>
                        </a:rPr>
                        <a:t>ELK</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60411">
                <a:tc>
                  <a:txBody>
                    <a:bodyPr/>
                    <a:lstStyle/>
                    <a:p>
                      <a:pPr lvl="1" algn="l" fontAlgn="ctr"/>
                      <a:r>
                        <a:rPr lang="en-US" sz="1400" b="1" i="0" u="none" strike="noStrike" kern="1200" dirty="0">
                          <a:solidFill>
                            <a:srgbClr val="000000"/>
                          </a:solidFill>
                          <a:effectLst/>
                          <a:latin typeface="Calibri" panose="020F0502020204030204" pitchFamily="34" charset="0"/>
                          <a:ea typeface="+mn-ea"/>
                          <a:cs typeface="+mn-cs"/>
                        </a:rPr>
                        <a:t>Data Layer</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solidFill>
                  </a:tcPr>
                </a:tc>
                <a:tc>
                  <a:txBody>
                    <a:bodyPr/>
                    <a:lstStyle/>
                    <a:p>
                      <a:pPr marL="457200" marR="0" lvl="1" indent="0" algn="l" defTabSz="914400" rtl="0" eaLnBrk="1" fontAlgn="ctr" latinLnBrk="0" hangingPunct="1">
                        <a:lnSpc>
                          <a:spcPct val="100000"/>
                        </a:lnSpc>
                        <a:spcBef>
                          <a:spcPts val="0"/>
                        </a:spcBef>
                        <a:spcAft>
                          <a:spcPts val="0"/>
                        </a:spcAft>
                        <a:buClrTx/>
                        <a:buSzTx/>
                        <a:buFontTx/>
                        <a:buNone/>
                        <a:tabLst/>
                        <a:defRPr/>
                      </a:pPr>
                      <a:r>
                        <a:rPr lang="en-US" sz="1400" b="0" i="0" u="none" strike="noStrike" kern="1200" dirty="0">
                          <a:solidFill>
                            <a:schemeClr val="bg2">
                              <a:lumMod val="50000"/>
                            </a:schemeClr>
                          </a:solidFill>
                          <a:effectLst/>
                          <a:latin typeface="Calibri" panose="020F0502020204030204" pitchFamily="34" charset="0"/>
                          <a:ea typeface="+mn-ea"/>
                          <a:cs typeface="+mn-cs"/>
                        </a:rPr>
                        <a:t>Cassandra, </a:t>
                      </a:r>
                      <a:r>
                        <a:rPr lang="en-US" sz="1400" b="0" i="0" u="none" strike="noStrike" kern="1200" dirty="0" err="1">
                          <a:solidFill>
                            <a:schemeClr val="bg2">
                              <a:lumMod val="50000"/>
                            </a:schemeClr>
                          </a:solidFill>
                          <a:effectLst/>
                          <a:latin typeface="Calibri" panose="020F0502020204030204" pitchFamily="34" charset="0"/>
                          <a:ea typeface="+mn-ea"/>
                          <a:cs typeface="+mn-cs"/>
                        </a:rPr>
                        <a:t>Couchbase</a:t>
                      </a:r>
                      <a:endParaRPr lang="en-US" sz="1400" b="0" i="0" u="none" strike="noStrike" kern="1200" dirty="0">
                        <a:solidFill>
                          <a:schemeClr val="bg2">
                            <a:lumMod val="50000"/>
                          </a:schemeClr>
                        </a:solidFill>
                        <a:effectLst/>
                        <a:latin typeface="Calibri" panose="020F0502020204030204" pitchFamily="34" charset="0"/>
                        <a:ea typeface="+mn-ea"/>
                        <a:cs typeface="+mn-cs"/>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9"/>
                  </a:ext>
                </a:extLst>
              </a:tr>
              <a:tr h="260411">
                <a:tc rowSpan="6">
                  <a:txBody>
                    <a:bodyPr/>
                    <a:lstStyle/>
                    <a:p>
                      <a:pPr lvl="1" algn="l" fontAlgn="ctr"/>
                      <a:r>
                        <a:rPr lang="en-US" sz="1400" b="1" i="0" u="none" strike="noStrike" kern="1200" dirty="0">
                          <a:solidFill>
                            <a:srgbClr val="000000"/>
                          </a:solidFill>
                          <a:effectLst/>
                          <a:latin typeface="Calibri" panose="020F0502020204030204" pitchFamily="34" charset="0"/>
                          <a:ea typeface="+mn-ea"/>
                          <a:cs typeface="+mn-cs"/>
                        </a:rPr>
                        <a:t>CI/CD Process</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lvl="1" algn="l" fontAlgn="ctr"/>
                      <a:r>
                        <a:rPr lang="en-US" sz="1400" b="0" i="0" u="none" strike="noStrike" kern="1200" dirty="0">
                          <a:solidFill>
                            <a:schemeClr val="bg2">
                              <a:lumMod val="50000"/>
                            </a:schemeClr>
                          </a:solidFill>
                          <a:effectLst/>
                          <a:latin typeface="Calibri" panose="020F0502020204030204" pitchFamily="34" charset="0"/>
                          <a:ea typeface="+mn-ea"/>
                          <a:cs typeface="+mn-cs"/>
                        </a:rPr>
                        <a:t>GIT</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60411">
                <a:tc vMerge="1">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solidFill>
                  </a:tcPr>
                </a:tc>
                <a:tc>
                  <a:txBody>
                    <a:bodyPr/>
                    <a:lstStyle/>
                    <a:p>
                      <a:pPr lvl="1" algn="l" fontAlgn="ctr"/>
                      <a:r>
                        <a:rPr lang="en-US" sz="1400" b="0" i="0" u="none" strike="noStrike" kern="1200" dirty="0" err="1">
                          <a:solidFill>
                            <a:schemeClr val="bg2">
                              <a:lumMod val="50000"/>
                            </a:schemeClr>
                          </a:solidFill>
                          <a:effectLst/>
                          <a:latin typeface="Calibri" panose="020F0502020204030204" pitchFamily="34" charset="0"/>
                          <a:ea typeface="+mn-ea"/>
                          <a:cs typeface="+mn-cs"/>
                        </a:rPr>
                        <a:t>Junit</a:t>
                      </a:r>
                      <a:endParaRPr lang="en-US" sz="1400" b="0" i="0" u="none" strike="noStrike" kern="1200" dirty="0">
                        <a:solidFill>
                          <a:schemeClr val="bg2">
                            <a:lumMod val="50000"/>
                          </a:schemeClr>
                        </a:solidFill>
                        <a:effectLst/>
                        <a:latin typeface="Calibri" panose="020F0502020204030204" pitchFamily="34" charset="0"/>
                        <a:ea typeface="+mn-ea"/>
                        <a:cs typeface="+mn-cs"/>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r h="260411">
                <a:tc vMerge="1">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solidFill>
                  </a:tcPr>
                </a:tc>
                <a:tc>
                  <a:txBody>
                    <a:bodyPr/>
                    <a:lstStyle/>
                    <a:p>
                      <a:pPr lvl="1" algn="l" fontAlgn="ctr"/>
                      <a:r>
                        <a:rPr lang="en-US" sz="1400" b="0" i="0" u="none" strike="noStrike" kern="1200" dirty="0">
                          <a:solidFill>
                            <a:schemeClr val="bg2">
                              <a:lumMod val="50000"/>
                            </a:schemeClr>
                          </a:solidFill>
                          <a:effectLst/>
                          <a:latin typeface="Calibri" panose="020F0502020204030204" pitchFamily="34" charset="0"/>
                          <a:ea typeface="+mn-ea"/>
                          <a:cs typeface="+mn-cs"/>
                        </a:rPr>
                        <a:t>Jenkins, Concourse, </a:t>
                      </a:r>
                      <a:r>
                        <a:rPr lang="en-US" sz="1400" b="0" i="0" u="none" strike="noStrike" kern="1200" dirty="0" err="1">
                          <a:solidFill>
                            <a:schemeClr val="bg2">
                              <a:lumMod val="50000"/>
                            </a:schemeClr>
                          </a:solidFill>
                          <a:effectLst/>
                          <a:latin typeface="Calibri" panose="020F0502020204030204" pitchFamily="34" charset="0"/>
                          <a:ea typeface="+mn-ea"/>
                          <a:cs typeface="+mn-cs"/>
                        </a:rPr>
                        <a:t>goCD</a:t>
                      </a:r>
                      <a:endParaRPr lang="en-US" sz="1400" b="0" i="0" u="none" strike="noStrike" kern="1200" dirty="0">
                        <a:solidFill>
                          <a:schemeClr val="bg2">
                            <a:lumMod val="50000"/>
                          </a:schemeClr>
                        </a:solidFill>
                        <a:effectLst/>
                        <a:latin typeface="Calibri" panose="020F0502020204030204" pitchFamily="34" charset="0"/>
                        <a:ea typeface="+mn-ea"/>
                        <a:cs typeface="+mn-cs"/>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2"/>
                  </a:ext>
                </a:extLst>
              </a:tr>
              <a:tr h="260411">
                <a:tc vMerge="1">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solidFill>
                  </a:tcPr>
                </a:tc>
                <a:tc>
                  <a:txBody>
                    <a:bodyPr/>
                    <a:lstStyle/>
                    <a:p>
                      <a:pPr lvl="1" algn="l" fontAlgn="ctr"/>
                      <a:r>
                        <a:rPr lang="en-US" sz="1400" b="0" i="0" u="none" strike="noStrike" kern="1200" dirty="0" err="1">
                          <a:solidFill>
                            <a:schemeClr val="bg2">
                              <a:lumMod val="50000"/>
                            </a:schemeClr>
                          </a:solidFill>
                          <a:effectLst/>
                          <a:latin typeface="Calibri" panose="020F0502020204030204" pitchFamily="34" charset="0"/>
                          <a:ea typeface="+mn-ea"/>
                          <a:cs typeface="+mn-cs"/>
                        </a:rPr>
                        <a:t>SonarQube</a:t>
                      </a:r>
                      <a:r>
                        <a:rPr lang="en-US" sz="1400" b="0" i="0" u="none" strike="noStrike" kern="1200" dirty="0">
                          <a:solidFill>
                            <a:schemeClr val="bg2">
                              <a:lumMod val="50000"/>
                            </a:schemeClr>
                          </a:solidFill>
                          <a:effectLst/>
                          <a:latin typeface="Calibri" panose="020F0502020204030204" pitchFamily="34" charset="0"/>
                          <a:ea typeface="+mn-ea"/>
                          <a:cs typeface="+mn-cs"/>
                        </a:rPr>
                        <a:t>, PACT</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3"/>
                  </a:ext>
                </a:extLst>
              </a:tr>
              <a:tr h="260411">
                <a:tc vMerge="1">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solidFill>
                  </a:tcPr>
                </a:tc>
                <a:tc>
                  <a:txBody>
                    <a:bodyPr/>
                    <a:lstStyle/>
                    <a:p>
                      <a:pPr lvl="1" algn="l" fontAlgn="ctr"/>
                      <a:r>
                        <a:rPr lang="en-US" sz="1400" b="0" i="0" u="none" strike="noStrike" dirty="0" err="1">
                          <a:solidFill>
                            <a:schemeClr val="bg2">
                              <a:lumMod val="50000"/>
                            </a:schemeClr>
                          </a:solidFill>
                          <a:effectLst/>
                          <a:latin typeface="Calibri" panose="020F0502020204030204" pitchFamily="34" charset="0"/>
                        </a:rPr>
                        <a:t>DockerCentral</a:t>
                      </a:r>
                      <a:endParaRPr lang="en-US" sz="1400" b="0" i="0" u="none" strike="noStrike" dirty="0">
                        <a:solidFill>
                          <a:schemeClr val="bg2">
                            <a:lumMod val="50000"/>
                          </a:schemeClr>
                        </a:solidFill>
                        <a:effectLst/>
                        <a:latin typeface="Calibri" panose="020F050202020403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4"/>
                  </a:ext>
                </a:extLst>
              </a:tr>
              <a:tr h="260411">
                <a:tc vMerge="1">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solidFill>
                  </a:tcPr>
                </a:tc>
                <a:tc>
                  <a:txBody>
                    <a:bodyPr/>
                    <a:lstStyle/>
                    <a:p>
                      <a:pPr lvl="1" algn="l" fontAlgn="ctr"/>
                      <a:r>
                        <a:rPr lang="en-US" sz="1400" b="0" i="0" u="none" strike="noStrike" dirty="0">
                          <a:solidFill>
                            <a:schemeClr val="bg2">
                              <a:lumMod val="50000"/>
                            </a:schemeClr>
                          </a:solidFill>
                          <a:effectLst/>
                          <a:latin typeface="Calibri" panose="020F0502020204030204" pitchFamily="34" charset="0"/>
                        </a:rPr>
                        <a:t>Nexus</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5"/>
                  </a:ext>
                </a:extLst>
              </a:tr>
              <a:tr h="260411">
                <a:tc>
                  <a:txBody>
                    <a:bodyPr/>
                    <a:lstStyle/>
                    <a:p>
                      <a:pPr lvl="1" algn="l" fontAlgn="ctr"/>
                      <a:r>
                        <a:rPr lang="en-US" sz="1400" b="1" i="0" u="none" strike="noStrike" kern="1200" dirty="0">
                          <a:solidFill>
                            <a:srgbClr val="000000"/>
                          </a:solidFill>
                          <a:effectLst/>
                          <a:latin typeface="Calibri" panose="020F0502020204030204" pitchFamily="34" charset="0"/>
                          <a:ea typeface="+mn-ea"/>
                          <a:cs typeface="+mn-cs"/>
                        </a:rPr>
                        <a:t>Microservice Container Runtime</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solidFill>
                  </a:tcPr>
                </a:tc>
                <a:tc>
                  <a:txBody>
                    <a:bodyPr/>
                    <a:lstStyle/>
                    <a:p>
                      <a:pPr lvl="1" algn="l" fontAlgn="ctr"/>
                      <a:r>
                        <a:rPr lang="en-US" sz="1400" b="0" i="0" u="none" strike="noStrike" dirty="0" err="1">
                          <a:solidFill>
                            <a:schemeClr val="bg2">
                              <a:lumMod val="50000"/>
                            </a:schemeClr>
                          </a:solidFill>
                          <a:effectLst/>
                          <a:latin typeface="Calibri" panose="020F0502020204030204" pitchFamily="34" charset="0"/>
                        </a:rPr>
                        <a:t>Docker</a:t>
                      </a:r>
                      <a:r>
                        <a:rPr lang="en-US" sz="1400" b="0" i="0" u="none" strike="noStrike" dirty="0">
                          <a:solidFill>
                            <a:schemeClr val="bg2">
                              <a:lumMod val="50000"/>
                            </a:schemeClr>
                          </a:solidFill>
                          <a:effectLst/>
                          <a:latin typeface="Calibri" panose="020F0502020204030204" pitchFamily="34" charset="0"/>
                        </a:rPr>
                        <a:t>, Kubernetes</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16"/>
                  </a:ext>
                </a:extLst>
              </a:tr>
              <a:tr h="291739">
                <a:tc>
                  <a:txBody>
                    <a:bodyPr/>
                    <a:lstStyle/>
                    <a:p>
                      <a:pPr lvl="1" algn="l" fontAlgn="ctr"/>
                      <a:r>
                        <a:rPr lang="en-US" sz="1400" b="1" i="0" u="none" strike="noStrike" kern="1200" dirty="0">
                          <a:solidFill>
                            <a:srgbClr val="000000"/>
                          </a:solidFill>
                          <a:effectLst/>
                          <a:latin typeface="Calibri" panose="020F0502020204030204" pitchFamily="34" charset="0"/>
                          <a:ea typeface="+mn-ea"/>
                          <a:cs typeface="+mn-cs"/>
                        </a:rPr>
                        <a:t>Application Configuration</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lvl="1" algn="l" fontAlgn="ctr"/>
                      <a:r>
                        <a:rPr lang="en-US" sz="1400" b="0" i="0" u="none" strike="noStrike" dirty="0">
                          <a:solidFill>
                            <a:schemeClr val="bg2">
                              <a:lumMod val="50000"/>
                            </a:schemeClr>
                          </a:solidFill>
                          <a:effectLst/>
                          <a:latin typeface="Calibri" panose="020F0502020204030204" pitchFamily="34" charset="0"/>
                        </a:rPr>
                        <a:t>Chef,</a:t>
                      </a:r>
                      <a:r>
                        <a:rPr lang="en-US" sz="1400" b="0" i="0" u="none" strike="noStrike" baseline="0" dirty="0">
                          <a:solidFill>
                            <a:schemeClr val="bg2">
                              <a:lumMod val="50000"/>
                            </a:schemeClr>
                          </a:solidFill>
                          <a:effectLst/>
                          <a:latin typeface="Calibri" panose="020F0502020204030204" pitchFamily="34" charset="0"/>
                        </a:rPr>
                        <a:t> </a:t>
                      </a:r>
                      <a:r>
                        <a:rPr lang="en-US" sz="1400" b="0" i="0" u="none" strike="noStrike" dirty="0" err="1">
                          <a:solidFill>
                            <a:schemeClr val="bg2">
                              <a:lumMod val="50000"/>
                            </a:schemeClr>
                          </a:solidFill>
                          <a:effectLst/>
                          <a:latin typeface="Calibri" panose="020F0502020204030204" pitchFamily="34" charset="0"/>
                        </a:rPr>
                        <a:t>Ansible</a:t>
                      </a:r>
                      <a:r>
                        <a:rPr lang="en-US" sz="1400" b="0" i="0" u="none" strike="noStrike" dirty="0">
                          <a:solidFill>
                            <a:schemeClr val="bg2">
                              <a:lumMod val="50000"/>
                            </a:schemeClr>
                          </a:solidFill>
                          <a:effectLst/>
                          <a:latin typeface="Calibri" panose="020F0502020204030204" pitchFamily="34" charset="0"/>
                        </a:rPr>
                        <a:t>, Consul</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7"/>
                  </a:ext>
                </a:extLst>
              </a:tr>
            </a:tbl>
          </a:graphicData>
        </a:graphic>
      </p:graphicFrame>
      <p:cxnSp>
        <p:nvCxnSpPr>
          <p:cNvPr id="4" name="Straight Connector 3"/>
          <p:cNvCxnSpPr/>
          <p:nvPr/>
        </p:nvCxnSpPr>
        <p:spPr>
          <a:xfrm>
            <a:off x="546521" y="1856035"/>
            <a:ext cx="11064240" cy="0"/>
          </a:xfrm>
          <a:prstGeom prst="line">
            <a:avLst/>
          </a:prstGeom>
          <a:ln w="38100">
            <a:gradFill flip="none" rotWithShape="1">
              <a:gsLst>
                <a:gs pos="0">
                  <a:schemeClr val="accent1"/>
                </a:gs>
                <a:gs pos="100000">
                  <a:schemeClr val="accent3"/>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4752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801" y="304641"/>
            <a:ext cx="11091672" cy="553998"/>
          </a:xfrm>
        </p:spPr>
        <p:txBody>
          <a:bodyPr>
            <a:normAutofit fontScale="90000"/>
          </a:bodyPr>
          <a:lstStyle/>
          <a:p>
            <a:r>
              <a:rPr lang="en-US" dirty="0"/>
              <a:t>Logical Deployment Architecture for Microservice</a:t>
            </a:r>
          </a:p>
        </p:txBody>
      </p:sp>
      <p:sp>
        <p:nvSpPr>
          <p:cNvPr id="4" name="Rectangle 3"/>
          <p:cNvSpPr/>
          <p:nvPr/>
        </p:nvSpPr>
        <p:spPr>
          <a:xfrm>
            <a:off x="5961411" y="1403076"/>
            <a:ext cx="4952605" cy="2418715"/>
          </a:xfrm>
          <a:prstGeom prst="rect">
            <a:avLst/>
          </a:prstGeom>
          <a:noFill/>
          <a:ln w="12700" cap="sq">
            <a:solidFill>
              <a:schemeClr val="bg1">
                <a:lumMod val="50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chemeClr val="tx2"/>
                </a:solidFill>
              </a:rPr>
              <a:t>Kubernetes Node</a:t>
            </a:r>
          </a:p>
        </p:txBody>
      </p:sp>
      <p:sp>
        <p:nvSpPr>
          <p:cNvPr id="5" name="Rectangle 4"/>
          <p:cNvSpPr/>
          <p:nvPr/>
        </p:nvSpPr>
        <p:spPr>
          <a:xfrm>
            <a:off x="7257514" y="2407351"/>
            <a:ext cx="2291004" cy="408971"/>
          </a:xfrm>
          <a:prstGeom prst="rect">
            <a:avLst/>
          </a:prstGeom>
          <a:solidFill>
            <a:srgbClr val="F1F0F0"/>
          </a:solidFill>
          <a:ln w="12700" cap="sq">
            <a:solidFill>
              <a:schemeClr val="bg1">
                <a:lumMod val="50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1"/>
                </a:solidFill>
              </a:rPr>
              <a:t>Container with Microservice</a:t>
            </a:r>
          </a:p>
        </p:txBody>
      </p:sp>
      <p:sp>
        <p:nvSpPr>
          <p:cNvPr id="6" name="Rectangle 5"/>
          <p:cNvSpPr/>
          <p:nvPr/>
        </p:nvSpPr>
        <p:spPr>
          <a:xfrm>
            <a:off x="6664533" y="2098565"/>
            <a:ext cx="3854390" cy="852433"/>
          </a:xfrm>
          <a:prstGeom prst="rect">
            <a:avLst/>
          </a:prstGeom>
          <a:noFill/>
          <a:ln w="12700" cap="sq">
            <a:solidFill>
              <a:schemeClr val="bg1">
                <a:lumMod val="50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400" dirty="0">
                <a:solidFill>
                  <a:schemeClr val="tx1"/>
                </a:solidFill>
              </a:rPr>
              <a:t>Docker Container Engine</a:t>
            </a:r>
          </a:p>
        </p:txBody>
      </p:sp>
      <p:cxnSp>
        <p:nvCxnSpPr>
          <p:cNvPr id="7" name="Straight Arrow Connector 6"/>
          <p:cNvCxnSpPr>
            <a:stCxn id="18" idx="3"/>
            <a:endCxn id="12" idx="2"/>
          </p:cNvCxnSpPr>
          <p:nvPr/>
        </p:nvCxnSpPr>
        <p:spPr>
          <a:xfrm flipV="1">
            <a:off x="1925439" y="2598498"/>
            <a:ext cx="1986320" cy="80086"/>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8" name="Picture 2" descr="http://blog.christianposta.com/images/kube.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0620780" y="1315805"/>
            <a:ext cx="544838" cy="52172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3564590" y="1575337"/>
            <a:ext cx="915188" cy="461665"/>
          </a:xfrm>
          <a:prstGeom prst="rect">
            <a:avLst/>
          </a:prstGeom>
          <a:noFill/>
        </p:spPr>
        <p:txBody>
          <a:bodyPr wrap="square" rtlCol="0">
            <a:spAutoFit/>
          </a:bodyPr>
          <a:lstStyle/>
          <a:p>
            <a:pPr algn="ctr"/>
            <a:r>
              <a:rPr lang="en-US" sz="1200" dirty="0">
                <a:solidFill>
                  <a:schemeClr val="tx2"/>
                </a:solidFill>
              </a:rPr>
              <a:t>Service Discovery</a:t>
            </a:r>
          </a:p>
        </p:txBody>
      </p:sp>
      <p:sp>
        <p:nvSpPr>
          <p:cNvPr id="10" name="Oval 9"/>
          <p:cNvSpPr/>
          <p:nvPr/>
        </p:nvSpPr>
        <p:spPr>
          <a:xfrm>
            <a:off x="3893824" y="1108243"/>
            <a:ext cx="493007" cy="469736"/>
          </a:xfrm>
          <a:prstGeom prst="ellipse">
            <a:avLst/>
          </a:prstGeom>
          <a:solidFill>
            <a:schemeClr val="bg1"/>
          </a:solidFill>
          <a:ln w="6350" cap="sq">
            <a:solidFill>
              <a:srgbClr val="B4B0BB"/>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tx2"/>
              </a:solidFill>
            </a:endParaRPr>
          </a:p>
        </p:txBody>
      </p:sp>
      <p:pic>
        <p:nvPicPr>
          <p:cNvPr id="11" name="Picture 1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938361" y="1156681"/>
            <a:ext cx="416531" cy="396870"/>
          </a:xfrm>
          <a:prstGeom prst="rect">
            <a:avLst/>
          </a:prstGeom>
        </p:spPr>
      </p:pic>
      <p:sp>
        <p:nvSpPr>
          <p:cNvPr id="12" name="Oval 11"/>
          <p:cNvSpPr/>
          <p:nvPr/>
        </p:nvSpPr>
        <p:spPr>
          <a:xfrm>
            <a:off x="3911759" y="2363630"/>
            <a:ext cx="469736" cy="469736"/>
          </a:xfrm>
          <a:prstGeom prst="ellipse">
            <a:avLst/>
          </a:prstGeom>
          <a:solidFill>
            <a:srgbClr val="1E2635"/>
          </a:solidFill>
          <a:ln w="12700"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tx1"/>
              </a:solidFill>
            </a:endParaRPr>
          </a:p>
        </p:txBody>
      </p:sp>
      <p:sp>
        <p:nvSpPr>
          <p:cNvPr id="13" name="TextBox 12"/>
          <p:cNvSpPr txBox="1"/>
          <p:nvPr/>
        </p:nvSpPr>
        <p:spPr>
          <a:xfrm>
            <a:off x="3558515" y="2793680"/>
            <a:ext cx="893926" cy="461665"/>
          </a:xfrm>
          <a:prstGeom prst="rect">
            <a:avLst/>
          </a:prstGeom>
          <a:noFill/>
        </p:spPr>
        <p:txBody>
          <a:bodyPr wrap="square" rtlCol="0">
            <a:spAutoFit/>
          </a:bodyPr>
          <a:lstStyle/>
          <a:p>
            <a:pPr algn="ctr"/>
            <a:r>
              <a:rPr lang="en-US" sz="1200" dirty="0"/>
              <a:t>API</a:t>
            </a:r>
            <a:r>
              <a:rPr lang="he-IL" sz="1200" dirty="0"/>
              <a:t> </a:t>
            </a:r>
            <a:r>
              <a:rPr lang="en-US" sz="1200" dirty="0"/>
              <a:t>Gateway</a:t>
            </a:r>
          </a:p>
        </p:txBody>
      </p:sp>
      <p:pic>
        <p:nvPicPr>
          <p:cNvPr id="14" name="Picture 1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968673" y="2417928"/>
            <a:ext cx="331446" cy="331446"/>
          </a:xfrm>
          <a:prstGeom prst="rect">
            <a:avLst/>
          </a:prstGeom>
        </p:spPr>
      </p:pic>
      <p:sp>
        <p:nvSpPr>
          <p:cNvPr id="15" name="TextBox 14"/>
          <p:cNvSpPr txBox="1"/>
          <p:nvPr/>
        </p:nvSpPr>
        <p:spPr>
          <a:xfrm>
            <a:off x="3332671" y="4602629"/>
            <a:ext cx="1272004" cy="461665"/>
          </a:xfrm>
          <a:prstGeom prst="rect">
            <a:avLst/>
          </a:prstGeom>
          <a:noFill/>
        </p:spPr>
        <p:txBody>
          <a:bodyPr wrap="square" rtlCol="0">
            <a:spAutoFit/>
          </a:bodyPr>
          <a:lstStyle/>
          <a:p>
            <a:pPr algn="ctr"/>
            <a:r>
              <a:rPr lang="en-US" sz="1200" dirty="0"/>
              <a:t>A3S (security as a service</a:t>
            </a:r>
          </a:p>
        </p:txBody>
      </p:sp>
      <p:sp>
        <p:nvSpPr>
          <p:cNvPr id="16" name="Oval 15"/>
          <p:cNvSpPr/>
          <p:nvPr/>
        </p:nvSpPr>
        <p:spPr>
          <a:xfrm>
            <a:off x="3746252" y="4132893"/>
            <a:ext cx="469736" cy="469736"/>
          </a:xfrm>
          <a:prstGeom prst="ellipse">
            <a:avLst/>
          </a:prstGeom>
          <a:solidFill>
            <a:srgbClr val="1E2635"/>
          </a:solidFill>
          <a:ln w="12700"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p>
        </p:txBody>
      </p:sp>
      <p:pic>
        <p:nvPicPr>
          <p:cNvPr id="17" name="Picture 16"/>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848204" y="4241907"/>
            <a:ext cx="240939" cy="254586"/>
          </a:xfrm>
          <a:prstGeom prst="rect">
            <a:avLst/>
          </a:prstGeom>
        </p:spPr>
      </p:pic>
      <p:sp>
        <p:nvSpPr>
          <p:cNvPr id="18" name="Rectangle 17"/>
          <p:cNvSpPr/>
          <p:nvPr/>
        </p:nvSpPr>
        <p:spPr>
          <a:xfrm>
            <a:off x="894925" y="2474098"/>
            <a:ext cx="1030514" cy="408971"/>
          </a:xfrm>
          <a:prstGeom prst="rect">
            <a:avLst/>
          </a:prstGeom>
          <a:noFill/>
          <a:ln w="12700" cap="sq">
            <a:solidFill>
              <a:schemeClr val="bg1">
                <a:lumMod val="50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1"/>
                </a:solidFill>
              </a:rPr>
              <a:t>Consumer of MS API</a:t>
            </a:r>
          </a:p>
        </p:txBody>
      </p:sp>
      <p:cxnSp>
        <p:nvCxnSpPr>
          <p:cNvPr id="19" name="Straight Arrow Connector 18"/>
          <p:cNvCxnSpPr>
            <a:stCxn id="12" idx="4"/>
            <a:endCxn id="16" idx="0"/>
          </p:cNvCxnSpPr>
          <p:nvPr/>
        </p:nvCxnSpPr>
        <p:spPr>
          <a:xfrm flipH="1">
            <a:off x="3981120" y="2833366"/>
            <a:ext cx="165507" cy="1299527"/>
          </a:xfrm>
          <a:prstGeom prst="straightConnector1">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0" name="Picture 19" descr="Screen Clipping"/>
          <p:cNvPicPr>
            <a:picLocks noChangeAspect="1"/>
          </p:cNvPicPr>
          <p:nvPr/>
        </p:nvPicPr>
        <p:blipFill>
          <a:blip r:embed="rId6"/>
          <a:stretch>
            <a:fillRect/>
          </a:stretch>
        </p:blipFill>
        <p:spPr>
          <a:xfrm>
            <a:off x="5528675" y="5197477"/>
            <a:ext cx="309465" cy="495145"/>
          </a:xfrm>
          <a:prstGeom prst="rect">
            <a:avLst/>
          </a:prstGeom>
        </p:spPr>
      </p:pic>
      <p:cxnSp>
        <p:nvCxnSpPr>
          <p:cNvPr id="21" name="Straight Arrow Connector 20"/>
          <p:cNvCxnSpPr>
            <a:stCxn id="10" idx="4"/>
            <a:endCxn id="12" idx="0"/>
          </p:cNvCxnSpPr>
          <p:nvPr/>
        </p:nvCxnSpPr>
        <p:spPr>
          <a:xfrm>
            <a:off x="4140328" y="1577979"/>
            <a:ext cx="6299" cy="785651"/>
          </a:xfrm>
          <a:prstGeom prst="straightConnector1">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2" idx="6"/>
            <a:endCxn id="5" idx="1"/>
          </p:cNvCxnSpPr>
          <p:nvPr/>
        </p:nvCxnSpPr>
        <p:spPr>
          <a:xfrm>
            <a:off x="4381495" y="2598498"/>
            <a:ext cx="2876019" cy="1333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9142454" y="3198831"/>
            <a:ext cx="950054" cy="444353"/>
          </a:xfrm>
          <a:prstGeom prst="rect">
            <a:avLst/>
          </a:prstGeom>
          <a:solidFill>
            <a:srgbClr val="F1F0F0"/>
          </a:solidFill>
          <a:ln w="12700" cap="sq">
            <a:solidFill>
              <a:schemeClr val="bg1">
                <a:lumMod val="50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1"/>
                </a:solidFill>
              </a:rPr>
              <a:t>Log collector</a:t>
            </a:r>
          </a:p>
        </p:txBody>
      </p:sp>
      <p:pic>
        <p:nvPicPr>
          <p:cNvPr id="24" name="Picture 23" descr="Screen Clipping"/>
          <p:cNvPicPr>
            <a:picLocks noChangeAspect="1"/>
          </p:cNvPicPr>
          <p:nvPr/>
        </p:nvPicPr>
        <p:blipFill>
          <a:blip r:embed="rId7"/>
          <a:stretch>
            <a:fillRect/>
          </a:stretch>
        </p:blipFill>
        <p:spPr>
          <a:xfrm>
            <a:off x="7285181" y="4703547"/>
            <a:ext cx="336958" cy="347168"/>
          </a:xfrm>
          <a:prstGeom prst="rect">
            <a:avLst/>
          </a:prstGeom>
        </p:spPr>
      </p:pic>
      <p:sp>
        <p:nvSpPr>
          <p:cNvPr id="25" name="TextBox 24"/>
          <p:cNvSpPr txBox="1"/>
          <p:nvPr/>
        </p:nvSpPr>
        <p:spPr>
          <a:xfrm>
            <a:off x="6872347" y="5113003"/>
            <a:ext cx="1204582" cy="276999"/>
          </a:xfrm>
          <a:prstGeom prst="rect">
            <a:avLst/>
          </a:prstGeom>
          <a:noFill/>
        </p:spPr>
        <p:txBody>
          <a:bodyPr wrap="square" rtlCol="0">
            <a:spAutoFit/>
          </a:bodyPr>
          <a:lstStyle/>
          <a:p>
            <a:pPr algn="ctr"/>
            <a:r>
              <a:rPr lang="en-US" sz="1200" dirty="0"/>
              <a:t>Prometheus</a:t>
            </a:r>
          </a:p>
        </p:txBody>
      </p:sp>
      <p:pic>
        <p:nvPicPr>
          <p:cNvPr id="26" name="Picture 25" descr="Screen Clipping"/>
          <p:cNvPicPr>
            <a:picLocks noChangeAspect="1"/>
          </p:cNvPicPr>
          <p:nvPr/>
        </p:nvPicPr>
        <p:blipFill>
          <a:blip r:embed="rId8"/>
          <a:stretch>
            <a:fillRect/>
          </a:stretch>
        </p:blipFill>
        <p:spPr>
          <a:xfrm>
            <a:off x="7285938" y="5535191"/>
            <a:ext cx="423763" cy="463000"/>
          </a:xfrm>
          <a:prstGeom prst="rect">
            <a:avLst/>
          </a:prstGeom>
        </p:spPr>
      </p:pic>
      <p:sp>
        <p:nvSpPr>
          <p:cNvPr id="27" name="TextBox 26"/>
          <p:cNvSpPr txBox="1"/>
          <p:nvPr/>
        </p:nvSpPr>
        <p:spPr>
          <a:xfrm>
            <a:off x="7041697" y="6011570"/>
            <a:ext cx="901302" cy="276999"/>
          </a:xfrm>
          <a:prstGeom prst="rect">
            <a:avLst/>
          </a:prstGeom>
          <a:noFill/>
        </p:spPr>
        <p:txBody>
          <a:bodyPr wrap="square" rtlCol="0">
            <a:spAutoFit/>
          </a:bodyPr>
          <a:lstStyle/>
          <a:p>
            <a:pPr algn="ctr"/>
            <a:r>
              <a:rPr lang="en-US" sz="1200" dirty="0" err="1"/>
              <a:t>Grafana</a:t>
            </a:r>
            <a:endParaRPr lang="en-US" sz="1200" dirty="0"/>
          </a:p>
        </p:txBody>
      </p:sp>
      <p:cxnSp>
        <p:nvCxnSpPr>
          <p:cNvPr id="28" name="Straight Arrow Connector 27"/>
          <p:cNvCxnSpPr>
            <a:stCxn id="5" idx="2"/>
            <a:endCxn id="24" idx="0"/>
          </p:cNvCxnSpPr>
          <p:nvPr/>
        </p:nvCxnSpPr>
        <p:spPr>
          <a:xfrm flipH="1">
            <a:off x="7453660" y="2816322"/>
            <a:ext cx="949356" cy="188722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5" idx="2"/>
            <a:endCxn id="23" idx="0"/>
          </p:cNvCxnSpPr>
          <p:nvPr/>
        </p:nvCxnSpPr>
        <p:spPr>
          <a:xfrm>
            <a:off x="8403016" y="2816322"/>
            <a:ext cx="1214465" cy="38250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78"/>
          <p:cNvCxnSpPr>
            <a:stCxn id="23" idx="3"/>
            <a:endCxn id="55" idx="0"/>
          </p:cNvCxnSpPr>
          <p:nvPr/>
        </p:nvCxnSpPr>
        <p:spPr>
          <a:xfrm>
            <a:off x="10092508" y="3421008"/>
            <a:ext cx="1327014" cy="2494355"/>
          </a:xfrm>
          <a:prstGeom prst="curved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4" idx="2"/>
            <a:endCxn id="26" idx="0"/>
          </p:cNvCxnSpPr>
          <p:nvPr/>
        </p:nvCxnSpPr>
        <p:spPr>
          <a:xfrm>
            <a:off x="7453660" y="5050715"/>
            <a:ext cx="44160" cy="484476"/>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5" idx="1"/>
            <a:endCxn id="20" idx="0"/>
          </p:cNvCxnSpPr>
          <p:nvPr/>
        </p:nvCxnSpPr>
        <p:spPr>
          <a:xfrm flipH="1">
            <a:off x="5683408" y="2611837"/>
            <a:ext cx="1574106" cy="258564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135728" y="5844556"/>
            <a:ext cx="1026909" cy="461665"/>
          </a:xfrm>
          <a:prstGeom prst="rect">
            <a:avLst/>
          </a:prstGeom>
          <a:noFill/>
        </p:spPr>
        <p:txBody>
          <a:bodyPr wrap="square" rtlCol="0">
            <a:spAutoFit/>
          </a:bodyPr>
          <a:lstStyle/>
          <a:p>
            <a:pPr algn="ctr"/>
            <a:r>
              <a:rPr lang="en-US" sz="1200" dirty="0"/>
              <a:t>Message Bus (Kafka)</a:t>
            </a:r>
          </a:p>
        </p:txBody>
      </p:sp>
      <p:sp>
        <p:nvSpPr>
          <p:cNvPr id="34" name="Rectangle 33"/>
          <p:cNvSpPr/>
          <p:nvPr/>
        </p:nvSpPr>
        <p:spPr>
          <a:xfrm>
            <a:off x="8570130" y="4726219"/>
            <a:ext cx="1384714" cy="590832"/>
          </a:xfrm>
          <a:prstGeom prst="rect">
            <a:avLst/>
          </a:prstGeom>
          <a:noFill/>
          <a:ln w="12700" cap="sq">
            <a:solidFill>
              <a:schemeClr val="bg1"/>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tx2"/>
              </a:solidFill>
              <a:latin typeface="Century Gothic" charset="0"/>
              <a:ea typeface="Century Gothic" charset="0"/>
              <a:cs typeface="Century Gothic" charset="0"/>
            </a:endParaRPr>
          </a:p>
        </p:txBody>
      </p:sp>
      <p:sp>
        <p:nvSpPr>
          <p:cNvPr id="35" name="Rectangle 34"/>
          <p:cNvSpPr/>
          <p:nvPr/>
        </p:nvSpPr>
        <p:spPr>
          <a:xfrm>
            <a:off x="8571693" y="3995957"/>
            <a:ext cx="1390773" cy="542847"/>
          </a:xfrm>
          <a:prstGeom prst="rect">
            <a:avLst/>
          </a:prstGeom>
          <a:noFill/>
          <a:ln w="12700" cap="sq">
            <a:solidFill>
              <a:schemeClr val="bg1"/>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tx2"/>
              </a:solidFill>
              <a:latin typeface="Century Gothic" charset="0"/>
              <a:ea typeface="Century Gothic" charset="0"/>
              <a:cs typeface="Century Gothic" charset="0"/>
            </a:endParaRPr>
          </a:p>
        </p:txBody>
      </p:sp>
      <p:grpSp>
        <p:nvGrpSpPr>
          <p:cNvPr id="36" name="Group 35"/>
          <p:cNvGrpSpPr/>
          <p:nvPr/>
        </p:nvGrpSpPr>
        <p:grpSpPr>
          <a:xfrm>
            <a:off x="8841906" y="6021867"/>
            <a:ext cx="883551" cy="352066"/>
            <a:chOff x="646330" y="5568846"/>
            <a:chExt cx="1341931" cy="352066"/>
          </a:xfrm>
        </p:grpSpPr>
        <p:sp>
          <p:nvSpPr>
            <p:cNvPr id="37" name="Rectangle 36"/>
            <p:cNvSpPr/>
            <p:nvPr/>
          </p:nvSpPr>
          <p:spPr>
            <a:xfrm>
              <a:off x="699669" y="5624502"/>
              <a:ext cx="1288592" cy="296410"/>
            </a:xfrm>
            <a:prstGeom prst="rect">
              <a:avLst/>
            </a:prstGeom>
            <a:solidFill>
              <a:schemeClr val="accent4">
                <a:lumMod val="20000"/>
                <a:lumOff val="80000"/>
              </a:schemeClr>
            </a:solidFill>
            <a:ln w="12700" cap="sq">
              <a:solidFill>
                <a:schemeClr val="bg1">
                  <a:lumMod val="50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err="1">
                  <a:solidFill>
                    <a:schemeClr val="bg1">
                      <a:lumMod val="65000"/>
                    </a:schemeClr>
                  </a:solidFill>
                </a:rPr>
                <a:t>Logstash</a:t>
              </a:r>
              <a:r>
                <a:rPr lang="en-US" sz="900" dirty="0">
                  <a:solidFill>
                    <a:schemeClr val="bg1">
                      <a:lumMod val="65000"/>
                    </a:schemeClr>
                  </a:solidFill>
                </a:rPr>
                <a:t> </a:t>
              </a:r>
              <a:r>
                <a:rPr lang="en-US" sz="900" dirty="0" err="1">
                  <a:solidFill>
                    <a:schemeClr val="bg1">
                      <a:lumMod val="65000"/>
                    </a:schemeClr>
                  </a:solidFill>
                </a:rPr>
                <a:t>cluser</a:t>
              </a:r>
              <a:endParaRPr lang="en-US" sz="900" dirty="0">
                <a:solidFill>
                  <a:schemeClr val="bg1">
                    <a:lumMod val="65000"/>
                  </a:schemeClr>
                </a:solidFill>
              </a:endParaRPr>
            </a:p>
          </p:txBody>
        </p:sp>
        <p:sp>
          <p:nvSpPr>
            <p:cNvPr id="38" name="Rectangle 37"/>
            <p:cNvSpPr/>
            <p:nvPr/>
          </p:nvSpPr>
          <p:spPr>
            <a:xfrm>
              <a:off x="646330" y="5568846"/>
              <a:ext cx="1288592" cy="273495"/>
            </a:xfrm>
            <a:prstGeom prst="rect">
              <a:avLst/>
            </a:prstGeom>
            <a:solidFill>
              <a:schemeClr val="accent4">
                <a:lumMod val="20000"/>
                <a:lumOff val="80000"/>
              </a:schemeClr>
            </a:solidFill>
            <a:ln w="12700" cap="sq">
              <a:solidFill>
                <a:schemeClr val="bg1">
                  <a:lumMod val="50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err="1">
                  <a:solidFill>
                    <a:schemeClr val="tx2"/>
                  </a:solidFill>
                </a:rPr>
                <a:t>Logstash</a:t>
              </a:r>
              <a:r>
                <a:rPr lang="en-US" sz="900" dirty="0">
                  <a:solidFill>
                    <a:schemeClr val="tx2"/>
                  </a:solidFill>
                </a:rPr>
                <a:t> cluster</a:t>
              </a:r>
            </a:p>
          </p:txBody>
        </p:sp>
      </p:grpSp>
      <p:cxnSp>
        <p:nvCxnSpPr>
          <p:cNvPr id="39" name="Straight Arrow Connector 38"/>
          <p:cNvCxnSpPr>
            <a:stCxn id="38" idx="3"/>
            <a:endCxn id="55" idx="1"/>
          </p:cNvCxnSpPr>
          <p:nvPr/>
        </p:nvCxnSpPr>
        <p:spPr>
          <a:xfrm flipV="1">
            <a:off x="9690338" y="6144648"/>
            <a:ext cx="1083361" cy="13967"/>
          </a:xfrm>
          <a:prstGeom prst="straightConnector1">
            <a:avLst/>
          </a:prstGeom>
          <a:ln>
            <a:solidFill>
              <a:schemeClr val="tx2"/>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9366397" y="5386354"/>
            <a:ext cx="568496" cy="215444"/>
          </a:xfrm>
          <a:prstGeom prst="rect">
            <a:avLst/>
          </a:prstGeom>
          <a:noFill/>
        </p:spPr>
        <p:txBody>
          <a:bodyPr wrap="square" rtlCol="0">
            <a:spAutoFit/>
          </a:bodyPr>
          <a:lstStyle/>
          <a:p>
            <a:pPr algn="ctr"/>
            <a:r>
              <a:rPr lang="en-US" sz="800" dirty="0">
                <a:solidFill>
                  <a:schemeClr val="tx2"/>
                </a:solidFill>
              </a:rPr>
              <a:t>index</a:t>
            </a:r>
          </a:p>
        </p:txBody>
      </p:sp>
      <p:sp>
        <p:nvSpPr>
          <p:cNvPr id="41" name="Flowchart: Magnetic Disk 40"/>
          <p:cNvSpPr/>
          <p:nvPr/>
        </p:nvSpPr>
        <p:spPr>
          <a:xfrm>
            <a:off x="8985818" y="4852271"/>
            <a:ext cx="1331539" cy="550130"/>
          </a:xfrm>
          <a:prstGeom prst="flowChartMagneticDisk">
            <a:avLst/>
          </a:prstGeom>
          <a:solidFill>
            <a:schemeClr val="accent4">
              <a:lumMod val="20000"/>
              <a:lumOff val="80000"/>
            </a:schemeClr>
          </a:solidFill>
          <a:ln w="12700" cap="sq">
            <a:solidFill>
              <a:schemeClr val="bg1">
                <a:lumMod val="50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050" dirty="0" err="1">
                <a:solidFill>
                  <a:schemeClr val="tx2"/>
                </a:solidFill>
              </a:rPr>
              <a:t>Elasticsearch</a:t>
            </a:r>
            <a:r>
              <a:rPr lang="en-US" sz="1050" dirty="0">
                <a:solidFill>
                  <a:schemeClr val="tx2"/>
                </a:solidFill>
              </a:rPr>
              <a:t> cluster</a:t>
            </a:r>
          </a:p>
        </p:txBody>
      </p:sp>
      <p:sp>
        <p:nvSpPr>
          <p:cNvPr id="42" name="Rectangle 41"/>
          <p:cNvSpPr/>
          <p:nvPr/>
        </p:nvSpPr>
        <p:spPr>
          <a:xfrm>
            <a:off x="9014009" y="4241784"/>
            <a:ext cx="1288592" cy="238500"/>
          </a:xfrm>
          <a:prstGeom prst="rect">
            <a:avLst/>
          </a:prstGeom>
          <a:solidFill>
            <a:schemeClr val="accent4">
              <a:lumMod val="20000"/>
              <a:lumOff val="80000"/>
            </a:schemeClr>
          </a:solidFill>
          <a:ln w="12700" cap="sq">
            <a:solidFill>
              <a:schemeClr val="bg1">
                <a:lumMod val="50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050" dirty="0">
                <a:solidFill>
                  <a:schemeClr val="tx2"/>
                </a:solidFill>
              </a:rPr>
              <a:t>Dashboard</a:t>
            </a:r>
          </a:p>
        </p:txBody>
      </p:sp>
      <p:cxnSp>
        <p:nvCxnSpPr>
          <p:cNvPr id="43" name="Straight Arrow Connector 42"/>
          <p:cNvCxnSpPr>
            <a:stCxn id="42" idx="2"/>
            <a:endCxn id="41" idx="1"/>
          </p:cNvCxnSpPr>
          <p:nvPr/>
        </p:nvCxnSpPr>
        <p:spPr>
          <a:xfrm flipH="1">
            <a:off x="9651588" y="4480285"/>
            <a:ext cx="6717" cy="371986"/>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9613391" y="4594139"/>
            <a:ext cx="568496" cy="184666"/>
          </a:xfrm>
          <a:prstGeom prst="rect">
            <a:avLst/>
          </a:prstGeom>
          <a:noFill/>
        </p:spPr>
        <p:txBody>
          <a:bodyPr wrap="square" rtlCol="0">
            <a:spAutoFit/>
          </a:bodyPr>
          <a:lstStyle/>
          <a:p>
            <a:r>
              <a:rPr lang="en-US" sz="600" dirty="0">
                <a:solidFill>
                  <a:schemeClr val="tx2"/>
                </a:solidFill>
              </a:rPr>
              <a:t>Query </a:t>
            </a:r>
          </a:p>
        </p:txBody>
      </p:sp>
      <p:cxnSp>
        <p:nvCxnSpPr>
          <p:cNvPr id="45" name="Straight Arrow Connector 44"/>
          <p:cNvCxnSpPr>
            <a:stCxn id="38" idx="0"/>
          </p:cNvCxnSpPr>
          <p:nvPr/>
        </p:nvCxnSpPr>
        <p:spPr>
          <a:xfrm flipV="1">
            <a:off x="9266122" y="5390517"/>
            <a:ext cx="957" cy="63135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a:off x="9651588" y="4480285"/>
            <a:ext cx="6717" cy="371986"/>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8765979" y="4109880"/>
            <a:ext cx="1727416" cy="2346338"/>
          </a:xfrm>
          <a:prstGeom prst="rect">
            <a:avLst/>
          </a:prstGeom>
          <a:noFill/>
          <a:ln w="12700" cap="sq">
            <a:solidFill>
              <a:srgbClr val="00B0F0"/>
            </a:solidFill>
            <a:prstDash val="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p>
        </p:txBody>
      </p:sp>
      <p:pic>
        <p:nvPicPr>
          <p:cNvPr id="48" name="Picture 47"/>
          <p:cNvPicPr>
            <a:picLocks noChangeAspect="1"/>
          </p:cNvPicPr>
          <p:nvPr/>
        </p:nvPicPr>
        <p:blipFill rotWithShape="1">
          <a:blip r:embed="rId9"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8637599" y="4010079"/>
            <a:ext cx="247966" cy="232981"/>
          </a:xfrm>
          <a:prstGeom prst="rect">
            <a:avLst/>
          </a:prstGeom>
        </p:spPr>
      </p:pic>
      <p:sp>
        <p:nvSpPr>
          <p:cNvPr id="49" name="TextBox 48"/>
          <p:cNvSpPr txBox="1"/>
          <p:nvPr/>
        </p:nvSpPr>
        <p:spPr>
          <a:xfrm>
            <a:off x="8850911" y="4083754"/>
            <a:ext cx="554960" cy="246221"/>
          </a:xfrm>
          <a:prstGeom prst="rect">
            <a:avLst/>
          </a:prstGeom>
          <a:noFill/>
        </p:spPr>
        <p:txBody>
          <a:bodyPr wrap="none" rtlCol="0">
            <a:spAutoFit/>
          </a:bodyPr>
          <a:lstStyle/>
          <a:p>
            <a:r>
              <a:rPr lang="en-US" sz="1000" b="1" dirty="0">
                <a:solidFill>
                  <a:srgbClr val="302E45"/>
                </a:solidFill>
              </a:rPr>
              <a:t>ELK/G</a:t>
            </a:r>
          </a:p>
        </p:txBody>
      </p:sp>
      <p:sp>
        <p:nvSpPr>
          <p:cNvPr id="50" name="TextBox 49"/>
          <p:cNvSpPr txBox="1"/>
          <p:nvPr/>
        </p:nvSpPr>
        <p:spPr>
          <a:xfrm>
            <a:off x="8667193" y="6482344"/>
            <a:ext cx="2717755" cy="369332"/>
          </a:xfrm>
          <a:prstGeom prst="rect">
            <a:avLst/>
          </a:prstGeom>
          <a:noFill/>
        </p:spPr>
        <p:txBody>
          <a:bodyPr wrap="square" rtlCol="0">
            <a:spAutoFit/>
          </a:bodyPr>
          <a:lstStyle/>
          <a:p>
            <a:pPr algn="ctr"/>
            <a:r>
              <a:rPr lang="en-US" b="1" dirty="0">
                <a:solidFill>
                  <a:srgbClr val="00B0F0"/>
                </a:solidFill>
              </a:rPr>
              <a:t>Logging and Tracing</a:t>
            </a:r>
          </a:p>
        </p:txBody>
      </p:sp>
      <p:sp>
        <p:nvSpPr>
          <p:cNvPr id="51" name="Rectangle 50"/>
          <p:cNvSpPr/>
          <p:nvPr/>
        </p:nvSpPr>
        <p:spPr>
          <a:xfrm>
            <a:off x="9668337" y="5603243"/>
            <a:ext cx="495750" cy="273495"/>
          </a:xfrm>
          <a:prstGeom prst="rect">
            <a:avLst/>
          </a:prstGeom>
          <a:solidFill>
            <a:schemeClr val="accent4">
              <a:lumMod val="20000"/>
              <a:lumOff val="80000"/>
            </a:schemeClr>
          </a:solidFill>
          <a:ln w="12700" cap="sq">
            <a:solidFill>
              <a:schemeClr val="bg1">
                <a:lumMod val="50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err="1">
                <a:solidFill>
                  <a:schemeClr val="tx2"/>
                </a:solidFill>
              </a:rPr>
              <a:t>Zipkin</a:t>
            </a:r>
            <a:endParaRPr lang="en-US" sz="900" dirty="0">
              <a:solidFill>
                <a:schemeClr val="tx2"/>
              </a:solidFill>
            </a:endParaRPr>
          </a:p>
        </p:txBody>
      </p:sp>
      <p:cxnSp>
        <p:nvCxnSpPr>
          <p:cNvPr id="52" name="Straight Arrow Connector 51"/>
          <p:cNvCxnSpPr/>
          <p:nvPr/>
        </p:nvCxnSpPr>
        <p:spPr>
          <a:xfrm flipV="1">
            <a:off x="9917290" y="5367808"/>
            <a:ext cx="957" cy="233416"/>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53" name="Picture 52"/>
          <p:cNvPicPr>
            <a:picLocks noChangeAspect="1"/>
          </p:cNvPicPr>
          <p:nvPr/>
        </p:nvPicPr>
        <p:blipFill>
          <a:blip r:embed="rId10"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10143330" y="5394495"/>
            <a:ext cx="431930" cy="256998"/>
          </a:xfrm>
          <a:prstGeom prst="rect">
            <a:avLst/>
          </a:prstGeom>
        </p:spPr>
      </p:pic>
      <p:grpSp>
        <p:nvGrpSpPr>
          <p:cNvPr id="54" name="Group 53"/>
          <p:cNvGrpSpPr/>
          <p:nvPr/>
        </p:nvGrpSpPr>
        <p:grpSpPr>
          <a:xfrm>
            <a:off x="10773699" y="5915363"/>
            <a:ext cx="1291646" cy="458570"/>
            <a:chOff x="2531777" y="5213452"/>
            <a:chExt cx="1291646" cy="458570"/>
          </a:xfrm>
        </p:grpSpPr>
        <p:sp>
          <p:nvSpPr>
            <p:cNvPr id="55" name="Flowchart: Direct Access Storage 54"/>
            <p:cNvSpPr/>
            <p:nvPr/>
          </p:nvSpPr>
          <p:spPr>
            <a:xfrm>
              <a:off x="2531777" y="5213452"/>
              <a:ext cx="1291646" cy="458570"/>
            </a:xfrm>
            <a:prstGeom prst="flowChartMagneticDrum">
              <a:avLst/>
            </a:prstGeom>
            <a:noFill/>
            <a:ln w="12700" cap="sq">
              <a:solidFill>
                <a:schemeClr val="bg1">
                  <a:lumMod val="50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050" dirty="0">
                  <a:solidFill>
                    <a:schemeClr val="tx2"/>
                  </a:solidFill>
                </a:rPr>
                <a:t>Queue</a:t>
              </a:r>
            </a:p>
          </p:txBody>
        </p:sp>
        <p:sp>
          <p:nvSpPr>
            <p:cNvPr id="56" name="Flowchart: Document 55"/>
            <p:cNvSpPr/>
            <p:nvPr/>
          </p:nvSpPr>
          <p:spPr>
            <a:xfrm>
              <a:off x="2664080" y="5446999"/>
              <a:ext cx="108238" cy="109914"/>
            </a:xfrm>
            <a:prstGeom prst="flowChartDocument">
              <a:avLst/>
            </a:prstGeom>
            <a:noFill/>
            <a:ln w="12700" cap="sq">
              <a:solidFill>
                <a:schemeClr val="bg1">
                  <a:lumMod val="50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t" anchorCtr="0" forceAA="0" compatLnSpc="1">
              <a:prstTxWarp prst="textNoShape">
                <a:avLst/>
              </a:prstTxWarp>
              <a:noAutofit/>
            </a:bodyPr>
            <a:lstStyle/>
            <a:p>
              <a:pPr algn="ctr"/>
              <a:endParaRPr lang="en-US" sz="800" dirty="0">
                <a:solidFill>
                  <a:schemeClr val="bg1">
                    <a:lumMod val="65000"/>
                  </a:schemeClr>
                </a:solidFill>
              </a:endParaRPr>
            </a:p>
          </p:txBody>
        </p:sp>
        <p:sp>
          <p:nvSpPr>
            <p:cNvPr id="57" name="Flowchart: Document 56"/>
            <p:cNvSpPr/>
            <p:nvPr/>
          </p:nvSpPr>
          <p:spPr>
            <a:xfrm>
              <a:off x="2846242" y="5446999"/>
              <a:ext cx="108238" cy="109914"/>
            </a:xfrm>
            <a:prstGeom prst="flowChartDocument">
              <a:avLst/>
            </a:prstGeom>
            <a:noFill/>
            <a:ln w="12700" cap="sq">
              <a:solidFill>
                <a:schemeClr val="bg1">
                  <a:lumMod val="50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t" anchorCtr="0" forceAA="0" compatLnSpc="1">
              <a:prstTxWarp prst="textNoShape">
                <a:avLst/>
              </a:prstTxWarp>
              <a:noAutofit/>
            </a:bodyPr>
            <a:lstStyle/>
            <a:p>
              <a:pPr algn="ctr"/>
              <a:endParaRPr lang="en-US" sz="800" dirty="0">
                <a:solidFill>
                  <a:schemeClr val="bg1">
                    <a:lumMod val="65000"/>
                  </a:schemeClr>
                </a:solidFill>
              </a:endParaRPr>
            </a:p>
          </p:txBody>
        </p:sp>
        <p:sp>
          <p:nvSpPr>
            <p:cNvPr id="58" name="Flowchart: Document 57"/>
            <p:cNvSpPr/>
            <p:nvPr/>
          </p:nvSpPr>
          <p:spPr>
            <a:xfrm>
              <a:off x="3029964" y="5446999"/>
              <a:ext cx="108238" cy="109914"/>
            </a:xfrm>
            <a:prstGeom prst="flowChartDocument">
              <a:avLst/>
            </a:prstGeom>
            <a:noFill/>
            <a:ln w="12700" cap="sq">
              <a:solidFill>
                <a:schemeClr val="bg1">
                  <a:lumMod val="50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t" anchorCtr="0" forceAA="0" compatLnSpc="1">
              <a:prstTxWarp prst="textNoShape">
                <a:avLst/>
              </a:prstTxWarp>
              <a:noAutofit/>
            </a:bodyPr>
            <a:lstStyle/>
            <a:p>
              <a:pPr algn="ctr"/>
              <a:endParaRPr lang="en-US" sz="800" dirty="0">
                <a:solidFill>
                  <a:schemeClr val="bg1">
                    <a:lumMod val="65000"/>
                  </a:schemeClr>
                </a:solidFill>
              </a:endParaRPr>
            </a:p>
          </p:txBody>
        </p:sp>
        <p:sp>
          <p:nvSpPr>
            <p:cNvPr id="59" name="Flowchart: Document 58"/>
            <p:cNvSpPr/>
            <p:nvPr/>
          </p:nvSpPr>
          <p:spPr>
            <a:xfrm>
              <a:off x="3212126" y="5446999"/>
              <a:ext cx="108238" cy="109914"/>
            </a:xfrm>
            <a:prstGeom prst="flowChartDocument">
              <a:avLst/>
            </a:prstGeom>
            <a:noFill/>
            <a:ln w="12700" cap="sq">
              <a:solidFill>
                <a:schemeClr val="bg1">
                  <a:lumMod val="50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t" anchorCtr="0" forceAA="0" compatLnSpc="1">
              <a:prstTxWarp prst="textNoShape">
                <a:avLst/>
              </a:prstTxWarp>
              <a:noAutofit/>
            </a:bodyPr>
            <a:lstStyle/>
            <a:p>
              <a:pPr algn="ctr"/>
              <a:endParaRPr lang="en-US" sz="800" dirty="0">
                <a:solidFill>
                  <a:schemeClr val="bg1">
                    <a:lumMod val="65000"/>
                  </a:schemeClr>
                </a:solidFill>
              </a:endParaRPr>
            </a:p>
          </p:txBody>
        </p:sp>
        <p:cxnSp>
          <p:nvCxnSpPr>
            <p:cNvPr id="60" name="Straight Arrow Connector 59"/>
            <p:cNvCxnSpPr/>
            <p:nvPr/>
          </p:nvCxnSpPr>
          <p:spPr>
            <a:xfrm flipH="1">
              <a:off x="2736240" y="5598057"/>
              <a:ext cx="656283"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cxnSp>
        <p:nvCxnSpPr>
          <p:cNvPr id="61" name="Straight Arrow Connector 78"/>
          <p:cNvCxnSpPr>
            <a:cxnSpLocks/>
          </p:cNvCxnSpPr>
          <p:nvPr/>
        </p:nvCxnSpPr>
        <p:spPr>
          <a:xfrm rot="16200000" flipH="1">
            <a:off x="7821717" y="3397621"/>
            <a:ext cx="2923669" cy="1761071"/>
          </a:xfrm>
          <a:prstGeom prst="curvedConnector4">
            <a:avLst>
              <a:gd name="adj1" fmla="val 37858"/>
              <a:gd name="adj2" fmla="val 14863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62" name="Picture 61" descr="Screen Clipping"/>
          <p:cNvPicPr>
            <a:picLocks noChangeAspect="1"/>
          </p:cNvPicPr>
          <p:nvPr/>
        </p:nvPicPr>
        <p:blipFill>
          <a:blip r:embed="rId6"/>
          <a:stretch>
            <a:fillRect/>
          </a:stretch>
        </p:blipFill>
        <p:spPr>
          <a:xfrm>
            <a:off x="11726026" y="5946489"/>
            <a:ext cx="242076" cy="387323"/>
          </a:xfrm>
          <a:prstGeom prst="rect">
            <a:avLst/>
          </a:prstGeom>
        </p:spPr>
      </p:pic>
      <p:sp>
        <p:nvSpPr>
          <p:cNvPr id="63" name="Rectangle 62"/>
          <p:cNvSpPr/>
          <p:nvPr/>
        </p:nvSpPr>
        <p:spPr>
          <a:xfrm>
            <a:off x="6422933" y="1798300"/>
            <a:ext cx="4248390" cy="1207824"/>
          </a:xfrm>
          <a:prstGeom prst="rect">
            <a:avLst/>
          </a:prstGeom>
          <a:noFill/>
          <a:ln w="12700" cap="sq">
            <a:solidFill>
              <a:schemeClr val="bg1">
                <a:lumMod val="50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400" dirty="0">
                <a:solidFill>
                  <a:schemeClr val="tx1"/>
                </a:solidFill>
              </a:rPr>
              <a:t>Kubernetes Pod</a:t>
            </a:r>
          </a:p>
        </p:txBody>
      </p:sp>
      <p:sp>
        <p:nvSpPr>
          <p:cNvPr id="64" name="TextBox 63"/>
          <p:cNvSpPr txBox="1"/>
          <p:nvPr/>
        </p:nvSpPr>
        <p:spPr>
          <a:xfrm>
            <a:off x="6664533" y="6456218"/>
            <a:ext cx="1454428" cy="369332"/>
          </a:xfrm>
          <a:prstGeom prst="rect">
            <a:avLst/>
          </a:prstGeom>
          <a:noFill/>
        </p:spPr>
        <p:txBody>
          <a:bodyPr wrap="square" rtlCol="0">
            <a:spAutoFit/>
          </a:bodyPr>
          <a:lstStyle/>
          <a:p>
            <a:pPr algn="ctr"/>
            <a:r>
              <a:rPr lang="en-US" b="1" dirty="0">
                <a:solidFill>
                  <a:srgbClr val="00B0F0"/>
                </a:solidFill>
              </a:rPr>
              <a:t>Monitoring</a:t>
            </a:r>
          </a:p>
        </p:txBody>
      </p:sp>
      <p:sp>
        <p:nvSpPr>
          <p:cNvPr id="65" name="Rectangle 64"/>
          <p:cNvSpPr/>
          <p:nvPr/>
        </p:nvSpPr>
        <p:spPr>
          <a:xfrm>
            <a:off x="6942379" y="4083445"/>
            <a:ext cx="977540" cy="2346338"/>
          </a:xfrm>
          <a:prstGeom prst="rect">
            <a:avLst/>
          </a:prstGeom>
          <a:noFill/>
          <a:ln w="12700" cap="sq">
            <a:solidFill>
              <a:srgbClr val="00B0F0"/>
            </a:solidFill>
            <a:prstDash val="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p>
        </p:txBody>
      </p:sp>
      <p:cxnSp>
        <p:nvCxnSpPr>
          <p:cNvPr id="66" name="Straight Arrow Connector 65"/>
          <p:cNvCxnSpPr>
            <a:stCxn id="5" idx="1"/>
            <a:endCxn id="16" idx="7"/>
          </p:cNvCxnSpPr>
          <p:nvPr/>
        </p:nvCxnSpPr>
        <p:spPr>
          <a:xfrm flipH="1">
            <a:off x="4147197" y="2611837"/>
            <a:ext cx="3110317" cy="1589847"/>
          </a:xfrm>
          <a:prstGeom prst="straightConnector1">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5450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521" y="450025"/>
            <a:ext cx="11091672" cy="553998"/>
          </a:xfrm>
        </p:spPr>
        <p:txBody>
          <a:bodyPr>
            <a:normAutofit fontScale="90000"/>
          </a:bodyPr>
          <a:lstStyle/>
          <a:p>
            <a:r>
              <a:rPr lang="en-US" dirty="0"/>
              <a:t>What is Spring Boot ?</a:t>
            </a:r>
          </a:p>
        </p:txBody>
      </p:sp>
      <p:sp>
        <p:nvSpPr>
          <p:cNvPr id="3" name="Rectangle 2"/>
          <p:cNvSpPr/>
          <p:nvPr/>
        </p:nvSpPr>
        <p:spPr>
          <a:xfrm>
            <a:off x="460257" y="1795097"/>
            <a:ext cx="9201327" cy="400110"/>
          </a:xfrm>
          <a:prstGeom prst="rect">
            <a:avLst/>
          </a:prstGeom>
        </p:spPr>
        <p:txBody>
          <a:bodyPr wrap="square">
            <a:spAutoFit/>
          </a:bodyPr>
          <a:lstStyle/>
          <a:p>
            <a:pPr marL="285750" indent="-285750">
              <a:buFont typeface="Wingdings" panose="05000000000000000000" pitchFamily="2" charset="2"/>
              <a:buChar char="§"/>
            </a:pPr>
            <a:endParaRPr lang="en-US" sz="2000" dirty="0"/>
          </a:p>
        </p:txBody>
      </p:sp>
      <p:sp>
        <p:nvSpPr>
          <p:cNvPr id="5" name="Rectangle 4"/>
          <p:cNvSpPr/>
          <p:nvPr/>
        </p:nvSpPr>
        <p:spPr>
          <a:xfrm>
            <a:off x="460257" y="1394691"/>
            <a:ext cx="11316107" cy="923330"/>
          </a:xfrm>
          <a:prstGeom prst="rect">
            <a:avLst/>
          </a:prstGeom>
        </p:spPr>
        <p:txBody>
          <a:bodyPr wrap="square">
            <a:spAutoFit/>
          </a:bodyPr>
          <a:lstStyle/>
          <a:p>
            <a:pPr marL="285750" indent="-285750">
              <a:buFont typeface="Wingdings" panose="05000000000000000000" pitchFamily="2" charset="2"/>
              <a:buChar char="Ø"/>
            </a:pPr>
            <a:r>
              <a:rPr lang="en-US" dirty="0"/>
              <a:t>it's an opinionated, production-ready way to consume all of Spring. </a:t>
            </a:r>
          </a:p>
          <a:p>
            <a:pPr marL="285750" indent="-285750">
              <a:buFont typeface="Wingdings" panose="05000000000000000000" pitchFamily="2" charset="2"/>
              <a:buChar char="Ø"/>
            </a:pPr>
            <a:r>
              <a:rPr lang="en-US" dirty="0"/>
              <a:t>It provides sensible defaults and automatic configuration as well as support for embedded HTTP servers. </a:t>
            </a:r>
          </a:p>
        </p:txBody>
      </p:sp>
      <p:pic>
        <p:nvPicPr>
          <p:cNvPr id="4" name="Picture 3"/>
          <p:cNvPicPr>
            <a:picLocks noChangeAspect="1"/>
          </p:cNvPicPr>
          <p:nvPr/>
        </p:nvPicPr>
        <p:blipFill>
          <a:blip r:embed="rId3"/>
          <a:stretch>
            <a:fillRect/>
          </a:stretch>
        </p:blipFill>
        <p:spPr>
          <a:xfrm>
            <a:off x="2090280" y="2896661"/>
            <a:ext cx="6934200" cy="2514600"/>
          </a:xfrm>
          <a:prstGeom prst="rect">
            <a:avLst/>
          </a:prstGeom>
        </p:spPr>
      </p:pic>
    </p:spTree>
    <p:extLst>
      <p:ext uri="{BB962C8B-B14F-4D97-AF65-F5344CB8AC3E}">
        <p14:creationId xmlns:p14="http://schemas.microsoft.com/office/powerpoint/2010/main" val="1311121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521" y="450025"/>
            <a:ext cx="11091672" cy="553998"/>
          </a:xfrm>
        </p:spPr>
        <p:txBody>
          <a:bodyPr>
            <a:normAutofit fontScale="90000"/>
          </a:bodyPr>
          <a:lstStyle/>
          <a:p>
            <a:r>
              <a:rPr lang="en-US" dirty="0"/>
              <a:t>How does it help </a:t>
            </a:r>
            <a:r>
              <a:rPr lang="en-US" dirty="0" err="1"/>
              <a:t>Microservices</a:t>
            </a:r>
            <a:r>
              <a:rPr lang="en-US" dirty="0"/>
              <a:t>?</a:t>
            </a:r>
          </a:p>
        </p:txBody>
      </p:sp>
      <p:sp>
        <p:nvSpPr>
          <p:cNvPr id="5" name="Rectangle 4"/>
          <p:cNvSpPr/>
          <p:nvPr/>
        </p:nvSpPr>
        <p:spPr>
          <a:xfrm>
            <a:off x="460257" y="1394691"/>
            <a:ext cx="11316107" cy="369332"/>
          </a:xfrm>
          <a:prstGeom prst="rect">
            <a:avLst/>
          </a:prstGeom>
        </p:spPr>
        <p:txBody>
          <a:bodyPr wrap="square">
            <a:spAutoFit/>
          </a:bodyPr>
          <a:lstStyle/>
          <a:p>
            <a:pPr marL="285750" indent="-285750">
              <a:buFont typeface="Wingdings" panose="05000000000000000000" pitchFamily="2" charset="2"/>
              <a:buChar char="Ø"/>
            </a:pPr>
            <a:endParaRPr lang="en-US" dirty="0"/>
          </a:p>
        </p:txBody>
      </p:sp>
      <p:pic>
        <p:nvPicPr>
          <p:cNvPr id="6" name="Picture 5"/>
          <p:cNvPicPr>
            <a:picLocks noChangeAspect="1"/>
          </p:cNvPicPr>
          <p:nvPr/>
        </p:nvPicPr>
        <p:blipFill>
          <a:blip r:embed="rId3"/>
          <a:stretch>
            <a:fillRect/>
          </a:stretch>
        </p:blipFill>
        <p:spPr>
          <a:xfrm>
            <a:off x="1222359" y="1579357"/>
            <a:ext cx="7581900" cy="2886075"/>
          </a:xfrm>
          <a:prstGeom prst="rect">
            <a:avLst/>
          </a:prstGeom>
        </p:spPr>
      </p:pic>
      <p:sp>
        <p:nvSpPr>
          <p:cNvPr id="8" name="Rectangle 7"/>
          <p:cNvSpPr/>
          <p:nvPr/>
        </p:nvSpPr>
        <p:spPr>
          <a:xfrm>
            <a:off x="815463" y="4742594"/>
            <a:ext cx="6317755" cy="369332"/>
          </a:xfrm>
          <a:prstGeom prst="rect">
            <a:avLst/>
          </a:prstGeom>
        </p:spPr>
        <p:txBody>
          <a:bodyPr wrap="none">
            <a:spAutoFit/>
          </a:bodyPr>
          <a:lstStyle/>
          <a:p>
            <a:pPr marL="285750" indent="-285750">
              <a:buFont typeface="Wingdings" panose="05000000000000000000" pitchFamily="2" charset="2"/>
              <a:buChar char="Ø"/>
            </a:pPr>
            <a:r>
              <a:rPr lang="en-US" dirty="0"/>
              <a:t>All these things can be helped by using Spring Boot. </a:t>
            </a:r>
          </a:p>
        </p:txBody>
      </p:sp>
    </p:spTree>
    <p:extLst>
      <p:ext uri="{BB962C8B-B14F-4D97-AF65-F5344CB8AC3E}">
        <p14:creationId xmlns:p14="http://schemas.microsoft.com/office/powerpoint/2010/main" val="2851673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Spring Cloud ?</a:t>
            </a:r>
          </a:p>
        </p:txBody>
      </p:sp>
      <p:sp>
        <p:nvSpPr>
          <p:cNvPr id="3" name="Rectangle 2"/>
          <p:cNvSpPr/>
          <p:nvPr/>
        </p:nvSpPr>
        <p:spPr>
          <a:xfrm>
            <a:off x="460257" y="1795097"/>
            <a:ext cx="9201327" cy="400110"/>
          </a:xfrm>
          <a:prstGeom prst="rect">
            <a:avLst/>
          </a:prstGeom>
        </p:spPr>
        <p:txBody>
          <a:bodyPr wrap="square">
            <a:spAutoFit/>
          </a:bodyPr>
          <a:lstStyle/>
          <a:p>
            <a:pPr marL="285750" indent="-285750">
              <a:buFont typeface="Wingdings" panose="05000000000000000000" pitchFamily="2" charset="2"/>
              <a:buChar char="§"/>
            </a:pPr>
            <a:endParaRPr lang="en-US" sz="2000" dirty="0"/>
          </a:p>
        </p:txBody>
      </p:sp>
      <p:sp>
        <p:nvSpPr>
          <p:cNvPr id="5" name="Rectangle 4"/>
          <p:cNvSpPr/>
          <p:nvPr/>
        </p:nvSpPr>
        <p:spPr>
          <a:xfrm>
            <a:off x="460257" y="1394691"/>
            <a:ext cx="11316107" cy="3139321"/>
          </a:xfrm>
          <a:prstGeom prst="rect">
            <a:avLst/>
          </a:prstGeom>
        </p:spPr>
        <p:txBody>
          <a:bodyPr wrap="square">
            <a:spAutoFit/>
          </a:bodyPr>
          <a:lstStyle/>
          <a:p>
            <a:pPr marL="285750" indent="-285750">
              <a:buFont typeface="Wingdings" panose="05000000000000000000" pitchFamily="2" charset="2"/>
              <a:buChar char="Ø"/>
            </a:pPr>
            <a:r>
              <a:rPr lang="en-US" dirty="0"/>
              <a:t>Spring Cloud is an umbrella project consisting of independent projects with, in principle, different release.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pl-PL" dirty="0"/>
              <a:t>Facilitates the Cloud Native styles</a:t>
            </a:r>
            <a:r>
              <a:rPr lang="en-US" dirty="0"/>
              <a:t>.</a:t>
            </a:r>
          </a:p>
          <a:p>
            <a:endParaRPr lang="en-US" dirty="0"/>
          </a:p>
          <a:p>
            <a:pPr marL="285750" indent="-285750">
              <a:buFont typeface="Wingdings" panose="05000000000000000000" pitchFamily="2" charset="2"/>
              <a:buChar char="Ø"/>
            </a:pPr>
            <a:r>
              <a:rPr lang="en-US" dirty="0"/>
              <a:t>Spring Cloud provides tools for developers to quickly build some of the common patterns in distributed systems (e.g. configuration management, service discovery, circuit breakers).</a:t>
            </a:r>
          </a:p>
          <a:p>
            <a:endParaRPr lang="en-US" dirty="0"/>
          </a:p>
          <a:p>
            <a:pPr marL="285750" indent="-285750">
              <a:buFont typeface="Wingdings" panose="05000000000000000000" pitchFamily="2" charset="2"/>
              <a:buChar char="Ø"/>
            </a:pPr>
            <a:r>
              <a:rPr lang="en-US" dirty="0"/>
              <a:t>To manage the portfolio, a BOM (Bill of Materials) is published with a curated set of dependencies on the individual project.</a:t>
            </a:r>
          </a:p>
          <a:p>
            <a:endParaRPr lang="en-US" dirty="0"/>
          </a:p>
        </p:txBody>
      </p:sp>
    </p:spTree>
    <p:extLst>
      <p:ext uri="{BB962C8B-B14F-4D97-AF65-F5344CB8AC3E}">
        <p14:creationId xmlns:p14="http://schemas.microsoft.com/office/powerpoint/2010/main" val="3089887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Cloud Features</a:t>
            </a:r>
          </a:p>
        </p:txBody>
      </p:sp>
      <p:sp>
        <p:nvSpPr>
          <p:cNvPr id="3" name="Rectangle 2"/>
          <p:cNvSpPr/>
          <p:nvPr/>
        </p:nvSpPr>
        <p:spPr>
          <a:xfrm>
            <a:off x="460257" y="1795097"/>
            <a:ext cx="9201327" cy="400110"/>
          </a:xfrm>
          <a:prstGeom prst="rect">
            <a:avLst/>
          </a:prstGeom>
        </p:spPr>
        <p:txBody>
          <a:bodyPr wrap="square">
            <a:spAutoFit/>
          </a:bodyPr>
          <a:lstStyle/>
          <a:p>
            <a:pPr marL="285750" indent="-285750">
              <a:buFont typeface="Wingdings" panose="05000000000000000000" pitchFamily="2" charset="2"/>
              <a:buChar char="§"/>
            </a:pPr>
            <a:endParaRPr lang="en-US" sz="2000" dirty="0"/>
          </a:p>
        </p:txBody>
      </p:sp>
      <p:sp>
        <p:nvSpPr>
          <p:cNvPr id="5" name="Rectangle 4"/>
          <p:cNvSpPr/>
          <p:nvPr/>
        </p:nvSpPr>
        <p:spPr>
          <a:xfrm>
            <a:off x="460257" y="1394691"/>
            <a:ext cx="11316107" cy="3693319"/>
          </a:xfrm>
          <a:prstGeom prst="rect">
            <a:avLst/>
          </a:prstGeom>
        </p:spPr>
        <p:txBody>
          <a:bodyPr wrap="square">
            <a:spAutoFit/>
          </a:bodyPr>
          <a:lstStyle/>
          <a:p>
            <a:r>
              <a:rPr lang="en-US" dirty="0"/>
              <a:t>Spring Cloud focuses on providing good out of box experience for typical use cases and extensibility mechanism to cover others.</a:t>
            </a:r>
          </a:p>
          <a:p>
            <a:endParaRPr lang="en-US" dirty="0"/>
          </a:p>
          <a:p>
            <a:pPr marL="285750" indent="-285750">
              <a:buFont typeface="Wingdings" panose="05000000000000000000" pitchFamily="2" charset="2"/>
              <a:buChar char="Ø"/>
            </a:pPr>
            <a:r>
              <a:rPr lang="en-US" dirty="0"/>
              <a:t>Distributed/versioned configuration</a:t>
            </a:r>
          </a:p>
          <a:p>
            <a:pPr marL="285750" indent="-285750">
              <a:buFont typeface="Wingdings" panose="05000000000000000000" pitchFamily="2" charset="2"/>
              <a:buChar char="Ø"/>
            </a:pPr>
            <a:r>
              <a:rPr lang="en-US" dirty="0"/>
              <a:t>Service registration and discovery</a:t>
            </a:r>
          </a:p>
          <a:p>
            <a:pPr marL="285750" indent="-285750">
              <a:buFont typeface="Wingdings" panose="05000000000000000000" pitchFamily="2" charset="2"/>
              <a:buChar char="Ø"/>
            </a:pPr>
            <a:r>
              <a:rPr lang="en-US" dirty="0"/>
              <a:t>Routing</a:t>
            </a:r>
          </a:p>
          <a:p>
            <a:pPr marL="285750" indent="-285750">
              <a:buFont typeface="Wingdings" panose="05000000000000000000" pitchFamily="2" charset="2"/>
              <a:buChar char="Ø"/>
            </a:pPr>
            <a:r>
              <a:rPr lang="en-US" dirty="0"/>
              <a:t>Service-to-service calls</a:t>
            </a:r>
          </a:p>
          <a:p>
            <a:pPr marL="285750" indent="-285750">
              <a:buFont typeface="Wingdings" panose="05000000000000000000" pitchFamily="2" charset="2"/>
              <a:buChar char="Ø"/>
            </a:pPr>
            <a:r>
              <a:rPr lang="en-US" dirty="0"/>
              <a:t>Load balancing</a:t>
            </a:r>
          </a:p>
          <a:p>
            <a:pPr marL="285750" indent="-285750">
              <a:buFont typeface="Wingdings" panose="05000000000000000000" pitchFamily="2" charset="2"/>
              <a:buChar char="Ø"/>
            </a:pPr>
            <a:r>
              <a:rPr lang="en-US" dirty="0"/>
              <a:t>Circuit Breakers</a:t>
            </a:r>
          </a:p>
          <a:p>
            <a:pPr marL="285750" indent="-285750">
              <a:buFont typeface="Wingdings" panose="05000000000000000000" pitchFamily="2" charset="2"/>
              <a:buChar char="Ø"/>
            </a:pPr>
            <a:r>
              <a:rPr lang="en-US" dirty="0"/>
              <a:t>Global locks</a:t>
            </a:r>
          </a:p>
          <a:p>
            <a:pPr marL="285750" indent="-285750">
              <a:buFont typeface="Wingdings" panose="05000000000000000000" pitchFamily="2" charset="2"/>
              <a:buChar char="Ø"/>
            </a:pPr>
            <a:r>
              <a:rPr lang="en-US" dirty="0"/>
              <a:t>Leadership election and cluster state</a:t>
            </a:r>
          </a:p>
          <a:p>
            <a:pPr marL="285750" indent="-285750">
              <a:buFont typeface="Wingdings" panose="05000000000000000000" pitchFamily="2" charset="2"/>
              <a:buChar char="Ø"/>
            </a:pPr>
            <a:r>
              <a:rPr lang="en-US" dirty="0"/>
              <a:t>Distributed messaging</a:t>
            </a:r>
          </a:p>
          <a:p>
            <a:endParaRPr lang="en-US" dirty="0"/>
          </a:p>
        </p:txBody>
      </p:sp>
    </p:spTree>
    <p:extLst>
      <p:ext uri="{BB962C8B-B14F-4D97-AF65-F5344CB8AC3E}">
        <p14:creationId xmlns:p14="http://schemas.microsoft.com/office/powerpoint/2010/main" val="2524421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Release train &amp; Spring Boot compatibility</a:t>
            </a:r>
          </a:p>
        </p:txBody>
      </p:sp>
      <p:sp>
        <p:nvSpPr>
          <p:cNvPr id="3" name="Rectangle 2"/>
          <p:cNvSpPr/>
          <p:nvPr/>
        </p:nvSpPr>
        <p:spPr>
          <a:xfrm>
            <a:off x="460257" y="1795097"/>
            <a:ext cx="9201327" cy="400110"/>
          </a:xfrm>
          <a:prstGeom prst="rect">
            <a:avLst/>
          </a:prstGeom>
        </p:spPr>
        <p:txBody>
          <a:bodyPr wrap="square">
            <a:spAutoFit/>
          </a:bodyPr>
          <a:lstStyle/>
          <a:p>
            <a:pPr marL="285750" indent="-285750">
              <a:buFont typeface="Wingdings" panose="05000000000000000000" pitchFamily="2" charset="2"/>
              <a:buChar char="§"/>
            </a:pP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2563273560"/>
              </p:ext>
            </p:extLst>
          </p:nvPr>
        </p:nvGraphicFramePr>
        <p:xfrm>
          <a:off x="554423" y="1455527"/>
          <a:ext cx="5601004" cy="1876395"/>
        </p:xfrm>
        <a:graphic>
          <a:graphicData uri="http://schemas.openxmlformats.org/drawingml/2006/table">
            <a:tbl>
              <a:tblPr/>
              <a:tblGrid>
                <a:gridCol w="2800502">
                  <a:extLst>
                    <a:ext uri="{9D8B030D-6E8A-4147-A177-3AD203B41FA5}">
                      <a16:colId xmlns:a16="http://schemas.microsoft.com/office/drawing/2014/main" val="20000"/>
                    </a:ext>
                  </a:extLst>
                </a:gridCol>
                <a:gridCol w="2800502">
                  <a:extLst>
                    <a:ext uri="{9D8B030D-6E8A-4147-A177-3AD203B41FA5}">
                      <a16:colId xmlns:a16="http://schemas.microsoft.com/office/drawing/2014/main" val="20001"/>
                    </a:ext>
                  </a:extLst>
                </a:gridCol>
              </a:tblGrid>
              <a:tr h="375279">
                <a:tc>
                  <a:txBody>
                    <a:bodyPr/>
                    <a:lstStyle/>
                    <a:p>
                      <a:r>
                        <a:rPr lang="en-US" sz="1800" dirty="0"/>
                        <a:t>Release Train</a:t>
                      </a:r>
                    </a:p>
                  </a:txBody>
                  <a:tcPr anchor="ctr">
                    <a:lnL>
                      <a:noFill/>
                    </a:lnL>
                    <a:lnR>
                      <a:noFill/>
                    </a:lnR>
                    <a:lnT>
                      <a:noFill/>
                    </a:lnT>
                    <a:lnB>
                      <a:noFill/>
                    </a:lnB>
                    <a:solidFill>
                      <a:srgbClr val="F1F1F1"/>
                    </a:solidFill>
                  </a:tcPr>
                </a:tc>
                <a:tc>
                  <a:txBody>
                    <a:bodyPr/>
                    <a:lstStyle/>
                    <a:p>
                      <a:r>
                        <a:rPr lang="en-US" sz="1800" dirty="0"/>
                        <a:t>Boot Version</a:t>
                      </a:r>
                    </a:p>
                  </a:txBody>
                  <a:tcPr anchor="ctr">
                    <a:lnL>
                      <a:noFill/>
                    </a:lnL>
                    <a:lnR>
                      <a:noFill/>
                    </a:lnR>
                    <a:lnT>
                      <a:noFill/>
                    </a:lnT>
                    <a:lnB>
                      <a:noFill/>
                    </a:lnB>
                    <a:solidFill>
                      <a:srgbClr val="F1F1F1"/>
                    </a:solidFill>
                  </a:tcPr>
                </a:tc>
                <a:extLst>
                  <a:ext uri="{0D108BD9-81ED-4DB2-BD59-A6C34878D82A}">
                    <a16:rowId xmlns:a16="http://schemas.microsoft.com/office/drawing/2014/main" val="10000"/>
                  </a:ext>
                </a:extLst>
              </a:tr>
              <a:tr h="375279">
                <a:tc>
                  <a:txBody>
                    <a:bodyPr/>
                    <a:lstStyle/>
                    <a:p>
                      <a:r>
                        <a:rPr lang="en-US" sz="1800" b="0" dirty="0">
                          <a:solidFill>
                            <a:srgbClr val="34302D"/>
                          </a:solidFill>
                          <a:effectLst/>
                          <a:latin typeface="varela round"/>
                        </a:rPr>
                        <a:t>Greenwich</a:t>
                      </a:r>
                    </a:p>
                  </a:txBody>
                  <a:tcPr anchor="ctr">
                    <a:lnL>
                      <a:noFill/>
                    </a:lnL>
                    <a:lnR>
                      <a:noFill/>
                    </a:lnR>
                    <a:lnT>
                      <a:noFill/>
                    </a:lnT>
                    <a:lnB>
                      <a:noFill/>
                    </a:lnB>
                    <a:solidFill>
                      <a:srgbClr val="F1F1F1"/>
                    </a:solidFill>
                  </a:tcPr>
                </a:tc>
                <a:tc>
                  <a:txBody>
                    <a:bodyPr/>
                    <a:lstStyle/>
                    <a:p>
                      <a:r>
                        <a:rPr lang="en-US" sz="1800" b="0" dirty="0">
                          <a:solidFill>
                            <a:srgbClr val="34302D"/>
                          </a:solidFill>
                          <a:effectLst/>
                          <a:latin typeface="varela round"/>
                        </a:rPr>
                        <a:t>2.1.x</a:t>
                      </a:r>
                    </a:p>
                  </a:txBody>
                  <a:tcPr anchor="ctr">
                    <a:lnL>
                      <a:noFill/>
                    </a:lnL>
                    <a:lnR>
                      <a:noFill/>
                    </a:lnR>
                    <a:lnT>
                      <a:noFill/>
                    </a:lnT>
                    <a:lnB>
                      <a:noFill/>
                    </a:lnB>
                    <a:solidFill>
                      <a:srgbClr val="F1F1F1"/>
                    </a:solidFill>
                  </a:tcPr>
                </a:tc>
                <a:extLst>
                  <a:ext uri="{0D108BD9-81ED-4DB2-BD59-A6C34878D82A}">
                    <a16:rowId xmlns:a16="http://schemas.microsoft.com/office/drawing/2014/main" val="10001"/>
                  </a:ext>
                </a:extLst>
              </a:tr>
              <a:tr h="375279">
                <a:tc>
                  <a:txBody>
                    <a:bodyPr/>
                    <a:lstStyle/>
                    <a:p>
                      <a:r>
                        <a:rPr lang="en-US" sz="1800" b="0" dirty="0">
                          <a:solidFill>
                            <a:srgbClr val="34302D"/>
                          </a:solidFill>
                          <a:effectLst/>
                          <a:latin typeface="varela round"/>
                        </a:rPr>
                        <a:t>Finchley</a:t>
                      </a:r>
                    </a:p>
                  </a:txBody>
                  <a:tcPr anchor="ctr">
                    <a:lnL>
                      <a:noFill/>
                    </a:lnL>
                    <a:lnR>
                      <a:noFill/>
                    </a:lnR>
                    <a:lnT>
                      <a:noFill/>
                    </a:lnT>
                    <a:lnB>
                      <a:noFill/>
                    </a:lnB>
                    <a:solidFill>
                      <a:srgbClr val="F1F1F1"/>
                    </a:solidFill>
                  </a:tcPr>
                </a:tc>
                <a:tc>
                  <a:txBody>
                    <a:bodyPr/>
                    <a:lstStyle/>
                    <a:p>
                      <a:r>
                        <a:rPr lang="en-US" sz="1800" b="0" dirty="0">
                          <a:solidFill>
                            <a:srgbClr val="34302D"/>
                          </a:solidFill>
                          <a:effectLst/>
                          <a:latin typeface="varela round"/>
                        </a:rPr>
                        <a:t>2.0.x</a:t>
                      </a:r>
                    </a:p>
                  </a:txBody>
                  <a:tcPr anchor="ctr">
                    <a:lnL>
                      <a:noFill/>
                    </a:lnL>
                    <a:lnR>
                      <a:noFill/>
                    </a:lnR>
                    <a:lnT>
                      <a:noFill/>
                    </a:lnT>
                    <a:lnB>
                      <a:noFill/>
                    </a:lnB>
                    <a:solidFill>
                      <a:srgbClr val="F1F1F1"/>
                    </a:solidFill>
                  </a:tcPr>
                </a:tc>
                <a:extLst>
                  <a:ext uri="{0D108BD9-81ED-4DB2-BD59-A6C34878D82A}">
                    <a16:rowId xmlns:a16="http://schemas.microsoft.com/office/drawing/2014/main" val="10002"/>
                  </a:ext>
                </a:extLst>
              </a:tr>
              <a:tr h="375279">
                <a:tc>
                  <a:txBody>
                    <a:bodyPr/>
                    <a:lstStyle/>
                    <a:p>
                      <a:r>
                        <a:rPr lang="en-US" sz="1800" b="0">
                          <a:solidFill>
                            <a:srgbClr val="34302D"/>
                          </a:solidFill>
                          <a:effectLst/>
                          <a:latin typeface="varela round"/>
                        </a:rPr>
                        <a:t>Edgware</a:t>
                      </a:r>
                    </a:p>
                  </a:txBody>
                  <a:tcPr anchor="ctr">
                    <a:lnL>
                      <a:noFill/>
                    </a:lnL>
                    <a:lnR>
                      <a:noFill/>
                    </a:lnR>
                    <a:lnT>
                      <a:noFill/>
                    </a:lnT>
                    <a:lnB>
                      <a:noFill/>
                    </a:lnB>
                    <a:solidFill>
                      <a:srgbClr val="F1F1F1"/>
                    </a:solidFill>
                  </a:tcPr>
                </a:tc>
                <a:tc>
                  <a:txBody>
                    <a:bodyPr/>
                    <a:lstStyle/>
                    <a:p>
                      <a:r>
                        <a:rPr lang="en-US" sz="1800" b="0" dirty="0">
                          <a:solidFill>
                            <a:srgbClr val="34302D"/>
                          </a:solidFill>
                          <a:effectLst/>
                          <a:latin typeface="varela round"/>
                        </a:rPr>
                        <a:t>1.5.x</a:t>
                      </a:r>
                    </a:p>
                  </a:txBody>
                  <a:tcPr anchor="ctr">
                    <a:lnL>
                      <a:noFill/>
                    </a:lnL>
                    <a:lnR>
                      <a:noFill/>
                    </a:lnR>
                    <a:lnT>
                      <a:noFill/>
                    </a:lnT>
                    <a:lnB>
                      <a:noFill/>
                    </a:lnB>
                    <a:solidFill>
                      <a:srgbClr val="F1F1F1"/>
                    </a:solidFill>
                  </a:tcPr>
                </a:tc>
                <a:extLst>
                  <a:ext uri="{0D108BD9-81ED-4DB2-BD59-A6C34878D82A}">
                    <a16:rowId xmlns:a16="http://schemas.microsoft.com/office/drawing/2014/main" val="10003"/>
                  </a:ext>
                </a:extLst>
              </a:tr>
              <a:tr h="375279">
                <a:tc>
                  <a:txBody>
                    <a:bodyPr/>
                    <a:lstStyle/>
                    <a:p>
                      <a:r>
                        <a:rPr lang="en-US" sz="1800" b="0">
                          <a:solidFill>
                            <a:srgbClr val="34302D"/>
                          </a:solidFill>
                          <a:effectLst/>
                          <a:latin typeface="varela round"/>
                        </a:rPr>
                        <a:t>Dalston</a:t>
                      </a:r>
                    </a:p>
                  </a:txBody>
                  <a:tcPr anchor="ctr">
                    <a:lnL>
                      <a:noFill/>
                    </a:lnL>
                    <a:lnR>
                      <a:noFill/>
                    </a:lnR>
                    <a:lnT>
                      <a:noFill/>
                    </a:lnT>
                    <a:lnB>
                      <a:noFill/>
                    </a:lnB>
                    <a:solidFill>
                      <a:srgbClr val="F1F1F1"/>
                    </a:solidFill>
                  </a:tcPr>
                </a:tc>
                <a:tc>
                  <a:txBody>
                    <a:bodyPr/>
                    <a:lstStyle/>
                    <a:p>
                      <a:r>
                        <a:rPr lang="en-US" sz="1800" b="0" dirty="0">
                          <a:solidFill>
                            <a:srgbClr val="34302D"/>
                          </a:solidFill>
                          <a:effectLst/>
                          <a:latin typeface="varela round"/>
                        </a:rPr>
                        <a:t>1.5.x</a:t>
                      </a:r>
                    </a:p>
                  </a:txBody>
                  <a:tcPr anchor="ctr">
                    <a:lnL>
                      <a:noFill/>
                    </a:lnL>
                    <a:lnR>
                      <a:noFill/>
                    </a:lnR>
                    <a:lnT>
                      <a:noFill/>
                    </a:lnT>
                    <a:lnB>
                      <a:noFill/>
                    </a:lnB>
                    <a:solidFill>
                      <a:srgbClr val="F1F1F1"/>
                    </a:solidFill>
                  </a:tcPr>
                </a:tc>
                <a:extLst>
                  <a:ext uri="{0D108BD9-81ED-4DB2-BD59-A6C34878D82A}">
                    <a16:rowId xmlns:a16="http://schemas.microsoft.com/office/drawing/2014/main" val="10004"/>
                  </a:ext>
                </a:extLst>
              </a:tr>
            </a:tbl>
          </a:graphicData>
        </a:graphic>
      </p:graphicFrame>
      <p:pic>
        <p:nvPicPr>
          <p:cNvPr id="6" name="Picture 5"/>
          <p:cNvPicPr>
            <a:picLocks noChangeAspect="1"/>
          </p:cNvPicPr>
          <p:nvPr/>
        </p:nvPicPr>
        <p:blipFill>
          <a:blip r:embed="rId3"/>
          <a:stretch>
            <a:fillRect/>
          </a:stretch>
        </p:blipFill>
        <p:spPr>
          <a:xfrm>
            <a:off x="460257" y="3572425"/>
            <a:ext cx="2114550" cy="2733675"/>
          </a:xfrm>
          <a:prstGeom prst="rect">
            <a:avLst/>
          </a:prstGeom>
        </p:spPr>
      </p:pic>
    </p:spTree>
    <p:extLst>
      <p:ext uri="{BB962C8B-B14F-4D97-AF65-F5344CB8AC3E}">
        <p14:creationId xmlns:p14="http://schemas.microsoft.com/office/powerpoint/2010/main" val="2729855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Cloud View</a:t>
            </a:r>
          </a:p>
        </p:txBody>
      </p:sp>
      <p:sp>
        <p:nvSpPr>
          <p:cNvPr id="3" name="Rectangle 2"/>
          <p:cNvSpPr/>
          <p:nvPr/>
        </p:nvSpPr>
        <p:spPr>
          <a:xfrm>
            <a:off x="460257" y="1795097"/>
            <a:ext cx="9201327" cy="400110"/>
          </a:xfrm>
          <a:prstGeom prst="rect">
            <a:avLst/>
          </a:prstGeom>
        </p:spPr>
        <p:txBody>
          <a:bodyPr wrap="square">
            <a:spAutoFit/>
          </a:bodyPr>
          <a:lstStyle/>
          <a:p>
            <a:pPr marL="285750" indent="-285750">
              <a:buFont typeface="Wingdings" panose="05000000000000000000" pitchFamily="2" charset="2"/>
              <a:buChar char="§"/>
            </a:pPr>
            <a:endParaRPr lang="en-US" sz="2000" dirty="0"/>
          </a:p>
        </p:txBody>
      </p:sp>
      <p:sp>
        <p:nvSpPr>
          <p:cNvPr id="5" name="Rectangle 4"/>
          <p:cNvSpPr/>
          <p:nvPr/>
        </p:nvSpPr>
        <p:spPr>
          <a:xfrm>
            <a:off x="460257" y="1394691"/>
            <a:ext cx="11316107" cy="369332"/>
          </a:xfrm>
          <a:prstGeom prst="rect">
            <a:avLst/>
          </a:prstGeom>
        </p:spPr>
        <p:txBody>
          <a:bodyPr wrap="square">
            <a:spAutoFit/>
          </a:bodyPr>
          <a:lstStyle/>
          <a:p>
            <a:endParaRPr lang="en-US" dirty="0"/>
          </a:p>
        </p:txBody>
      </p:sp>
      <p:pic>
        <p:nvPicPr>
          <p:cNvPr id="118" name="Picture 117"/>
          <p:cNvPicPr>
            <a:picLocks noChangeAspect="1"/>
          </p:cNvPicPr>
          <p:nvPr/>
        </p:nvPicPr>
        <p:blipFill>
          <a:blip r:embed="rId3"/>
          <a:stretch>
            <a:fillRect/>
          </a:stretch>
        </p:blipFill>
        <p:spPr>
          <a:xfrm>
            <a:off x="769937" y="1394691"/>
            <a:ext cx="9773291" cy="4783138"/>
          </a:xfrm>
          <a:prstGeom prst="rect">
            <a:avLst/>
          </a:prstGeom>
        </p:spPr>
      </p:pic>
    </p:spTree>
    <p:extLst>
      <p:ext uri="{BB962C8B-B14F-4D97-AF65-F5344CB8AC3E}">
        <p14:creationId xmlns:p14="http://schemas.microsoft.com/office/powerpoint/2010/main" val="2712780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Cloud Netflix</a:t>
            </a:r>
          </a:p>
        </p:txBody>
      </p:sp>
      <p:sp>
        <p:nvSpPr>
          <p:cNvPr id="5" name="Rectangle 4"/>
          <p:cNvSpPr/>
          <p:nvPr/>
        </p:nvSpPr>
        <p:spPr>
          <a:xfrm>
            <a:off x="460257" y="1394691"/>
            <a:ext cx="11316107" cy="369332"/>
          </a:xfrm>
          <a:prstGeom prst="rect">
            <a:avLst/>
          </a:prstGeom>
        </p:spPr>
        <p:txBody>
          <a:bodyPr wrap="square">
            <a:spAutoFit/>
          </a:bodyPr>
          <a:lstStyle/>
          <a:p>
            <a:endParaRPr lang="en-US"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292" y="1764023"/>
            <a:ext cx="2271429" cy="15428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descr="Netflix_Logo_Digital+Vide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257" y="2789648"/>
            <a:ext cx="2857500" cy="1609726"/>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1"/>
          <p:cNvSpPr txBox="1">
            <a:spLocks/>
          </p:cNvSpPr>
          <p:nvPr/>
        </p:nvSpPr>
        <p:spPr>
          <a:xfrm>
            <a:off x="4885855" y="1764023"/>
            <a:ext cx="6752338" cy="2790508"/>
          </a:xfrm>
          <a:prstGeom prst="rect">
            <a:avLst/>
          </a:prstGeom>
        </p:spPr>
        <p:txBody>
          <a:bodyPr vert="horz" wrap="square" lIns="0" tIns="0" rIns="0" bIns="0" rtlCol="0">
            <a:spAutoFit/>
          </a:bodyPr>
          <a:lstStyle>
            <a:lvl1pPr marL="284163" indent="-284163" algn="l" defTabSz="914400" rtl="0" eaLnBrk="1" latinLnBrk="0" hangingPunct="1">
              <a:lnSpc>
                <a:spcPct val="100000"/>
              </a:lnSpc>
              <a:spcBef>
                <a:spcPts val="1000"/>
              </a:spcBef>
              <a:buFont typeface="Wingdings" panose="05000000000000000000" pitchFamily="2" charset="2"/>
              <a:buChar char="§"/>
              <a:defRPr sz="2000" kern="1200">
                <a:solidFill>
                  <a:schemeClr val="tx2"/>
                </a:solidFill>
                <a:latin typeface="+mn-lt"/>
                <a:ea typeface="+mn-ea"/>
                <a:cs typeface="+mn-cs"/>
              </a:defRPr>
            </a:lvl1pPr>
            <a:lvl2pPr marL="517525" indent="-233363" algn="l" defTabSz="914400" rtl="0" eaLnBrk="1" latinLnBrk="0" hangingPunct="1">
              <a:lnSpc>
                <a:spcPct val="100000"/>
              </a:lnSpc>
              <a:spcBef>
                <a:spcPts val="500"/>
              </a:spcBef>
              <a:buFont typeface="Wingdings" panose="05000000000000000000" pitchFamily="2" charset="2"/>
              <a:buChar char="§"/>
              <a:defRPr sz="1800" kern="1200">
                <a:solidFill>
                  <a:schemeClr val="tx2"/>
                </a:solidFill>
                <a:latin typeface="+mn-lt"/>
                <a:ea typeface="+mn-ea"/>
                <a:cs typeface="+mn-cs"/>
              </a:defRPr>
            </a:lvl2pPr>
            <a:lvl3pPr marL="741363" indent="-223838" algn="l" defTabSz="914400" rtl="0" eaLnBrk="1" latinLnBrk="0" hangingPunct="1">
              <a:lnSpc>
                <a:spcPct val="100000"/>
              </a:lnSpc>
              <a:spcBef>
                <a:spcPts val="500"/>
              </a:spcBef>
              <a:buFont typeface="Wingdings" panose="05000000000000000000" pitchFamily="2" charset="2"/>
              <a:buChar char="§"/>
              <a:defRPr sz="1600" kern="1200">
                <a:solidFill>
                  <a:schemeClr val="tx2"/>
                </a:solidFill>
                <a:latin typeface="+mn-lt"/>
                <a:ea typeface="+mn-ea"/>
                <a:cs typeface="+mn-cs"/>
              </a:defRPr>
            </a:lvl3pPr>
            <a:lvl4pPr marL="914400" indent="-173038" algn="l" defTabSz="914400" rtl="0" eaLnBrk="1" latinLnBrk="0" hangingPunct="1">
              <a:lnSpc>
                <a:spcPct val="100000"/>
              </a:lnSpc>
              <a:spcBef>
                <a:spcPts val="500"/>
              </a:spcBef>
              <a:buFont typeface="Wingdings" panose="05000000000000000000" pitchFamily="2" charset="2"/>
              <a:buChar char="§"/>
              <a:defRPr sz="1400" kern="1200">
                <a:solidFill>
                  <a:schemeClr val="tx2"/>
                </a:solidFill>
                <a:latin typeface="+mn-lt"/>
                <a:ea typeface="+mn-ea"/>
                <a:cs typeface="+mn-cs"/>
              </a:defRPr>
            </a:lvl4pPr>
            <a:lvl5pPr marL="1087438" indent="-173038" algn="l" defTabSz="914400" rtl="0" eaLnBrk="1" latinLnBrk="0" hangingPunct="1">
              <a:lnSpc>
                <a:spcPct val="100000"/>
              </a:lnSpc>
              <a:spcBef>
                <a:spcPts val="500"/>
              </a:spcBef>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a:t>Enable common patterns with just annotations:</a:t>
            </a:r>
          </a:p>
          <a:p>
            <a:pPr lvl="1"/>
            <a:r>
              <a:rPr lang="en-US" dirty="0"/>
              <a:t>Service </a:t>
            </a:r>
            <a:r>
              <a:rPr lang="pl-PL" dirty="0"/>
              <a:t>Discovery: Eureka</a:t>
            </a:r>
          </a:p>
          <a:p>
            <a:pPr lvl="1"/>
            <a:r>
              <a:rPr lang="pl-PL" dirty="0"/>
              <a:t>Circuit Breaker: Hystrix</a:t>
            </a:r>
          </a:p>
          <a:p>
            <a:pPr lvl="1"/>
            <a:r>
              <a:rPr lang="en-US" dirty="0"/>
              <a:t>Client Side Load Balancer: Ribbon</a:t>
            </a:r>
          </a:p>
          <a:p>
            <a:pPr lvl="1"/>
            <a:r>
              <a:rPr lang="pl-PL" dirty="0"/>
              <a:t>Declarative REST Client: Feign</a:t>
            </a:r>
          </a:p>
          <a:p>
            <a:pPr lvl="1"/>
            <a:r>
              <a:rPr lang="pl-PL" dirty="0"/>
              <a:t>Router and Filter: Zuul</a:t>
            </a:r>
          </a:p>
          <a:p>
            <a:pPr lvl="1"/>
            <a:r>
              <a:rPr lang="pl-PL" dirty="0"/>
              <a:t>External Configuration: Archaius</a:t>
            </a:r>
          </a:p>
          <a:p>
            <a:pPr marL="0" indent="0">
              <a:buFont typeface="Wingdings" panose="05000000000000000000" pitchFamily="2" charset="2"/>
              <a:buNone/>
            </a:pPr>
            <a:endParaRPr lang="pl-PL" dirty="0"/>
          </a:p>
        </p:txBody>
      </p:sp>
    </p:spTree>
    <p:extLst>
      <p:ext uri="{BB962C8B-B14F-4D97-AF65-F5344CB8AC3E}">
        <p14:creationId xmlns:p14="http://schemas.microsoft.com/office/powerpoint/2010/main" val="436437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Service Register &amp; Discovery : Eureka</a:t>
            </a:r>
          </a:p>
        </p:txBody>
      </p:sp>
      <p:sp>
        <p:nvSpPr>
          <p:cNvPr id="11" name="Content Placeholder 4"/>
          <p:cNvSpPr>
            <a:spLocks noGrp="1"/>
          </p:cNvSpPr>
          <p:nvPr>
            <p:ph idx="1"/>
          </p:nvPr>
        </p:nvSpPr>
        <p:spPr>
          <a:xfrm>
            <a:off x="1109498" y="2660386"/>
            <a:ext cx="2852902" cy="458143"/>
          </a:xfrm>
          <a:prstGeom prst="rect">
            <a:avLst/>
          </a:prstGeom>
        </p:spPr>
        <p:txBody>
          <a:bodyPr/>
          <a:lstStyle/>
          <a:p>
            <a:pPr marL="0" indent="0">
              <a:buNone/>
            </a:pPr>
            <a:r>
              <a:rPr lang="pl-PL" b="1" dirty="0"/>
              <a:t>Eureka Server</a:t>
            </a:r>
          </a:p>
        </p:txBody>
      </p:sp>
      <p:sp>
        <p:nvSpPr>
          <p:cNvPr id="13" name="Content Placeholder 5"/>
          <p:cNvSpPr>
            <a:spLocks noGrp="1"/>
          </p:cNvSpPr>
          <p:nvPr>
            <p:ph sz="quarter" idx="4294967295"/>
          </p:nvPr>
        </p:nvSpPr>
        <p:spPr>
          <a:xfrm>
            <a:off x="8442325" y="2636838"/>
            <a:ext cx="3749675" cy="457200"/>
          </a:xfrm>
          <a:prstGeom prst="rect">
            <a:avLst/>
          </a:prstGeom>
        </p:spPr>
        <p:txBody>
          <a:bodyPr/>
          <a:lstStyle/>
          <a:p>
            <a:pPr marL="0" indent="0">
              <a:buNone/>
            </a:pPr>
            <a:r>
              <a:rPr lang="pl-PL" b="1" dirty="0"/>
              <a:t>Eureka Client</a:t>
            </a:r>
          </a:p>
        </p:txBody>
      </p:sp>
      <p:sp>
        <p:nvSpPr>
          <p:cNvPr id="14" name="Content Placeholder 3"/>
          <p:cNvSpPr>
            <a:spLocks noGrp="1"/>
          </p:cNvSpPr>
          <p:nvPr>
            <p:ph sz="quarter" idx="4294967295"/>
          </p:nvPr>
        </p:nvSpPr>
        <p:spPr>
          <a:xfrm>
            <a:off x="5541963" y="3151823"/>
            <a:ext cx="6650037" cy="3379787"/>
          </a:xfrm>
          <a:prstGeom prst="rect">
            <a:avLst/>
          </a:prstGeom>
        </p:spPr>
        <p:txBody>
          <a:bodyPr/>
          <a:lstStyle/>
          <a:p>
            <a:r>
              <a:rPr lang="pl-PL" dirty="0"/>
              <a:t>Enable by </a:t>
            </a:r>
            <a:r>
              <a:rPr lang="pl-PL" dirty="0">
                <a:latin typeface="Courier New" panose="02070309020205020404" pitchFamily="49" charset="0"/>
                <a:cs typeface="Courier New" panose="02070309020205020404" pitchFamily="49" charset="0"/>
              </a:rPr>
              <a:t>@EnableDiscoveryClient </a:t>
            </a:r>
            <a:r>
              <a:rPr lang="pl-PL" dirty="0"/>
              <a:t>or </a:t>
            </a:r>
            <a:r>
              <a:rPr lang="pl-PL" dirty="0">
                <a:latin typeface="Courier New" panose="02070309020205020404" pitchFamily="49" charset="0"/>
                <a:cs typeface="Courier New" panose="02070309020205020404" pitchFamily="49" charset="0"/>
              </a:rPr>
              <a:t>@EnableEurekaClient</a:t>
            </a:r>
          </a:p>
          <a:p>
            <a:r>
              <a:rPr lang="pl-PL" dirty="0"/>
              <a:t>Sending heartbeats to Eureka server</a:t>
            </a:r>
          </a:p>
          <a:p>
            <a:r>
              <a:rPr lang="pl-PL" dirty="0"/>
              <a:t>Discovery clients:</a:t>
            </a:r>
          </a:p>
          <a:p>
            <a:pPr lvl="1"/>
            <a:r>
              <a:rPr lang="pl-PL" dirty="0"/>
              <a:t>Native </a:t>
            </a:r>
            <a:r>
              <a:rPr lang="pl-PL" dirty="0">
                <a:latin typeface="Courier New" panose="02070309020205020404" pitchFamily="49" charset="0"/>
                <a:cs typeface="Courier New" panose="02070309020205020404" pitchFamily="49" charset="0"/>
              </a:rPr>
              <a:t>EurekaClient</a:t>
            </a:r>
          </a:p>
          <a:p>
            <a:pPr lvl="1"/>
            <a:r>
              <a:rPr lang="pl-PL" dirty="0"/>
              <a:t>Spring Cloud </a:t>
            </a:r>
            <a:r>
              <a:rPr lang="pl-PL" dirty="0">
                <a:latin typeface="Courier New" panose="02070309020205020404" pitchFamily="49" charset="0"/>
                <a:cs typeface="Courier New" panose="02070309020205020404" pitchFamily="49" charset="0"/>
              </a:rPr>
              <a:t>DiscoveryClient</a:t>
            </a:r>
          </a:p>
          <a:p>
            <a:pPr lvl="1"/>
            <a:r>
              <a:rPr lang="pl-PL" dirty="0"/>
              <a:t>Feign client</a:t>
            </a:r>
          </a:p>
          <a:p>
            <a:pPr lvl="1"/>
            <a:r>
              <a:rPr lang="pl-PL" dirty="0"/>
              <a:t>Spring </a:t>
            </a:r>
            <a:r>
              <a:rPr lang="pl-PL" dirty="0">
                <a:latin typeface="Courier New" panose="02070309020205020404" pitchFamily="49" charset="0"/>
                <a:cs typeface="Courier New" panose="02070309020205020404" pitchFamily="49" charset="0"/>
              </a:rPr>
              <a:t>RestTemplate</a:t>
            </a:r>
          </a:p>
        </p:txBody>
      </p:sp>
      <p:sp>
        <p:nvSpPr>
          <p:cNvPr id="8" name="Content Placeholder 4"/>
          <p:cNvSpPr>
            <a:spLocks noGrp="1"/>
          </p:cNvSpPr>
          <p:nvPr>
            <p:ph sz="quarter" idx="4294967295"/>
          </p:nvPr>
        </p:nvSpPr>
        <p:spPr>
          <a:xfrm>
            <a:off x="1271588" y="1363663"/>
            <a:ext cx="10920412" cy="809625"/>
          </a:xfrm>
          <a:prstGeom prst="rect">
            <a:avLst/>
          </a:prstGeom>
        </p:spPr>
        <p:txBody>
          <a:bodyPr/>
          <a:lstStyle/>
          <a:p>
            <a:pPr marL="0" indent="0">
              <a:buNone/>
            </a:pPr>
            <a:r>
              <a:rPr lang="en-US" dirty="0">
                <a:solidFill>
                  <a:schemeClr val="tx1"/>
                </a:solidFill>
              </a:rPr>
              <a:t>The </a:t>
            </a:r>
            <a:r>
              <a:rPr lang="en-US" dirty="0" err="1">
                <a:solidFill>
                  <a:schemeClr val="tx1"/>
                </a:solidFill>
              </a:rPr>
              <a:t>microservices</a:t>
            </a:r>
            <a:r>
              <a:rPr lang="en-US" dirty="0">
                <a:solidFill>
                  <a:schemeClr val="tx1"/>
                </a:solidFill>
              </a:rPr>
              <a:t> should register themselves in the centralized location with an identifier and server details. This is known as “</a:t>
            </a:r>
            <a:r>
              <a:rPr lang="en-US" b="1" dirty="0">
                <a:solidFill>
                  <a:schemeClr val="tx1"/>
                </a:solidFill>
              </a:rPr>
              <a:t>Service Registration</a:t>
            </a:r>
            <a:r>
              <a:rPr lang="en-US" dirty="0">
                <a:solidFill>
                  <a:schemeClr val="tx1"/>
                </a:solidFill>
              </a:rPr>
              <a:t>“.</a:t>
            </a:r>
            <a:endParaRPr lang="pl-PL" b="1" dirty="0"/>
          </a:p>
        </p:txBody>
      </p:sp>
      <p:sp>
        <p:nvSpPr>
          <p:cNvPr id="5" name="Rectangle 4"/>
          <p:cNvSpPr/>
          <p:nvPr/>
        </p:nvSpPr>
        <p:spPr>
          <a:xfrm>
            <a:off x="546521" y="2106928"/>
            <a:ext cx="11316107" cy="369332"/>
          </a:xfrm>
          <a:prstGeom prst="rect">
            <a:avLst/>
          </a:prstGeom>
        </p:spPr>
        <p:txBody>
          <a:bodyPr wrap="square">
            <a:spAutoFit/>
          </a:bodyPr>
          <a:lstStyle/>
          <a:p>
            <a:endParaRPr lang="en-US" dirty="0"/>
          </a:p>
        </p:txBody>
      </p:sp>
      <p:sp>
        <p:nvSpPr>
          <p:cNvPr id="12" name="Text Placeholder 1"/>
          <p:cNvSpPr txBox="1">
            <a:spLocks/>
          </p:cNvSpPr>
          <p:nvPr/>
        </p:nvSpPr>
        <p:spPr>
          <a:xfrm>
            <a:off x="1109498" y="3159164"/>
            <a:ext cx="3663900" cy="1795363"/>
          </a:xfrm>
          <a:prstGeom prst="rect">
            <a:avLst/>
          </a:prstGeom>
        </p:spPr>
        <p:txBody>
          <a:bodyPr vert="horz" lIns="0" tIns="0" rIns="0" bIns="0" rtlCol="0">
            <a:spAutoFit/>
          </a:bodyPr>
          <a:lstStyle>
            <a:lvl1pPr marL="284163" indent="-284163" algn="l" defTabSz="914400" rtl="0" eaLnBrk="1" latinLnBrk="0" hangingPunct="1">
              <a:lnSpc>
                <a:spcPct val="100000"/>
              </a:lnSpc>
              <a:spcBef>
                <a:spcPts val="1000"/>
              </a:spcBef>
              <a:buFont typeface="Wingdings" panose="05000000000000000000" pitchFamily="2" charset="2"/>
              <a:buChar char="§"/>
              <a:defRPr sz="2000" kern="1200">
                <a:solidFill>
                  <a:schemeClr val="tx2"/>
                </a:solidFill>
                <a:latin typeface="+mn-lt"/>
                <a:ea typeface="+mn-ea"/>
                <a:cs typeface="+mn-cs"/>
              </a:defRPr>
            </a:lvl1pPr>
            <a:lvl2pPr marL="517525" indent="-233363" algn="l" defTabSz="914400" rtl="0" eaLnBrk="1" latinLnBrk="0" hangingPunct="1">
              <a:lnSpc>
                <a:spcPct val="100000"/>
              </a:lnSpc>
              <a:spcBef>
                <a:spcPts val="500"/>
              </a:spcBef>
              <a:buFont typeface="Wingdings" panose="05000000000000000000" pitchFamily="2" charset="2"/>
              <a:buChar char="§"/>
              <a:defRPr sz="1800" kern="1200">
                <a:solidFill>
                  <a:schemeClr val="tx2"/>
                </a:solidFill>
                <a:latin typeface="+mn-lt"/>
                <a:ea typeface="+mn-ea"/>
                <a:cs typeface="+mn-cs"/>
              </a:defRPr>
            </a:lvl2pPr>
            <a:lvl3pPr marL="741363" indent="-223838" algn="l" defTabSz="914400" rtl="0" eaLnBrk="1" latinLnBrk="0" hangingPunct="1">
              <a:lnSpc>
                <a:spcPct val="100000"/>
              </a:lnSpc>
              <a:spcBef>
                <a:spcPts val="500"/>
              </a:spcBef>
              <a:buFont typeface="Wingdings" panose="05000000000000000000" pitchFamily="2" charset="2"/>
              <a:buChar char="§"/>
              <a:defRPr sz="1600" kern="1200">
                <a:solidFill>
                  <a:schemeClr val="tx2"/>
                </a:solidFill>
                <a:latin typeface="+mn-lt"/>
                <a:ea typeface="+mn-ea"/>
                <a:cs typeface="+mn-cs"/>
              </a:defRPr>
            </a:lvl3pPr>
            <a:lvl4pPr marL="914400" indent="-173038" algn="l" defTabSz="914400" rtl="0" eaLnBrk="1" latinLnBrk="0" hangingPunct="1">
              <a:lnSpc>
                <a:spcPct val="100000"/>
              </a:lnSpc>
              <a:spcBef>
                <a:spcPts val="500"/>
              </a:spcBef>
              <a:buFont typeface="Wingdings" panose="05000000000000000000" pitchFamily="2" charset="2"/>
              <a:buChar char="§"/>
              <a:defRPr sz="1400" kern="1200">
                <a:solidFill>
                  <a:schemeClr val="tx2"/>
                </a:solidFill>
                <a:latin typeface="+mn-lt"/>
                <a:ea typeface="+mn-ea"/>
                <a:cs typeface="+mn-cs"/>
              </a:defRPr>
            </a:lvl4pPr>
            <a:lvl5pPr marL="1087438" indent="-173038" algn="l" defTabSz="914400" rtl="0" eaLnBrk="1" latinLnBrk="0" hangingPunct="1">
              <a:lnSpc>
                <a:spcPct val="100000"/>
              </a:lnSpc>
              <a:spcBef>
                <a:spcPts val="500"/>
              </a:spcBef>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a:t>Run by </a:t>
            </a:r>
            <a:r>
              <a:rPr lang="pl-PL" dirty="0">
                <a:latin typeface="Courier New" panose="02070309020205020404" pitchFamily="49" charset="0"/>
                <a:cs typeface="Courier New" panose="02070309020205020404" pitchFamily="49" charset="0"/>
              </a:rPr>
              <a:t>@EnableEurekaServer</a:t>
            </a:r>
          </a:p>
          <a:p>
            <a:r>
              <a:rPr lang="pl-PL" dirty="0"/>
              <a:t>Optional standalone mode</a:t>
            </a:r>
          </a:p>
          <a:p>
            <a:r>
              <a:rPr lang="pl-PL" dirty="0"/>
              <a:t>Keep registration in memory</a:t>
            </a:r>
          </a:p>
        </p:txBody>
      </p:sp>
    </p:spTree>
    <p:extLst>
      <p:ext uri="{BB962C8B-B14F-4D97-AF65-F5344CB8AC3E}">
        <p14:creationId xmlns:p14="http://schemas.microsoft.com/office/powerpoint/2010/main" val="2734402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TotalTime>
  <Words>3887</Words>
  <Application>Microsoft Office PowerPoint</Application>
  <PresentationFormat>Widescreen</PresentationFormat>
  <Paragraphs>277</Paragraphs>
  <Slides>16</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Century Gothic</vt:lpstr>
      <vt:lpstr>Courier New</vt:lpstr>
      <vt:lpstr>Trebuchet MS</vt:lpstr>
      <vt:lpstr>varela round</vt:lpstr>
      <vt:lpstr>Wingdings</vt:lpstr>
      <vt:lpstr>Wingdings 3</vt:lpstr>
      <vt:lpstr>Facet</vt:lpstr>
      <vt:lpstr>Agenda</vt:lpstr>
      <vt:lpstr>What is Spring Boot ?</vt:lpstr>
      <vt:lpstr>How does it help Microservices?</vt:lpstr>
      <vt:lpstr>What is Spring Cloud ?</vt:lpstr>
      <vt:lpstr>Spring Cloud Features</vt:lpstr>
      <vt:lpstr>Release train &amp; Spring Boot compatibility</vt:lpstr>
      <vt:lpstr>Spring Cloud View</vt:lpstr>
      <vt:lpstr>Spring Cloud Netflix</vt:lpstr>
      <vt:lpstr>Service Register &amp; Discovery : Eureka</vt:lpstr>
      <vt:lpstr>Routing and Filtering : Zuul Proxy</vt:lpstr>
      <vt:lpstr>Circuit Breaker Pattern/ Fall Back/ Fault Tolerance</vt:lpstr>
      <vt:lpstr>Client Side Load Balancing : Ribbon</vt:lpstr>
      <vt:lpstr>Feign Client</vt:lpstr>
      <vt:lpstr>Project Architecture</vt:lpstr>
      <vt:lpstr>Standard Table</vt:lpstr>
      <vt:lpstr>Logical Deployment Architecture for Microservice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creator>Saurabh Sahu</dc:creator>
  <cp:lastModifiedBy>Saurabh Sahu</cp:lastModifiedBy>
  <cp:revision>9</cp:revision>
  <dcterms:created xsi:type="dcterms:W3CDTF">2021-06-20T08:18:18Z</dcterms:created>
  <dcterms:modified xsi:type="dcterms:W3CDTF">2021-06-20T08:36:47Z</dcterms:modified>
</cp:coreProperties>
</file>