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356" r:id="rId2"/>
    <p:sldId id="316" r:id="rId3"/>
    <p:sldId id="378" r:id="rId4"/>
    <p:sldId id="385" r:id="rId5"/>
    <p:sldId id="368" r:id="rId6"/>
    <p:sldId id="381" r:id="rId7"/>
    <p:sldId id="373" r:id="rId8"/>
    <p:sldId id="376" r:id="rId9"/>
    <p:sldId id="382" r:id="rId10"/>
    <p:sldId id="383" r:id="rId11"/>
    <p:sldId id="384" r:id="rId12"/>
    <p:sldId id="389" r:id="rId13"/>
    <p:sldId id="386" r:id="rId14"/>
    <p:sldId id="359" r:id="rId15"/>
    <p:sldId id="394" r:id="rId16"/>
    <p:sldId id="393" r:id="rId17"/>
    <p:sldId id="377" r:id="rId18"/>
    <p:sldId id="387" r:id="rId19"/>
    <p:sldId id="390" r:id="rId20"/>
    <p:sldId id="367" r:id="rId21"/>
    <p:sldId id="391" r:id="rId22"/>
    <p:sldId id="259" r:id="rId23"/>
    <p:sldId id="380" r:id="rId24"/>
    <p:sldId id="371" r:id="rId25"/>
    <p:sldId id="372" r:id="rId26"/>
    <p:sldId id="370" r:id="rId27"/>
    <p:sldId id="335" r:id="rId28"/>
    <p:sldId id="388" r:id="rId29"/>
    <p:sldId id="39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Sahu" userId="9380377d-26ba-4c7e-9ecd-69ae80f7997c" providerId="ADAL" clId="{06E1C36E-DF55-4CA5-B51B-0113C4539327}"/>
    <pc:docChg chg="custSel delSld modSld">
      <pc:chgData name="Saurabh Sahu" userId="9380377d-26ba-4c7e-9ecd-69ae80f7997c" providerId="ADAL" clId="{06E1C36E-DF55-4CA5-B51B-0113C4539327}" dt="2021-04-16T12:18:56.833" v="57" actId="1076"/>
      <pc:docMkLst>
        <pc:docMk/>
      </pc:docMkLst>
      <pc:sldChg chg="del">
        <pc:chgData name="Saurabh Sahu" userId="9380377d-26ba-4c7e-9ecd-69ae80f7997c" providerId="ADAL" clId="{06E1C36E-DF55-4CA5-B51B-0113C4539327}" dt="2021-04-16T12:13:57.947" v="0" actId="47"/>
        <pc:sldMkLst>
          <pc:docMk/>
          <pc:sldMk cId="2656932506" sldId="260"/>
        </pc:sldMkLst>
      </pc:sldChg>
      <pc:sldChg chg="modSp mod">
        <pc:chgData name="Saurabh Sahu" userId="9380377d-26ba-4c7e-9ecd-69ae80f7997c" providerId="ADAL" clId="{06E1C36E-DF55-4CA5-B51B-0113C4539327}" dt="2021-04-16T12:14:16.938" v="27" actId="20577"/>
        <pc:sldMkLst>
          <pc:docMk/>
          <pc:sldMk cId="1603623817" sldId="356"/>
        </pc:sldMkLst>
        <pc:spChg chg="mod">
          <ac:chgData name="Saurabh Sahu" userId="9380377d-26ba-4c7e-9ecd-69ae80f7997c" providerId="ADAL" clId="{06E1C36E-DF55-4CA5-B51B-0113C4539327}" dt="2021-04-16T12:14:16.938" v="27" actId="20577"/>
          <ac:spMkLst>
            <pc:docMk/>
            <pc:sldMk cId="1603623817" sldId="356"/>
            <ac:spMk id="2" creationId="{00000000-0000-0000-0000-000000000000}"/>
          </ac:spMkLst>
        </pc:spChg>
      </pc:sldChg>
      <pc:sldChg chg="modSp mod">
        <pc:chgData name="Saurabh Sahu" userId="9380377d-26ba-4c7e-9ecd-69ae80f7997c" providerId="ADAL" clId="{06E1C36E-DF55-4CA5-B51B-0113C4539327}" dt="2021-04-16T12:16:41.623" v="43" actId="1076"/>
        <pc:sldMkLst>
          <pc:docMk/>
          <pc:sldMk cId="2545574173" sldId="359"/>
        </pc:sldMkLst>
        <pc:spChg chg="mod">
          <ac:chgData name="Saurabh Sahu" userId="9380377d-26ba-4c7e-9ecd-69ae80f7997c" providerId="ADAL" clId="{06E1C36E-DF55-4CA5-B51B-0113C4539327}" dt="2021-04-16T12:16:41.623" v="43" actId="1076"/>
          <ac:spMkLst>
            <pc:docMk/>
            <pc:sldMk cId="2545574173" sldId="359"/>
            <ac:spMk id="2" creationId="{00000000-0000-0000-0000-000000000000}"/>
          </ac:spMkLst>
        </pc:spChg>
      </pc:sldChg>
      <pc:sldChg chg="modSp mod">
        <pc:chgData name="Saurabh Sahu" userId="9380377d-26ba-4c7e-9ecd-69ae80f7997c" providerId="ADAL" clId="{06E1C36E-DF55-4CA5-B51B-0113C4539327}" dt="2021-04-16T12:17:57.734" v="50" actId="1076"/>
        <pc:sldMkLst>
          <pc:docMk/>
          <pc:sldMk cId="3089887059" sldId="367"/>
        </pc:sldMkLst>
        <pc:spChg chg="mod">
          <ac:chgData name="Saurabh Sahu" userId="9380377d-26ba-4c7e-9ecd-69ae80f7997c" providerId="ADAL" clId="{06E1C36E-DF55-4CA5-B51B-0113C4539327}" dt="2021-04-16T12:17:50.402" v="48" actId="1076"/>
          <ac:spMkLst>
            <pc:docMk/>
            <pc:sldMk cId="3089887059" sldId="367"/>
            <ac:spMk id="2" creationId="{00000000-0000-0000-0000-000000000000}"/>
          </ac:spMkLst>
        </pc:spChg>
        <pc:spChg chg="mod">
          <ac:chgData name="Saurabh Sahu" userId="9380377d-26ba-4c7e-9ecd-69ae80f7997c" providerId="ADAL" clId="{06E1C36E-DF55-4CA5-B51B-0113C4539327}" dt="2021-04-16T12:17:55.574" v="49" actId="1076"/>
          <ac:spMkLst>
            <pc:docMk/>
            <pc:sldMk cId="3089887059" sldId="367"/>
            <ac:spMk id="4" creationId="{601DCB17-7EB3-492A-8B4F-4CF78E56E336}"/>
          </ac:spMkLst>
        </pc:spChg>
        <pc:picChg chg="mod">
          <ac:chgData name="Saurabh Sahu" userId="9380377d-26ba-4c7e-9ecd-69ae80f7997c" providerId="ADAL" clId="{06E1C36E-DF55-4CA5-B51B-0113C4539327}" dt="2021-04-16T12:17:57.734" v="50" actId="1076"/>
          <ac:picMkLst>
            <pc:docMk/>
            <pc:sldMk cId="3089887059" sldId="367"/>
            <ac:picMk id="6" creationId="{6C73A236-C442-4B2A-B3A4-DB2EDA034D97}"/>
          </ac:picMkLst>
        </pc:picChg>
      </pc:sldChg>
      <pc:sldChg chg="modSp mod">
        <pc:chgData name="Saurabh Sahu" userId="9380377d-26ba-4c7e-9ecd-69ae80f7997c" providerId="ADAL" clId="{06E1C36E-DF55-4CA5-B51B-0113C4539327}" dt="2021-04-16T12:18:33.407" v="55" actId="1076"/>
        <pc:sldMkLst>
          <pc:docMk/>
          <pc:sldMk cId="2712780222" sldId="371"/>
        </pc:sldMkLst>
        <pc:spChg chg="mod">
          <ac:chgData name="Saurabh Sahu" userId="9380377d-26ba-4c7e-9ecd-69ae80f7997c" providerId="ADAL" clId="{06E1C36E-DF55-4CA5-B51B-0113C4539327}" dt="2021-04-16T12:18:33.407" v="55" actId="1076"/>
          <ac:spMkLst>
            <pc:docMk/>
            <pc:sldMk cId="2712780222" sldId="371"/>
            <ac:spMk id="2" creationId="{00000000-0000-0000-0000-000000000000}"/>
          </ac:spMkLst>
        </pc:spChg>
      </pc:sldChg>
      <pc:sldChg chg="modSp mod">
        <pc:chgData name="Saurabh Sahu" userId="9380377d-26ba-4c7e-9ecd-69ae80f7997c" providerId="ADAL" clId="{06E1C36E-DF55-4CA5-B51B-0113C4539327}" dt="2021-04-16T12:15:41.187" v="39" actId="1076"/>
        <pc:sldMkLst>
          <pc:docMk/>
          <pc:sldMk cId="2734402002" sldId="373"/>
        </pc:sldMkLst>
        <pc:spChg chg="mod">
          <ac:chgData name="Saurabh Sahu" userId="9380377d-26ba-4c7e-9ecd-69ae80f7997c" providerId="ADAL" clId="{06E1C36E-DF55-4CA5-B51B-0113C4539327}" dt="2021-04-16T12:15:28.502" v="37" actId="1076"/>
          <ac:spMkLst>
            <pc:docMk/>
            <pc:sldMk cId="2734402002" sldId="373"/>
            <ac:spMk id="2" creationId="{00000000-0000-0000-0000-000000000000}"/>
          </ac:spMkLst>
        </pc:spChg>
        <pc:spChg chg="mod">
          <ac:chgData name="Saurabh Sahu" userId="9380377d-26ba-4c7e-9ecd-69ae80f7997c" providerId="ADAL" clId="{06E1C36E-DF55-4CA5-B51B-0113C4539327}" dt="2021-04-16T12:15:37.615" v="38" actId="1076"/>
          <ac:spMkLst>
            <pc:docMk/>
            <pc:sldMk cId="2734402002" sldId="373"/>
            <ac:spMk id="8" creationId="{00000000-0000-0000-0000-000000000000}"/>
          </ac:spMkLst>
        </pc:spChg>
        <pc:picChg chg="mod">
          <ac:chgData name="Saurabh Sahu" userId="9380377d-26ba-4c7e-9ecd-69ae80f7997c" providerId="ADAL" clId="{06E1C36E-DF55-4CA5-B51B-0113C4539327}" dt="2021-04-16T12:15:41.187" v="39" actId="1076"/>
          <ac:picMkLst>
            <pc:docMk/>
            <pc:sldMk cId="2734402002" sldId="373"/>
            <ac:picMk id="9" creationId="{21D4A105-CA1C-4311-A98C-7CAA8B4ED513}"/>
          </ac:picMkLst>
        </pc:picChg>
      </pc:sldChg>
      <pc:sldChg chg="modSp mod">
        <pc:chgData name="Saurabh Sahu" userId="9380377d-26ba-4c7e-9ecd-69ae80f7997c" providerId="ADAL" clId="{06E1C36E-DF55-4CA5-B51B-0113C4539327}" dt="2021-04-16T12:15:54.917" v="40" actId="1076"/>
        <pc:sldMkLst>
          <pc:docMk/>
          <pc:sldMk cId="1434456913" sldId="376"/>
        </pc:sldMkLst>
        <pc:spChg chg="mod">
          <ac:chgData name="Saurabh Sahu" userId="9380377d-26ba-4c7e-9ecd-69ae80f7997c" providerId="ADAL" clId="{06E1C36E-DF55-4CA5-B51B-0113C4539327}" dt="2021-04-16T12:15:54.917" v="40" actId="1076"/>
          <ac:spMkLst>
            <pc:docMk/>
            <pc:sldMk cId="1434456913" sldId="376"/>
            <ac:spMk id="2" creationId="{00000000-0000-0000-0000-000000000000}"/>
          </ac:spMkLst>
        </pc:spChg>
      </pc:sldChg>
      <pc:sldChg chg="modSp mod">
        <pc:chgData name="Saurabh Sahu" userId="9380377d-26ba-4c7e-9ecd-69ae80f7997c" providerId="ADAL" clId="{06E1C36E-DF55-4CA5-B51B-0113C4539327}" dt="2021-04-16T12:18:22.471" v="54" actId="403"/>
        <pc:sldMkLst>
          <pc:docMk/>
          <pc:sldMk cId="2845783790" sldId="380"/>
        </pc:sldMkLst>
        <pc:spChg chg="mod">
          <ac:chgData name="Saurabh Sahu" userId="9380377d-26ba-4c7e-9ecd-69ae80f7997c" providerId="ADAL" clId="{06E1C36E-DF55-4CA5-B51B-0113C4539327}" dt="2021-04-16T12:18:18.690" v="52" actId="1076"/>
          <ac:spMkLst>
            <pc:docMk/>
            <pc:sldMk cId="2845783790" sldId="380"/>
            <ac:spMk id="2" creationId="{00000000-0000-0000-0000-000000000000}"/>
          </ac:spMkLst>
        </pc:spChg>
        <pc:spChg chg="mod">
          <ac:chgData name="Saurabh Sahu" userId="9380377d-26ba-4c7e-9ecd-69ae80f7997c" providerId="ADAL" clId="{06E1C36E-DF55-4CA5-B51B-0113C4539327}" dt="2021-04-16T12:18:22.471" v="54" actId="403"/>
          <ac:spMkLst>
            <pc:docMk/>
            <pc:sldMk cId="2845783790" sldId="380"/>
            <ac:spMk id="5" creationId="{CA0F028F-7C42-4B07-B742-7F950BA5AC3D}"/>
          </ac:spMkLst>
        </pc:spChg>
      </pc:sldChg>
      <pc:sldChg chg="modSp mod">
        <pc:chgData name="Saurabh Sahu" userId="9380377d-26ba-4c7e-9ecd-69ae80f7997c" providerId="ADAL" clId="{06E1C36E-DF55-4CA5-B51B-0113C4539327}" dt="2021-04-16T12:15:14.669" v="36" actId="1076"/>
        <pc:sldMkLst>
          <pc:docMk/>
          <pc:sldMk cId="2932992781" sldId="381"/>
        </pc:sldMkLst>
        <pc:spChg chg="mod">
          <ac:chgData name="Saurabh Sahu" userId="9380377d-26ba-4c7e-9ecd-69ae80f7997c" providerId="ADAL" clId="{06E1C36E-DF55-4CA5-B51B-0113C4539327}" dt="2021-04-16T12:15:08.623" v="35" actId="1076"/>
          <ac:spMkLst>
            <pc:docMk/>
            <pc:sldMk cId="2932992781" sldId="381"/>
            <ac:spMk id="2" creationId="{00000000-0000-0000-0000-000000000000}"/>
          </ac:spMkLst>
        </pc:spChg>
        <pc:spChg chg="mod">
          <ac:chgData name="Saurabh Sahu" userId="9380377d-26ba-4c7e-9ecd-69ae80f7997c" providerId="ADAL" clId="{06E1C36E-DF55-4CA5-B51B-0113C4539327}" dt="2021-04-16T12:15:14.669" v="36" actId="1076"/>
          <ac:spMkLst>
            <pc:docMk/>
            <pc:sldMk cId="2932992781" sldId="381"/>
            <ac:spMk id="5" creationId="{00000000-0000-0000-0000-000000000000}"/>
          </ac:spMkLst>
        </pc:spChg>
      </pc:sldChg>
      <pc:sldChg chg="modSp mod">
        <pc:chgData name="Saurabh Sahu" userId="9380377d-26ba-4c7e-9ecd-69ae80f7997c" providerId="ADAL" clId="{06E1C36E-DF55-4CA5-B51B-0113C4539327}" dt="2021-04-16T12:16:15.429" v="41" actId="1076"/>
        <pc:sldMkLst>
          <pc:docMk/>
          <pc:sldMk cId="2233135463" sldId="382"/>
        </pc:sldMkLst>
        <pc:spChg chg="mod">
          <ac:chgData name="Saurabh Sahu" userId="9380377d-26ba-4c7e-9ecd-69ae80f7997c" providerId="ADAL" clId="{06E1C36E-DF55-4CA5-B51B-0113C4539327}" dt="2021-04-16T12:16:15.429" v="41" actId="1076"/>
          <ac:spMkLst>
            <pc:docMk/>
            <pc:sldMk cId="2233135463" sldId="382"/>
            <ac:spMk id="2" creationId="{00000000-0000-0000-0000-000000000000}"/>
          </ac:spMkLst>
        </pc:spChg>
      </pc:sldChg>
      <pc:sldChg chg="modSp mod">
        <pc:chgData name="Saurabh Sahu" userId="9380377d-26ba-4c7e-9ecd-69ae80f7997c" providerId="ADAL" clId="{06E1C36E-DF55-4CA5-B51B-0113C4539327}" dt="2021-04-16T12:16:24.940" v="42" actId="1076"/>
        <pc:sldMkLst>
          <pc:docMk/>
          <pc:sldMk cId="1747176958" sldId="383"/>
        </pc:sldMkLst>
        <pc:spChg chg="mod">
          <ac:chgData name="Saurabh Sahu" userId="9380377d-26ba-4c7e-9ecd-69ae80f7997c" providerId="ADAL" clId="{06E1C36E-DF55-4CA5-B51B-0113C4539327}" dt="2021-04-16T12:16:24.940" v="42" actId="1076"/>
          <ac:spMkLst>
            <pc:docMk/>
            <pc:sldMk cId="1747176958" sldId="383"/>
            <ac:spMk id="2" creationId="{00000000-0000-0000-0000-000000000000}"/>
          </ac:spMkLst>
        </pc:spChg>
      </pc:sldChg>
      <pc:sldChg chg="modSp mod">
        <pc:chgData name="Saurabh Sahu" userId="9380377d-26ba-4c7e-9ecd-69ae80f7997c" providerId="ADAL" clId="{06E1C36E-DF55-4CA5-B51B-0113C4539327}" dt="2021-04-16T12:17:24.390" v="46" actId="1076"/>
        <pc:sldMkLst>
          <pc:docMk/>
          <pc:sldMk cId="3060489149" sldId="387"/>
        </pc:sldMkLst>
        <pc:spChg chg="mod">
          <ac:chgData name="Saurabh Sahu" userId="9380377d-26ba-4c7e-9ecd-69ae80f7997c" providerId="ADAL" clId="{06E1C36E-DF55-4CA5-B51B-0113C4539327}" dt="2021-04-16T12:17:24.390" v="46" actId="1076"/>
          <ac:spMkLst>
            <pc:docMk/>
            <pc:sldMk cId="3060489149" sldId="387"/>
            <ac:spMk id="2" creationId="{00000000-0000-0000-0000-000000000000}"/>
          </ac:spMkLst>
        </pc:spChg>
      </pc:sldChg>
      <pc:sldChg chg="modSp mod">
        <pc:chgData name="Saurabh Sahu" userId="9380377d-26ba-4c7e-9ecd-69ae80f7997c" providerId="ADAL" clId="{06E1C36E-DF55-4CA5-B51B-0113C4539327}" dt="2021-04-16T12:18:49.136" v="56" actId="1076"/>
        <pc:sldMkLst>
          <pc:docMk/>
          <pc:sldMk cId="4266724368" sldId="388"/>
        </pc:sldMkLst>
        <pc:spChg chg="mod">
          <ac:chgData name="Saurabh Sahu" userId="9380377d-26ba-4c7e-9ecd-69ae80f7997c" providerId="ADAL" clId="{06E1C36E-DF55-4CA5-B51B-0113C4539327}" dt="2021-04-16T12:18:49.136" v="56" actId="1076"/>
          <ac:spMkLst>
            <pc:docMk/>
            <pc:sldMk cId="4266724368" sldId="388"/>
            <ac:spMk id="2" creationId="{00000000-0000-0000-0000-000000000000}"/>
          </ac:spMkLst>
        </pc:spChg>
      </pc:sldChg>
      <pc:sldChg chg="modSp mod">
        <pc:chgData name="Saurabh Sahu" userId="9380377d-26ba-4c7e-9ecd-69ae80f7997c" providerId="ADAL" clId="{06E1C36E-DF55-4CA5-B51B-0113C4539327}" dt="2021-04-16T12:17:36.201" v="47" actId="1076"/>
        <pc:sldMkLst>
          <pc:docMk/>
          <pc:sldMk cId="2689267053" sldId="390"/>
        </pc:sldMkLst>
        <pc:spChg chg="mod">
          <ac:chgData name="Saurabh Sahu" userId="9380377d-26ba-4c7e-9ecd-69ae80f7997c" providerId="ADAL" clId="{06E1C36E-DF55-4CA5-B51B-0113C4539327}" dt="2021-04-16T12:17:36.201" v="47" actId="1076"/>
          <ac:spMkLst>
            <pc:docMk/>
            <pc:sldMk cId="2689267053" sldId="390"/>
            <ac:spMk id="2" creationId="{00000000-0000-0000-0000-000000000000}"/>
          </ac:spMkLst>
        </pc:spChg>
      </pc:sldChg>
      <pc:sldChg chg="modSp mod">
        <pc:chgData name="Saurabh Sahu" userId="9380377d-26ba-4c7e-9ecd-69ae80f7997c" providerId="ADAL" clId="{06E1C36E-DF55-4CA5-B51B-0113C4539327}" dt="2021-04-16T12:18:09.452" v="51" actId="1076"/>
        <pc:sldMkLst>
          <pc:docMk/>
          <pc:sldMk cId="4099208831" sldId="391"/>
        </pc:sldMkLst>
        <pc:spChg chg="mod">
          <ac:chgData name="Saurabh Sahu" userId="9380377d-26ba-4c7e-9ecd-69ae80f7997c" providerId="ADAL" clId="{06E1C36E-DF55-4CA5-B51B-0113C4539327}" dt="2021-04-16T12:18:09.452" v="51" actId="1076"/>
          <ac:spMkLst>
            <pc:docMk/>
            <pc:sldMk cId="4099208831" sldId="391"/>
            <ac:spMk id="2" creationId="{00000000-0000-0000-0000-000000000000}"/>
          </ac:spMkLst>
        </pc:spChg>
      </pc:sldChg>
      <pc:sldChg chg="modSp mod">
        <pc:chgData name="Saurabh Sahu" userId="9380377d-26ba-4c7e-9ecd-69ae80f7997c" providerId="ADAL" clId="{06E1C36E-DF55-4CA5-B51B-0113C4539327}" dt="2021-04-16T12:18:56.833" v="57" actId="1076"/>
        <pc:sldMkLst>
          <pc:docMk/>
          <pc:sldMk cId="2343366040" sldId="392"/>
        </pc:sldMkLst>
        <pc:spChg chg="mod">
          <ac:chgData name="Saurabh Sahu" userId="9380377d-26ba-4c7e-9ecd-69ae80f7997c" providerId="ADAL" clId="{06E1C36E-DF55-4CA5-B51B-0113C4539327}" dt="2021-04-16T12:18:56.833" v="57" actId="1076"/>
          <ac:spMkLst>
            <pc:docMk/>
            <pc:sldMk cId="2343366040" sldId="392"/>
            <ac:spMk id="2" creationId="{00000000-0000-0000-0000-000000000000}"/>
          </ac:spMkLst>
        </pc:spChg>
      </pc:sldChg>
      <pc:sldChg chg="modSp mod">
        <pc:chgData name="Saurabh Sahu" userId="9380377d-26ba-4c7e-9ecd-69ae80f7997c" providerId="ADAL" clId="{06E1C36E-DF55-4CA5-B51B-0113C4539327}" dt="2021-04-16T12:17:10.570" v="45" actId="1076"/>
        <pc:sldMkLst>
          <pc:docMk/>
          <pc:sldMk cId="3781863411" sldId="393"/>
        </pc:sldMkLst>
        <pc:spChg chg="mod">
          <ac:chgData name="Saurabh Sahu" userId="9380377d-26ba-4c7e-9ecd-69ae80f7997c" providerId="ADAL" clId="{06E1C36E-DF55-4CA5-B51B-0113C4539327}" dt="2021-04-16T12:17:10.570" v="45" actId="1076"/>
          <ac:spMkLst>
            <pc:docMk/>
            <pc:sldMk cId="3781863411" sldId="393"/>
            <ac:spMk id="2" creationId="{00000000-0000-0000-0000-000000000000}"/>
          </ac:spMkLst>
        </pc:spChg>
      </pc:sldChg>
      <pc:sldChg chg="modSp mod">
        <pc:chgData name="Saurabh Sahu" userId="9380377d-26ba-4c7e-9ecd-69ae80f7997c" providerId="ADAL" clId="{06E1C36E-DF55-4CA5-B51B-0113C4539327}" dt="2021-04-16T12:16:58.126" v="44" actId="1076"/>
        <pc:sldMkLst>
          <pc:docMk/>
          <pc:sldMk cId="4057255344" sldId="394"/>
        </pc:sldMkLst>
        <pc:spChg chg="mod">
          <ac:chgData name="Saurabh Sahu" userId="9380377d-26ba-4c7e-9ecd-69ae80f7997c" providerId="ADAL" clId="{06E1C36E-DF55-4CA5-B51B-0113C4539327}" dt="2021-04-16T12:16:58.126" v="44" actId="1076"/>
          <ac:spMkLst>
            <pc:docMk/>
            <pc:sldMk cId="4057255344" sldId="394"/>
            <ac:spMk id="2" creationId="{00000000-0000-0000-0000-000000000000}"/>
          </ac:spMkLst>
        </pc:spChg>
      </pc:sldChg>
      <pc:sldMasterChg chg="delSldLayout">
        <pc:chgData name="Saurabh Sahu" userId="9380377d-26ba-4c7e-9ecd-69ae80f7997c" providerId="ADAL" clId="{06E1C36E-DF55-4CA5-B51B-0113C4539327}" dt="2021-04-16T12:13:57.947" v="0" actId="47"/>
        <pc:sldMasterMkLst>
          <pc:docMk/>
          <pc:sldMasterMk cId="0" sldId="2147483648"/>
        </pc:sldMasterMkLst>
        <pc:sldLayoutChg chg="del">
          <pc:chgData name="Saurabh Sahu" userId="9380377d-26ba-4c7e-9ecd-69ae80f7997c" providerId="ADAL" clId="{06E1C36E-DF55-4CA5-B51B-0113C4539327}" dt="2021-04-16T12:13:57.947" v="0" actId="47"/>
          <pc:sldLayoutMkLst>
            <pc:docMk/>
            <pc:sldMasterMk cId="0" sldId="2147483648"/>
            <pc:sldLayoutMk cId="4196009299"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D6DC8-DEEF-485A-838C-53B7785ECAF9}" type="datetimeFigureOut">
              <a:rPr lang="en-US" smtClean="0"/>
              <a:t>16-Apr-21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51BB1-6D0E-4D9E-97CF-C719C61B7E82}" type="slidenum">
              <a:rPr lang="en-US" smtClean="0"/>
              <a:t>‹#›</a:t>
            </a:fld>
            <a:endParaRPr lang="en-US"/>
          </a:p>
        </p:txBody>
      </p:sp>
    </p:spTree>
    <p:extLst>
      <p:ext uri="{BB962C8B-B14F-4D97-AF65-F5344CB8AC3E}">
        <p14:creationId xmlns:p14="http://schemas.microsoft.com/office/powerpoint/2010/main" val="525677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kafka.apache.org/10/documentation/streams/architect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wiki.apache.org/confluence/display/KAFKA/Consumer+Group+Exampl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zookeeper.apache.org/doc/r3.4.8/zookeeperProgrammers.html#ch_zkWatche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bowenli86.github.io/2016/09/15/distributed%20system/zookeeper/ZooKeeper-Sessions-and-Session-Management/"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ata-flair.training/blogs/kafka-cluste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ata-flair.training/blogs/kafka-consum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1BD2A4-3B09-4944-AA43-E8C6B7FDC810}" type="slidenum">
              <a:rPr lang="en-US" smtClean="0"/>
              <a:t>1</a:t>
            </a:fld>
            <a:endParaRPr lang="en-US"/>
          </a:p>
        </p:txBody>
      </p:sp>
    </p:spTree>
    <p:extLst>
      <p:ext uri="{BB962C8B-B14F-4D97-AF65-F5344CB8AC3E}">
        <p14:creationId xmlns:p14="http://schemas.microsoft.com/office/powerpoint/2010/main" val="1742451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we can add a key to a message. Basically, we will get ensured that all these messages (with the same key) will end up in the same partition if a producer publishes a message with a key. Due to this feature, </a:t>
            </a:r>
            <a:r>
              <a:rPr lang="en-US" dirty="0">
                <a:hlinkClick r:id="rId3"/>
              </a:rPr>
              <a:t>Kafka</a:t>
            </a:r>
            <a:r>
              <a:rPr lang="en-US" dirty="0"/>
              <a:t> offers message sequencing guarantee. Though, unless a key is added to it, data is written to partitions randomly.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within the partition, these offsets are meaningful. Moreover, in a topic, it does not have any value across partitions.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./bin/kafka-topics.sh --describe --topic demo --zookeeper ilrtvit053:2181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"leader" is the node responsible for all reads and writes for the given partition. Each node will be the leader for a randomly selected portion of the partitions.</a:t>
            </a:r>
          </a:p>
          <a:p>
            <a:r>
              <a:rPr lang="en-US" sz="1200" b="0" i="0" kern="1200" dirty="0">
                <a:solidFill>
                  <a:schemeClr val="tx1"/>
                </a:solidFill>
                <a:effectLst/>
                <a:latin typeface="+mn-lt"/>
                <a:ea typeface="+mn-ea"/>
                <a:cs typeface="+mn-cs"/>
              </a:rPr>
              <a:t>"replicas" is the list of nodes that replicate the log for this partition regardless of whether they are the leader or even if they are currently alive.</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isr</a:t>
            </a:r>
            <a:r>
              <a:rPr lang="en-US" sz="1200" b="0" i="0" kern="1200" dirty="0">
                <a:solidFill>
                  <a:schemeClr val="tx1"/>
                </a:solidFill>
                <a:effectLst/>
                <a:latin typeface="+mn-lt"/>
                <a:ea typeface="+mn-ea"/>
                <a:cs typeface="+mn-cs"/>
              </a:rPr>
              <a:t>" is the set of "in-sync" replicas. This is the subset of the replicas list that is currently alive and caught-up to the leader.</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10</a:t>
            </a:fld>
            <a:endParaRPr lang="en-US"/>
          </a:p>
        </p:txBody>
      </p:sp>
    </p:spTree>
    <p:extLst>
      <p:ext uri="{BB962C8B-B14F-4D97-AF65-F5344CB8AC3E}">
        <p14:creationId xmlns:p14="http://schemas.microsoft.com/office/powerpoint/2010/main" val="321184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While designing a Kafka system, it’s always a wise decision to factor in topic replication. As a result, its topics’ replicas from another broker can solve the crisis, if a broker goes down. For example, we have 3 brokers and 3 topics. Broker1 has Topic 1 and Partition 0, its replica is in Broker2, so on and so forth. It has got a replication factor of 2; it means it will have one additional copy other than the primary one.</a:t>
            </a:r>
          </a:p>
          <a:p>
            <a:pPr fontAlgn="base"/>
            <a:r>
              <a:rPr lang="en-US" dirty="0"/>
              <a:t>Replication takes place in the partition level only.</a:t>
            </a:r>
          </a:p>
          <a:p>
            <a:pPr fontAlgn="base"/>
            <a:r>
              <a:rPr lang="en-US" dirty="0"/>
              <a:t>For a given partition, only one broker can be a leader, at a time. Meanwhile, other brokers will have in-sync replica; what we call ISR.</a:t>
            </a:r>
          </a:p>
          <a:p>
            <a:pPr fontAlgn="base"/>
            <a:r>
              <a:rPr lang="en-US" dirty="0"/>
              <a:t>It is not possible to have the number of replication factor more than the number of available brokers.</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11</a:t>
            </a:fld>
            <a:endParaRPr lang="en-US"/>
          </a:p>
        </p:txBody>
      </p:sp>
    </p:spTree>
    <p:extLst>
      <p:ext uri="{BB962C8B-B14F-4D97-AF65-F5344CB8AC3E}">
        <p14:creationId xmlns:p14="http://schemas.microsoft.com/office/powerpoint/2010/main" val="2643031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It depends on </a:t>
            </a:r>
            <a:r>
              <a:rPr lang="en-US" sz="1200" b="0" i="0" u="sng" kern="1200" dirty="0">
                <a:solidFill>
                  <a:schemeClr val="tx1"/>
                </a:solidFill>
                <a:effectLst/>
                <a:latin typeface="+mn-lt"/>
                <a:ea typeface="+mn-ea"/>
                <a:cs typeface="+mn-cs"/>
                <a:hlinkClick r:id="rId3"/>
              </a:rPr>
              <a:t>Group ID</a:t>
            </a:r>
            <a:r>
              <a:rPr lang="en-US" sz="1200" b="0" i="0" kern="1200" dirty="0">
                <a:solidFill>
                  <a:schemeClr val="tx1"/>
                </a:solidFill>
                <a:effectLst/>
                <a:latin typeface="+mn-lt"/>
                <a:ea typeface="+mn-ea"/>
                <a:cs typeface="+mn-cs"/>
              </a:rPr>
              <a:t>. Suppose you have a topic with 12 partitions. If you have 2 Kafka consumers with the same Group Id, they will both read 6 partitions, meaning they will read different set of partitions = different set of messages. If you have 4 Kafka </a:t>
            </a:r>
            <a:r>
              <a:rPr lang="en-US" sz="1200" b="0" i="0" kern="1200" dirty="0" err="1">
                <a:solidFill>
                  <a:schemeClr val="tx1"/>
                </a:solidFill>
                <a:effectLst/>
                <a:latin typeface="+mn-lt"/>
                <a:ea typeface="+mn-ea"/>
                <a:cs typeface="+mn-cs"/>
              </a:rPr>
              <a:t>cosnumers</a:t>
            </a:r>
            <a:r>
              <a:rPr lang="en-US" sz="1200" b="0" i="0" kern="1200" dirty="0">
                <a:solidFill>
                  <a:schemeClr val="tx1"/>
                </a:solidFill>
                <a:effectLst/>
                <a:latin typeface="+mn-lt"/>
                <a:ea typeface="+mn-ea"/>
                <a:cs typeface="+mn-cs"/>
              </a:rPr>
              <a:t> with the same Group Id, each of them will all read three different partitions etc.</a:t>
            </a:r>
          </a:p>
          <a:p>
            <a:pPr fontAlgn="base"/>
            <a:r>
              <a:rPr lang="en-US" sz="1200" b="0" i="0" kern="1200" dirty="0">
                <a:solidFill>
                  <a:schemeClr val="tx1"/>
                </a:solidFill>
                <a:effectLst/>
                <a:latin typeface="+mn-lt"/>
                <a:ea typeface="+mn-ea"/>
                <a:cs typeface="+mn-cs"/>
              </a:rPr>
              <a:t>But when you set different Group Id, the situation changes. If you have two Kafka consumers with different Group Id they will read all 12 partitions without any interference between each other. Meaning both consumers will read the exact same set of messages independently. If you have four Kafka consumers with different Group Id they will all read all partitions etc.</a:t>
            </a:r>
          </a:p>
          <a:p>
            <a:pPr fontAlgn="base"/>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However, there will be some inactive consumers, if the number of consumers exceeds the number of partitions. Let’s understand it with an example if there are 8 consumers and 6 partitions in a single consumer group, that means there will be 2 inactive consumers.</a:t>
            </a: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12</a:t>
            </a:fld>
            <a:endParaRPr lang="en-US"/>
          </a:p>
        </p:txBody>
      </p:sp>
    </p:spTree>
    <p:extLst>
      <p:ext uri="{BB962C8B-B14F-4D97-AF65-F5344CB8AC3E}">
        <p14:creationId xmlns:p14="http://schemas.microsoft.com/office/powerpoint/2010/main" val="169704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Apache Kafka uses </a:t>
            </a:r>
            <a:r>
              <a:rPr lang="en-US" sz="1200" b="1" i="0" kern="1200" dirty="0">
                <a:solidFill>
                  <a:schemeClr val="tx1"/>
                </a:solidFill>
                <a:effectLst/>
                <a:latin typeface="+mn-lt"/>
                <a:ea typeface="+mn-ea"/>
                <a:cs typeface="+mn-cs"/>
              </a:rPr>
              <a:t>Log</a:t>
            </a:r>
            <a:r>
              <a:rPr lang="en-US" sz="1200" b="0" i="0" kern="1200" dirty="0">
                <a:solidFill>
                  <a:schemeClr val="tx1"/>
                </a:solidFill>
                <a:effectLst/>
                <a:latin typeface="+mn-lt"/>
                <a:ea typeface="+mn-ea"/>
                <a:cs typeface="+mn-cs"/>
              </a:rPr>
              <a:t> data structure to manage its messages. Log data structure is basically an ordered set of Segments whereas a </a:t>
            </a:r>
            <a:r>
              <a:rPr lang="en-US" sz="1200" b="1" i="0" kern="1200" dirty="0">
                <a:solidFill>
                  <a:schemeClr val="tx1"/>
                </a:solidFill>
                <a:effectLst/>
                <a:latin typeface="+mn-lt"/>
                <a:ea typeface="+mn-ea"/>
                <a:cs typeface="+mn-cs"/>
              </a:rPr>
              <a:t>Segment</a:t>
            </a:r>
            <a:r>
              <a:rPr lang="en-US" sz="1200" b="0" i="0" kern="1200" dirty="0">
                <a:solidFill>
                  <a:schemeClr val="tx1"/>
                </a:solidFill>
                <a:effectLst/>
                <a:latin typeface="+mn-lt"/>
                <a:ea typeface="+mn-ea"/>
                <a:cs typeface="+mn-cs"/>
              </a:rPr>
              <a:t> is a collection of messages. Apache Kafka provides retention at Segment level instead of at Message level.</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log.retention.hours</a:t>
            </a:r>
            <a:r>
              <a:rPr lang="en-US" sz="1200" b="0" i="0" kern="1200" dirty="0">
                <a:solidFill>
                  <a:schemeClr val="tx1"/>
                </a:solidFill>
                <a:effectLst/>
                <a:latin typeface="+mn-lt"/>
                <a:ea typeface="+mn-ea"/>
                <a:cs typeface="+mn-cs"/>
              </a:rPr>
              <a:t>: The minimum age of the segment file to be eligible for deletion due to age.</a:t>
            </a:r>
          </a:p>
          <a:p>
            <a:r>
              <a:rPr lang="en-US" sz="1200" b="0" i="0" kern="1200" dirty="0" err="1">
                <a:solidFill>
                  <a:schemeClr val="tx1"/>
                </a:solidFill>
                <a:effectLst/>
                <a:latin typeface="+mn-lt"/>
                <a:ea typeface="+mn-ea"/>
                <a:cs typeface="+mn-cs"/>
              </a:rPr>
              <a:t>log.retention.bytes</a:t>
            </a:r>
            <a:r>
              <a:rPr lang="en-US" sz="1200" b="0" i="0" kern="1200" dirty="0">
                <a:solidFill>
                  <a:schemeClr val="tx1"/>
                </a:solidFill>
                <a:effectLst/>
                <a:latin typeface="+mn-lt"/>
                <a:ea typeface="+mn-ea"/>
                <a:cs typeface="+mn-cs"/>
              </a:rPr>
              <a:t>: A size-based retention policy for logs. Segments are pruned from the log unless the remaining segments drop below </a:t>
            </a:r>
            <a:r>
              <a:rPr lang="en-US" sz="1200" b="0" i="0" kern="1200" dirty="0" err="1">
                <a:solidFill>
                  <a:schemeClr val="tx1"/>
                </a:solidFill>
                <a:effectLst/>
                <a:latin typeface="+mn-lt"/>
                <a:ea typeface="+mn-ea"/>
                <a:cs typeface="+mn-cs"/>
              </a:rPr>
              <a:t>log.retention.bytes</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log.segment.bytes</a:t>
            </a:r>
            <a:r>
              <a:rPr lang="en-US" sz="1200" b="0" i="0" kern="1200" dirty="0">
                <a:solidFill>
                  <a:schemeClr val="tx1"/>
                </a:solidFill>
                <a:effectLst/>
                <a:latin typeface="+mn-lt"/>
                <a:ea typeface="+mn-ea"/>
                <a:cs typeface="+mn-cs"/>
              </a:rPr>
              <a:t>: Size of the segment after which a new segment will be created.</a:t>
            </a:r>
          </a:p>
          <a:p>
            <a:r>
              <a:rPr lang="en-US" sz="1200" b="0" i="0" kern="1200" dirty="0">
                <a:solidFill>
                  <a:schemeClr val="tx1"/>
                </a:solidFill>
                <a:effectLst/>
                <a:latin typeface="+mn-lt"/>
                <a:ea typeface="+mn-ea"/>
                <a:cs typeface="+mn-cs"/>
              </a:rPr>
              <a:t>log.retention.check.interval.ms: Periodic time interval after which log segments are checked for deletion as per the retention policy. If both retention policies are set, then segments are deleted when either criterion is met.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Apart from Kafka Broker level configuration, it is also possible to configure retention time by means of Topic level configuration using alter command. E.g.. below command can be used to set retention time as 1680 seconds for a Topic with name my-topic: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./bin/kafka-topics.sh --zookeeper localhost:2181 --alter --topic my-topic --config retention.ms=1680000</a:t>
            </a:r>
          </a:p>
          <a:p>
            <a:r>
              <a:rPr lang="en-US" sz="1200" b="0" i="0" kern="1200" dirty="0">
                <a:solidFill>
                  <a:schemeClr val="tx1"/>
                </a:solidFill>
                <a:effectLst/>
                <a:latin typeface="+mn-lt"/>
                <a:ea typeface="+mn-ea"/>
                <a:cs typeface="+mn-cs"/>
              </a:rPr>
              <a:t>If required, it is possible to remove Topic level retention time configuration using below command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./bin/kafka-topics.sh --zookeeper localhost:2181 --alter --topic my-topic  --delete-config retention.ms</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13</a:t>
            </a:fld>
            <a:endParaRPr lang="en-US"/>
          </a:p>
        </p:txBody>
      </p:sp>
    </p:spTree>
    <p:extLst>
      <p:ext uri="{BB962C8B-B14F-4D97-AF65-F5344CB8AC3E}">
        <p14:creationId xmlns:p14="http://schemas.microsoft.com/office/powerpoint/2010/main" val="209491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Zookeeper is a top-level software developed by Apache that acts as a centralized service and is used to maintain naming and configuration data and to provide flexible and robust synchronization within distributed systems. Zookeeper keeps track of status of the Kafka cluster nodes and it also keeps track of Kafka topics, partitions etc.</a:t>
            </a:r>
          </a:p>
          <a:p>
            <a:endParaRPr lang="en-US" b="1" dirty="0"/>
          </a:p>
          <a:p>
            <a:r>
              <a:rPr lang="en-US" sz="1200" b="0" i="0" kern="1200" dirty="0">
                <a:solidFill>
                  <a:schemeClr val="tx1"/>
                </a:solidFill>
                <a:effectLst/>
                <a:latin typeface="+mn-lt"/>
                <a:ea typeface="+mn-ea"/>
                <a:cs typeface="+mn-cs"/>
              </a:rPr>
              <a:t>Older versions of Kafka (pre 0.9) store offsets in ZK only, while newer version of Kafka, by default store offsets in an internal Kafka topic called </a:t>
            </a:r>
            <a:r>
              <a:rPr lang="en-US" dirty="0"/>
              <a:t>__</a:t>
            </a:r>
            <a:r>
              <a:rPr lang="en-US" dirty="0" err="1"/>
              <a:t>consumer_offsets</a:t>
            </a:r>
            <a:r>
              <a:rPr lang="en-US" sz="1200" b="0" i="0" kern="1200" dirty="0">
                <a:solidFill>
                  <a:schemeClr val="tx1"/>
                </a:solidFill>
                <a:effectLst/>
                <a:latin typeface="+mn-lt"/>
                <a:ea typeface="+mn-ea"/>
                <a:cs typeface="+mn-cs"/>
              </a:rPr>
              <a:t> (newer version might still commit to ZK though).</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14</a:t>
            </a:fld>
            <a:endParaRPr lang="en-US"/>
          </a:p>
        </p:txBody>
      </p:sp>
    </p:spTree>
    <p:extLst>
      <p:ext uri="{BB962C8B-B14F-4D97-AF65-F5344CB8AC3E}">
        <p14:creationId xmlns:p14="http://schemas.microsoft.com/office/powerpoint/2010/main" val="2298635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fontAlgn="base"/>
            <a:r>
              <a:rPr lang="en-US" sz="1200" b="0" i="0" kern="1200" dirty="0">
                <a:solidFill>
                  <a:schemeClr val="tx1"/>
                </a:solidFill>
                <a:effectLst/>
                <a:latin typeface="+mn-lt"/>
                <a:ea typeface="+mn-ea"/>
                <a:cs typeface="+mn-cs"/>
              </a:rPr>
              <a:t>A Controller is the broker that reacts to the event of another broker failing. It gets notified from a </a:t>
            </a:r>
            <a:r>
              <a:rPr lang="en-US" sz="1200" b="0" i="0" u="none" strike="noStrike" kern="1200" dirty="0" err="1">
                <a:solidFill>
                  <a:schemeClr val="tx1"/>
                </a:solidFill>
                <a:effectLst/>
                <a:latin typeface="+mn-lt"/>
                <a:ea typeface="+mn-ea"/>
                <a:cs typeface="+mn-cs"/>
                <a:hlinkClick r:id="rId3"/>
              </a:rPr>
              <a:t>ZooKeeper</a:t>
            </a:r>
            <a:r>
              <a:rPr lang="en-US" sz="1200" b="0" i="0" u="none" strike="noStrike" kern="1200" dirty="0">
                <a:solidFill>
                  <a:schemeClr val="tx1"/>
                </a:solidFill>
                <a:effectLst/>
                <a:latin typeface="+mn-lt"/>
                <a:ea typeface="+mn-ea"/>
                <a:cs typeface="+mn-cs"/>
                <a:hlinkClick r:id="rId3"/>
              </a:rPr>
              <a:t> Watch</a:t>
            </a:r>
            <a:r>
              <a:rPr lang="en-US" sz="1200" b="0" i="0" kern="1200" dirty="0">
                <a:solidFill>
                  <a:schemeClr val="tx1"/>
                </a:solidFill>
                <a:effectLst/>
                <a:latin typeface="+mn-lt"/>
                <a:ea typeface="+mn-ea"/>
                <a:cs typeface="+mn-cs"/>
              </a:rPr>
              <a:t>. A </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Watch is basically a subscription to some data in </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When said data changes, </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will notify everybody who is subscribed to it. </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watches are crucial to Kafka — they serve as input for the Controller.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broker tries to create an </a:t>
            </a:r>
            <a:r>
              <a:rPr lang="en-US" b="1" dirty="0"/>
              <a:t>ephemeral node(</a:t>
            </a:r>
            <a:r>
              <a:rPr lang="en-US" b="1" dirty="0" err="1"/>
              <a:t>znode</a:t>
            </a:r>
            <a:r>
              <a:rPr lang="en-US" b="1" dirty="0"/>
              <a:t>)</a:t>
            </a:r>
            <a:r>
              <a:rPr lang="en-US" dirty="0"/>
              <a:t> in the zookeeper (/controller). The first one succeeds, becoming the controller. The others just get a proper exception ("node already exists"), and watch on the controller node. When the controller dies, the ephemeral node is removed, and the watching brokers are notified. And again, the first one among them which succeeds in registering the ephemeral node, becomes the new controller, the others will once again get the "node already exists" exception and keep on waiting.</a:t>
            </a:r>
            <a:endParaRPr lang="en-US" sz="1400" dirty="0"/>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tracked data in question here is the set of brokers in the cluster.</a:t>
            </a:r>
          </a:p>
          <a:p>
            <a:pPr fontAlgn="base"/>
            <a:r>
              <a:rPr lang="en-US" sz="1200" b="0" i="0" kern="1200" dirty="0">
                <a:solidFill>
                  <a:schemeClr val="tx1"/>
                </a:solidFill>
                <a:effectLst/>
                <a:latin typeface="+mn-lt"/>
                <a:ea typeface="+mn-ea"/>
                <a:cs typeface="+mn-cs"/>
              </a:rPr>
              <a:t>As shown below, Broker 2’s id is deleted from the list due to the expiry of the faulty broker’s </a:t>
            </a:r>
            <a:r>
              <a:rPr lang="en-US" sz="1200" b="0" i="0" u="none" strike="noStrike" kern="1200" dirty="0" err="1">
                <a:solidFill>
                  <a:schemeClr val="tx1"/>
                </a:solidFill>
                <a:effectLst/>
                <a:latin typeface="+mn-lt"/>
                <a:ea typeface="+mn-ea"/>
                <a:cs typeface="+mn-cs"/>
                <a:hlinkClick r:id="rId4"/>
              </a:rPr>
              <a:t>ZooKeeper</a:t>
            </a:r>
            <a:r>
              <a:rPr lang="en-US" sz="1200" b="0" i="0" u="none" strike="noStrike" kern="1200" dirty="0">
                <a:solidFill>
                  <a:schemeClr val="tx1"/>
                </a:solidFill>
                <a:effectLst/>
                <a:latin typeface="+mn-lt"/>
                <a:ea typeface="+mn-ea"/>
                <a:cs typeface="+mn-cs"/>
                <a:hlinkClick r:id="rId4"/>
              </a:rPr>
              <a:t> Session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(Every Kafka node heartbeats to </a:t>
            </a:r>
            <a:r>
              <a:rPr lang="en-US" sz="1200" b="0" i="1" kern="1200" dirty="0" err="1">
                <a:solidFill>
                  <a:schemeClr val="tx1"/>
                </a:solidFill>
                <a:effectLst/>
                <a:latin typeface="+mn-lt"/>
                <a:ea typeface="+mn-ea"/>
                <a:cs typeface="+mn-cs"/>
              </a:rPr>
              <a:t>ZooKeeper</a:t>
            </a:r>
            <a:r>
              <a:rPr lang="en-US" sz="1200" b="0" i="1" kern="1200" dirty="0">
                <a:solidFill>
                  <a:schemeClr val="tx1"/>
                </a:solidFill>
                <a:effectLst/>
                <a:latin typeface="+mn-lt"/>
                <a:ea typeface="+mn-ea"/>
                <a:cs typeface="+mn-cs"/>
              </a:rPr>
              <a:t> and this keeps its session alive. Once it stops </a:t>
            </a:r>
            <a:r>
              <a:rPr lang="en-US" sz="1200" b="0" i="1" kern="1200" dirty="0" err="1">
                <a:solidFill>
                  <a:schemeClr val="tx1"/>
                </a:solidFill>
                <a:effectLst/>
                <a:latin typeface="+mn-lt"/>
                <a:ea typeface="+mn-ea"/>
                <a:cs typeface="+mn-cs"/>
              </a:rPr>
              <a:t>heartbeating</a:t>
            </a:r>
            <a:r>
              <a:rPr lang="en-US" sz="1200" b="0" i="1" kern="1200" dirty="0">
                <a:solidFill>
                  <a:schemeClr val="tx1"/>
                </a:solidFill>
                <a:effectLst/>
                <a:latin typeface="+mn-lt"/>
                <a:ea typeface="+mn-ea"/>
                <a:cs typeface="+mn-cs"/>
              </a:rPr>
              <a:t>, the session expires)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The controller gets notified of this and acts upon it. It decides which nodes should become the new leaders for the affected partitions. It then informs every associated broker that it should either become a leader or start replicating from the new leader via a </a:t>
            </a:r>
            <a:r>
              <a:rPr lang="en-US" sz="1200" b="0" i="0" kern="1200" dirty="0" err="1">
                <a:solidFill>
                  <a:schemeClr val="tx1"/>
                </a:solidFill>
                <a:effectLst/>
                <a:latin typeface="+mn-lt"/>
                <a:ea typeface="+mn-ea"/>
                <a:cs typeface="+mn-cs"/>
              </a:rPr>
              <a:t>LeaderAndIsr</a:t>
            </a:r>
            <a:r>
              <a:rPr lang="en-US" sz="1200" b="0" i="0" kern="1200" dirty="0">
                <a:solidFill>
                  <a:schemeClr val="tx1"/>
                </a:solidFill>
                <a:effectLst/>
                <a:latin typeface="+mn-lt"/>
                <a:ea typeface="+mn-ea"/>
                <a:cs typeface="+mn-cs"/>
              </a:rPr>
              <a:t> request.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Going internally, each broker tries to create an </a:t>
            </a:r>
            <a:r>
              <a:rPr lang="en-US" sz="1200" b="1" i="0" kern="1200" dirty="0">
                <a:solidFill>
                  <a:schemeClr val="tx1"/>
                </a:solidFill>
                <a:effectLst/>
                <a:latin typeface="+mn-lt"/>
                <a:ea typeface="+mn-ea"/>
                <a:cs typeface="+mn-cs"/>
              </a:rPr>
              <a:t>ephemeral node</a:t>
            </a:r>
            <a:r>
              <a:rPr lang="en-US" sz="1200" b="0" i="0" kern="1200" dirty="0">
                <a:solidFill>
                  <a:schemeClr val="tx1"/>
                </a:solidFill>
                <a:effectLst/>
                <a:latin typeface="+mn-lt"/>
                <a:ea typeface="+mn-ea"/>
                <a:cs typeface="+mn-cs"/>
              </a:rPr>
              <a:t> in the zookeeper (/controller). The first one succeeds, becoming the controller. The others just get a proper exception ("node already exists"), and watch on the controller node. When the controller dies, the ephemeral node is removed, and the watching brokers are notified. And again, the first one among them which succeeds in registering the ephemeral node, becomes the new controller, the others will once again get the "node already exists" exception and keep on waiting.</a:t>
            </a:r>
          </a:p>
          <a:p>
            <a:pPr fontAlgn="base"/>
            <a:r>
              <a:rPr lang="en-US" sz="1200" b="1" i="0" kern="1200" dirty="0">
                <a:solidFill>
                  <a:schemeClr val="tx1"/>
                </a:solidFill>
                <a:effectLst/>
                <a:latin typeface="+mn-lt"/>
                <a:ea typeface="+mn-ea"/>
                <a:cs typeface="+mn-cs"/>
              </a:rPr>
              <a:t>How would you know who is the controller in Kafka?</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a new controller is elected, it gets a "controller epoch" number by zookeeper. The brokers know the current controller epoch and if they receive a message from a controller with an older number, they know to ignore it.</a:t>
            </a:r>
          </a:p>
          <a:p>
            <a:pPr fontAlgn="base"/>
            <a:endParaRPr lang="en-US" sz="1200" b="0" i="0" kern="1200" dirty="0">
              <a:solidFill>
                <a:schemeClr val="tx1"/>
              </a:solidFill>
              <a:effectLst/>
              <a:latin typeface="+mn-lt"/>
              <a:ea typeface="+mn-ea"/>
              <a:cs typeface="+mn-cs"/>
            </a:endParaRPr>
          </a:p>
          <a:p>
            <a:endParaRPr lang="en-US" dirty="0"/>
          </a:p>
          <a:p>
            <a:r>
              <a:rPr lang="en-US" dirty="0"/>
              <a:t>In order to find which broker is the controller of a cluster you first need to connect to Zookeeper through ZK CLI:</a:t>
            </a:r>
          </a:p>
          <a:p>
            <a:endParaRPr lang="en-US" dirty="0"/>
          </a:p>
          <a:p>
            <a:r>
              <a:rPr lang="en-US" dirty="0"/>
              <a:t>./bin/zkCli.sh -server localhost:2181 </a:t>
            </a:r>
          </a:p>
          <a:p>
            <a:r>
              <a:rPr lang="en-US" dirty="0"/>
              <a:t>and then get the controller</a:t>
            </a:r>
          </a:p>
          <a:p>
            <a:endParaRPr lang="en-US" dirty="0"/>
          </a:p>
          <a:p>
            <a:r>
              <a:rPr lang="en-US" dirty="0"/>
              <a:t>[</a:t>
            </a:r>
            <a:r>
              <a:rPr lang="en-US" dirty="0" err="1"/>
              <a:t>zk</a:t>
            </a:r>
            <a:r>
              <a:rPr lang="en-US" dirty="0"/>
              <a:t>: localhost:2181(CONNECTED) 0] get /controller</a:t>
            </a:r>
          </a:p>
        </p:txBody>
      </p:sp>
      <p:sp>
        <p:nvSpPr>
          <p:cNvPr id="4" name="Slide Number Placeholder 3"/>
          <p:cNvSpPr>
            <a:spLocks noGrp="1"/>
          </p:cNvSpPr>
          <p:nvPr>
            <p:ph type="sldNum" sz="quarter" idx="10"/>
          </p:nvPr>
        </p:nvSpPr>
        <p:spPr/>
        <p:txBody>
          <a:bodyPr/>
          <a:lstStyle/>
          <a:p>
            <a:fld id="{861BD2A4-3B09-4944-AA43-E8C6B7FDC810}" type="slidenum">
              <a:rPr lang="en-US" smtClean="0"/>
              <a:t>15</a:t>
            </a:fld>
            <a:endParaRPr lang="en-US"/>
          </a:p>
        </p:txBody>
      </p:sp>
    </p:spTree>
    <p:extLst>
      <p:ext uri="{BB962C8B-B14F-4D97-AF65-F5344CB8AC3E}">
        <p14:creationId xmlns:p14="http://schemas.microsoft.com/office/powerpoint/2010/main" val="670192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16</a:t>
            </a:fld>
            <a:endParaRPr lang="en-US"/>
          </a:p>
        </p:txBody>
      </p:sp>
    </p:spTree>
    <p:extLst>
      <p:ext uri="{BB962C8B-B14F-4D97-AF65-F5344CB8AC3E}">
        <p14:creationId xmlns:p14="http://schemas.microsoft.com/office/powerpoint/2010/main" val="1185350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Zookeeper is a top-level software developed by Apache that acts as a centralized service and is used to maintain naming and configuration data and to provide flexible and robust synchronization within distributed systems. Zookeeper keeps track of status of the Kafka cluster nodes and it also keeps track of Kafka topics, partitions etc.</a:t>
            </a:r>
          </a:p>
          <a:p>
            <a:r>
              <a:rPr lang="en-US" sz="1200" b="0" i="0" kern="1200" dirty="0">
                <a:solidFill>
                  <a:schemeClr val="tx1"/>
                </a:solidFill>
                <a:effectLst/>
                <a:latin typeface="+mn-lt"/>
                <a:ea typeface="+mn-ea"/>
                <a:cs typeface="+mn-cs"/>
              </a:rPr>
              <a:t>Kafka uses Zookeeper to do leadership election of Kafka Broker and Topic Partition pairs. Kafka uses Zookeeper to manage service discovery for Kafka Brokers that form the cluster. Zookeeper sends changes of the topology to Kafka, so each node in the cluster knows when a new broker joined, a Broker died, a topic was removed or a topic was added, etc. Zookeeper provides an in-sync view of Kafka Cluster configuration.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Zookeeper it self is allowing multiple clients to perform simultaneous reads and writes and acts as a shared configuration service within the system. The Zookeeper atomic broadcast (ZAB) protocol is the brains of the whole system, making it possible for Zookeeper to act as an atomic broadcast system and issue orderly updates.</a:t>
            </a:r>
          </a:p>
          <a:p>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performs many tasks for Kafka but in short, we can say that </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manages the Kafka cluster state. </a:t>
            </a:r>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17</a:t>
            </a:fld>
            <a:endParaRPr lang="en-US"/>
          </a:p>
        </p:txBody>
      </p:sp>
    </p:spTree>
    <p:extLst>
      <p:ext uri="{BB962C8B-B14F-4D97-AF65-F5344CB8AC3E}">
        <p14:creationId xmlns:p14="http://schemas.microsoft.com/office/powerpoint/2010/main" val="3348561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ilrtvit053:2181</a:t>
            </a:r>
            <a:r>
              <a:rPr lang="en-US" sz="1200" b="0" i="0" kern="1200" dirty="0">
                <a:solidFill>
                  <a:schemeClr val="tx1"/>
                </a:solidFill>
                <a:effectLst/>
                <a:latin typeface="+mn-lt"/>
                <a:ea typeface="+mn-ea"/>
                <a:cs typeface="+mn-cs"/>
              </a:rPr>
              <a:t> is the Zookeeper address that we defined in the </a:t>
            </a:r>
            <a:r>
              <a:rPr lang="en-US" sz="1200" b="0" i="0" kern="1200" dirty="0" err="1">
                <a:solidFill>
                  <a:schemeClr val="tx1"/>
                </a:solidFill>
                <a:effectLst/>
                <a:latin typeface="+mn-lt"/>
                <a:ea typeface="+mn-ea"/>
                <a:cs typeface="+mn-cs"/>
              </a:rPr>
              <a:t>server.properties</a:t>
            </a:r>
            <a:r>
              <a:rPr lang="en-US" sz="1200" b="0" i="0" kern="1200" dirty="0">
                <a:solidFill>
                  <a:schemeClr val="tx1"/>
                </a:solidFill>
                <a:effectLst/>
                <a:latin typeface="+mn-lt"/>
                <a:ea typeface="+mn-ea"/>
                <a:cs typeface="+mn-cs"/>
              </a:rPr>
              <a:t> file in the previous article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replication-factor: if Kafka is running in a cluster, this determines on how many brokers a partition will be replicated. The partitions argument defines how many partitions are in a topic.</a:t>
            </a:r>
          </a:p>
          <a:p>
            <a:r>
              <a:rPr lang="en-US" sz="1200" b="0" i="0" kern="1200" dirty="0">
                <a:solidFill>
                  <a:schemeClr val="tx1"/>
                </a:solidFill>
                <a:effectLst/>
                <a:latin typeface="+mn-lt"/>
                <a:ea typeface="+mn-ea"/>
                <a:cs typeface="+mn-cs"/>
              </a:rPr>
              <a:t>After a topic is created you can increase the partition count but it cannot be decreased. </a:t>
            </a:r>
          </a:p>
          <a:p>
            <a:r>
              <a:rPr lang="en-US" sz="1200" b="0" i="0" kern="1200" dirty="0">
                <a:solidFill>
                  <a:schemeClr val="tx1"/>
                </a:solidFill>
                <a:effectLst/>
                <a:latin typeface="+mn-lt"/>
                <a:ea typeface="+mn-ea"/>
                <a:cs typeface="+mn-cs"/>
              </a:rPr>
              <a:t>demo, here, is the topic name.</a:t>
            </a:r>
          </a:p>
          <a:p>
            <a:r>
              <a:rPr lang="en-US" sz="1200" b="0" i="0" kern="1200" dirty="0">
                <a:solidFill>
                  <a:schemeClr val="tx1"/>
                </a:solidFill>
                <a:effectLst/>
                <a:latin typeface="+mn-lt"/>
                <a:ea typeface="+mn-ea"/>
                <a:cs typeface="+mn-cs"/>
              </a:rPr>
              <a:t>broker.id: The ID of the broker instance in a cluster. </a:t>
            </a:r>
          </a:p>
          <a:p>
            <a:r>
              <a:rPr lang="en-US" sz="1200" b="0" i="0" kern="1200" dirty="0" err="1">
                <a:solidFill>
                  <a:schemeClr val="tx1"/>
                </a:solidFill>
                <a:effectLst/>
                <a:latin typeface="+mn-lt"/>
                <a:ea typeface="+mn-ea"/>
                <a:cs typeface="+mn-cs"/>
              </a:rPr>
              <a:t>zookeeper.connect</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address (can list multiple addresses comma-separated for the </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cluster). Example: localhost:2181,localhost:2182.</a:t>
            </a:r>
          </a:p>
          <a:p>
            <a:r>
              <a:rPr lang="en-US" sz="1200" b="0" i="0" kern="1200" dirty="0">
                <a:solidFill>
                  <a:schemeClr val="tx1"/>
                </a:solidFill>
                <a:effectLst/>
                <a:latin typeface="+mn-lt"/>
                <a:ea typeface="+mn-ea"/>
                <a:cs typeface="+mn-cs"/>
              </a:rPr>
              <a:t>zookeeper.connection.timeout.ms: Time to wait before going down if, for some reason, the broker is not able to connect.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18</a:t>
            </a:fld>
            <a:endParaRPr lang="en-US"/>
          </a:p>
        </p:txBody>
      </p:sp>
    </p:spTree>
    <p:extLst>
      <p:ext uri="{BB962C8B-B14F-4D97-AF65-F5344CB8AC3E}">
        <p14:creationId xmlns:p14="http://schemas.microsoft.com/office/powerpoint/2010/main" val="241191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ilrtvit053:2181</a:t>
            </a:r>
            <a:r>
              <a:rPr lang="en-US" sz="1200" b="0" i="0" kern="1200" dirty="0">
                <a:solidFill>
                  <a:schemeClr val="tx1"/>
                </a:solidFill>
                <a:effectLst/>
                <a:latin typeface="+mn-lt"/>
                <a:ea typeface="+mn-ea"/>
                <a:cs typeface="+mn-cs"/>
              </a:rPr>
              <a:t> is the Zookeeper address that we defined in the </a:t>
            </a:r>
            <a:r>
              <a:rPr lang="en-US" sz="1200" b="0" i="0" kern="1200" dirty="0" err="1">
                <a:solidFill>
                  <a:schemeClr val="tx1"/>
                </a:solidFill>
                <a:effectLst/>
                <a:latin typeface="+mn-lt"/>
                <a:ea typeface="+mn-ea"/>
                <a:cs typeface="+mn-cs"/>
              </a:rPr>
              <a:t>server.properties</a:t>
            </a:r>
            <a:r>
              <a:rPr lang="en-US" sz="1200" b="0" i="0" kern="1200" dirty="0">
                <a:solidFill>
                  <a:schemeClr val="tx1"/>
                </a:solidFill>
                <a:effectLst/>
                <a:latin typeface="+mn-lt"/>
                <a:ea typeface="+mn-ea"/>
                <a:cs typeface="+mn-cs"/>
              </a:rPr>
              <a:t> file in the previous article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replication-factor: if Kafka is running in a cluster, this determines on how many brokers a partition will be replicated. The partitions argument defines how many partitions are in a topic.</a:t>
            </a:r>
          </a:p>
          <a:p>
            <a:r>
              <a:rPr lang="en-US" sz="1200" b="0" i="0" kern="1200" dirty="0">
                <a:solidFill>
                  <a:schemeClr val="tx1"/>
                </a:solidFill>
                <a:effectLst/>
                <a:latin typeface="+mn-lt"/>
                <a:ea typeface="+mn-ea"/>
                <a:cs typeface="+mn-cs"/>
              </a:rPr>
              <a:t>After a topic is created you can increase the partition count but it cannot be decreased. </a:t>
            </a:r>
          </a:p>
          <a:p>
            <a:r>
              <a:rPr lang="en-US" sz="1200" b="0" i="0" kern="1200" dirty="0">
                <a:solidFill>
                  <a:schemeClr val="tx1"/>
                </a:solidFill>
                <a:effectLst/>
                <a:latin typeface="+mn-lt"/>
                <a:ea typeface="+mn-ea"/>
                <a:cs typeface="+mn-cs"/>
              </a:rPr>
              <a:t>demo, here, is the topic name.</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19</a:t>
            </a:fld>
            <a:endParaRPr lang="en-US"/>
          </a:p>
        </p:txBody>
      </p:sp>
    </p:spTree>
    <p:extLst>
      <p:ext uri="{BB962C8B-B14F-4D97-AF65-F5344CB8AC3E}">
        <p14:creationId xmlns:p14="http://schemas.microsoft.com/office/powerpoint/2010/main" val="354756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Kafka is a distributed streaming platform that is used publish and subscribe to streams of records. Kafka gets used for fault tolerant storage. Kafka replicates topic log partitions to multiple servers. Kafka is designed to allow your apps to process records as they occur. Kafka is fast, uses IO efficiently by batching, compressing records. Kafka gets used for decoupling data streams. Kafka is used to stream data into data lakes, applications and real-time stream analytics systems.</a:t>
            </a:r>
          </a:p>
        </p:txBody>
      </p:sp>
      <p:sp>
        <p:nvSpPr>
          <p:cNvPr id="4" name="Slide Number Placeholder 3"/>
          <p:cNvSpPr>
            <a:spLocks noGrp="1"/>
          </p:cNvSpPr>
          <p:nvPr>
            <p:ph type="sldNum" sz="quarter" idx="10"/>
          </p:nvPr>
        </p:nvSpPr>
        <p:spPr/>
        <p:txBody>
          <a:bodyPr/>
          <a:lstStyle/>
          <a:p>
            <a:fld id="{861BD2A4-3B09-4944-AA43-E8C6B7FDC810}" type="slidenum">
              <a:rPr lang="en-US" smtClean="0"/>
              <a:t>2</a:t>
            </a:fld>
            <a:endParaRPr lang="en-US"/>
          </a:p>
        </p:txBody>
      </p:sp>
    </p:spTree>
    <p:extLst>
      <p:ext uri="{BB962C8B-B14F-4D97-AF65-F5344CB8AC3E}">
        <p14:creationId xmlns:p14="http://schemas.microsoft.com/office/powerpoint/2010/main" val="2528826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20</a:t>
            </a:fld>
            <a:endParaRPr lang="en-US"/>
          </a:p>
        </p:txBody>
      </p:sp>
    </p:spTree>
    <p:extLst>
      <p:ext uri="{BB962C8B-B14F-4D97-AF65-F5344CB8AC3E}">
        <p14:creationId xmlns:p14="http://schemas.microsoft.com/office/powerpoint/2010/main" val="2746290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Kafka guarantees ordered delivery only within a single partition. Period. If you are using multiple partitions (which is a must to have the parallelism), then it is possible that a consumer who listens on several partitions gets a message A from partition 1 before a message B from partition 2, even though message B arrived first.</a:t>
            </a:r>
          </a:p>
          <a:p>
            <a:r>
              <a:rPr lang="en-US" sz="1200" kern="1200" dirty="0">
                <a:solidFill>
                  <a:schemeClr val="tx1"/>
                </a:solidFill>
                <a:effectLst/>
                <a:latin typeface="+mn-lt"/>
                <a:ea typeface="+mn-ea"/>
                <a:cs typeface="+mn-cs"/>
              </a:rPr>
              <a:t>Now, about the differences between Kafka and JMS. In JMS, you have a queue and you have a topic. With queues, when first consumer consumes a message, others cannot take it anymore. With topics, multiple consumers receive each message but it is much harder to scale. Consumer group from Kafka is a generalization of these two concepts - it allows scaling between members of the same consumer group, but it also allows broadcasting the same message between many different consumer groups.</a:t>
            </a:r>
          </a:p>
          <a:p>
            <a:r>
              <a:rPr lang="en-US" sz="1200" kern="1200" dirty="0">
                <a:solidFill>
                  <a:schemeClr val="tx1"/>
                </a:solidFill>
                <a:effectLst/>
                <a:latin typeface="+mn-lt"/>
                <a:ea typeface="+mn-ea"/>
                <a:cs typeface="+mn-cs"/>
              </a:rPr>
              <a:t>Even more important difference is the following. Imagine that you have Kafka topic with 500 partitions and on the other hand, 500 JMS message queues. Let's also imagine that you have certain number of producers and consumers. In case of JMS, you need to configure each of them so they know which queues belong to them. What if e.g. some consumer crashes or you detect that you need to increase number of consumers? You have to reconfigure manually the whole system. This comes for free with Kafka, i.e. Kafka provides automatic rebalancing which is an extremely useful feature.</a:t>
            </a:r>
          </a:p>
          <a:p>
            <a:r>
              <a:rPr lang="en-US" sz="1200" kern="1200" dirty="0">
                <a:solidFill>
                  <a:schemeClr val="tx1"/>
                </a:solidFill>
                <a:effectLst/>
                <a:latin typeface="+mn-lt"/>
                <a:ea typeface="+mn-ea"/>
                <a:cs typeface="+mn-cs"/>
              </a:rPr>
              <a:t>Finally, Kafka is tremendously faster, mostly because of some clever disk/memory transfer techniques and because consumers take care about the messages they consumed, not the broker like in JMS. Because of this, consumer is also able to "rewind", i.e. reread the messages from e.g. 2 days ago.</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21</a:t>
            </a:fld>
            <a:endParaRPr lang="en-US"/>
          </a:p>
        </p:txBody>
      </p:sp>
    </p:spTree>
    <p:extLst>
      <p:ext uri="{BB962C8B-B14F-4D97-AF65-F5344CB8AC3E}">
        <p14:creationId xmlns:p14="http://schemas.microsoft.com/office/powerpoint/2010/main" val="3326115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382844-C493-4E5C-84EB-6E0488489CF0}" type="slidenum">
              <a:rPr lang="en-US" smtClean="0"/>
              <a:t>22</a:t>
            </a:fld>
            <a:endParaRPr lang="en-US"/>
          </a:p>
        </p:txBody>
      </p:sp>
    </p:spTree>
    <p:extLst>
      <p:ext uri="{BB962C8B-B14F-4D97-AF65-F5344CB8AC3E}">
        <p14:creationId xmlns:p14="http://schemas.microsoft.com/office/powerpoint/2010/main" val="3499562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23</a:t>
            </a:fld>
            <a:endParaRPr lang="en-US"/>
          </a:p>
        </p:txBody>
      </p:sp>
    </p:spTree>
    <p:extLst>
      <p:ext uri="{BB962C8B-B14F-4D97-AF65-F5344CB8AC3E}">
        <p14:creationId xmlns:p14="http://schemas.microsoft.com/office/powerpoint/2010/main" val="3374238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Cloud Context provides utilities and special services for the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of a Spring Cloud application (bootstrap context, encryption, refresh scope and environment endpoints).</a:t>
            </a:r>
          </a:p>
          <a:p>
            <a:r>
              <a:rPr lang="en-US" sz="1200" b="0" i="0" kern="1200" dirty="0">
                <a:solidFill>
                  <a:schemeClr val="tx1"/>
                </a:solidFill>
                <a:effectLst/>
                <a:latin typeface="+mn-lt"/>
                <a:ea typeface="+mn-ea"/>
                <a:cs typeface="+mn-cs"/>
              </a:rPr>
              <a:t>Spring Cloud Commons is a set of abstractions and common classes used in different Spring Cloud implementations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Spring Cloud Netflix vs. Spring Cloud Consul).</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Spring Cloud Context features:</a:t>
            </a:r>
          </a:p>
          <a:p>
            <a:r>
              <a:rPr lang="en-US" sz="1200" b="0" i="0" kern="1200" dirty="0">
                <a:solidFill>
                  <a:schemeClr val="tx1"/>
                </a:solidFill>
                <a:effectLst/>
                <a:latin typeface="+mn-lt"/>
                <a:ea typeface="+mn-ea"/>
                <a:cs typeface="+mn-cs"/>
              </a:rPr>
              <a:t>Bootstrap Context</a:t>
            </a:r>
          </a:p>
          <a:p>
            <a:r>
              <a:rPr lang="en-US" sz="1200" b="0" i="0" kern="1200" dirty="0" err="1">
                <a:solidFill>
                  <a:schemeClr val="tx1"/>
                </a:solidFill>
                <a:effectLst/>
                <a:latin typeface="+mn-lt"/>
                <a:ea typeface="+mn-ea"/>
                <a:cs typeface="+mn-cs"/>
              </a:rPr>
              <a:t>TextEncryptor</a:t>
            </a:r>
            <a:r>
              <a:rPr lang="en-US" sz="1200" b="0" i="0" kern="1200" dirty="0">
                <a:solidFill>
                  <a:schemeClr val="tx1"/>
                </a:solidFill>
                <a:effectLst/>
                <a:latin typeface="+mn-lt"/>
                <a:ea typeface="+mn-ea"/>
                <a:cs typeface="+mn-cs"/>
              </a:rPr>
              <a:t> beans</a:t>
            </a:r>
          </a:p>
          <a:p>
            <a:r>
              <a:rPr lang="en-US" sz="1200" b="0" i="0" kern="1200" dirty="0">
                <a:solidFill>
                  <a:schemeClr val="tx1"/>
                </a:solidFill>
                <a:effectLst/>
                <a:latin typeface="+mn-lt"/>
                <a:ea typeface="+mn-ea"/>
                <a:cs typeface="+mn-cs"/>
              </a:rPr>
              <a:t>Refresh Scope</a:t>
            </a:r>
          </a:p>
          <a:p>
            <a:r>
              <a:rPr lang="en-US" sz="1200" b="0" i="0" kern="1200" dirty="0">
                <a:solidFill>
                  <a:schemeClr val="tx1"/>
                </a:solidFill>
                <a:effectLst/>
                <a:latin typeface="+mn-lt"/>
                <a:ea typeface="+mn-ea"/>
                <a:cs typeface="+mn-cs"/>
              </a:rPr>
              <a:t>Spring Boot Actuator endpoints for manipulating the Environment</a:t>
            </a:r>
          </a:p>
          <a:p>
            <a:r>
              <a:rPr lang="en-US" sz="1200" b="1" i="0" kern="1200" dirty="0">
                <a:solidFill>
                  <a:schemeClr val="tx1"/>
                </a:solidFill>
                <a:effectLst/>
                <a:latin typeface="+mn-lt"/>
                <a:ea typeface="+mn-ea"/>
                <a:cs typeface="+mn-cs"/>
              </a:rPr>
              <a:t>Spring Cloud Commons features:</a:t>
            </a:r>
          </a:p>
          <a:p>
            <a:r>
              <a:rPr lang="en-US" sz="1200" b="0" i="0" kern="1200" dirty="0" err="1">
                <a:solidFill>
                  <a:schemeClr val="tx1"/>
                </a:solidFill>
                <a:effectLst/>
                <a:latin typeface="+mn-lt"/>
                <a:ea typeface="+mn-ea"/>
                <a:cs typeface="+mn-cs"/>
              </a:rPr>
              <a:t>DiscoveryClient</a:t>
            </a:r>
            <a:r>
              <a:rPr lang="en-US" sz="1200" b="0" i="0" kern="1200" dirty="0">
                <a:solidFill>
                  <a:schemeClr val="tx1"/>
                </a:solidFill>
                <a:effectLst/>
                <a:latin typeface="+mn-lt"/>
                <a:ea typeface="+mn-ea"/>
                <a:cs typeface="+mn-cs"/>
              </a:rPr>
              <a:t> interface</a:t>
            </a:r>
          </a:p>
          <a:p>
            <a:r>
              <a:rPr lang="en-US" sz="1200" b="0" i="0" kern="1200" dirty="0" err="1">
                <a:solidFill>
                  <a:schemeClr val="tx1"/>
                </a:solidFill>
                <a:effectLst/>
                <a:latin typeface="+mn-lt"/>
                <a:ea typeface="+mn-ea"/>
                <a:cs typeface="+mn-cs"/>
              </a:rPr>
              <a:t>ServiceRegistry</a:t>
            </a:r>
            <a:r>
              <a:rPr lang="en-US" sz="1200" b="0" i="0" kern="1200" dirty="0">
                <a:solidFill>
                  <a:schemeClr val="tx1"/>
                </a:solidFill>
                <a:effectLst/>
                <a:latin typeface="+mn-lt"/>
                <a:ea typeface="+mn-ea"/>
                <a:cs typeface="+mn-cs"/>
              </a:rPr>
              <a:t> interface</a:t>
            </a:r>
          </a:p>
          <a:p>
            <a:r>
              <a:rPr lang="en-US" sz="1200" b="0" i="0" kern="1200" dirty="0">
                <a:solidFill>
                  <a:schemeClr val="tx1"/>
                </a:solidFill>
                <a:effectLst/>
                <a:latin typeface="+mn-lt"/>
                <a:ea typeface="+mn-ea"/>
                <a:cs typeface="+mn-cs"/>
              </a:rPr>
              <a:t>Instrumentation for </a:t>
            </a:r>
            <a:r>
              <a:rPr lang="en-US" sz="1200" b="0" i="0" kern="1200" dirty="0" err="1">
                <a:solidFill>
                  <a:schemeClr val="tx1"/>
                </a:solidFill>
                <a:effectLst/>
                <a:latin typeface="+mn-lt"/>
                <a:ea typeface="+mn-ea"/>
                <a:cs typeface="+mn-cs"/>
              </a:rPr>
              <a:t>RestTemplate</a:t>
            </a:r>
            <a:r>
              <a:rPr lang="en-US" sz="1200" b="0" i="0" kern="1200" dirty="0">
                <a:solidFill>
                  <a:schemeClr val="tx1"/>
                </a:solidFill>
                <a:effectLst/>
                <a:latin typeface="+mn-lt"/>
                <a:ea typeface="+mn-ea"/>
                <a:cs typeface="+mn-cs"/>
              </a:rPr>
              <a:t> to resolve hostnames using </a:t>
            </a:r>
            <a:r>
              <a:rPr lang="en-US" sz="1200" b="0" i="0" kern="1200" dirty="0" err="1">
                <a:solidFill>
                  <a:schemeClr val="tx1"/>
                </a:solidFill>
                <a:effectLst/>
                <a:latin typeface="+mn-lt"/>
                <a:ea typeface="+mn-ea"/>
                <a:cs typeface="+mn-cs"/>
              </a:rPr>
              <a:t>DiscoveryClient</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24</a:t>
            </a:fld>
            <a:endParaRPr lang="en-US"/>
          </a:p>
        </p:txBody>
      </p:sp>
    </p:spTree>
    <p:extLst>
      <p:ext uri="{BB962C8B-B14F-4D97-AF65-F5344CB8AC3E}">
        <p14:creationId xmlns:p14="http://schemas.microsoft.com/office/powerpoint/2010/main" val="347789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25</a:t>
            </a:fld>
            <a:endParaRPr lang="en-US"/>
          </a:p>
        </p:txBody>
      </p:sp>
    </p:spTree>
    <p:extLst>
      <p:ext uri="{BB962C8B-B14F-4D97-AF65-F5344CB8AC3E}">
        <p14:creationId xmlns:p14="http://schemas.microsoft.com/office/powerpoint/2010/main" val="2383602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26</a:t>
            </a:fld>
            <a:endParaRPr lang="en-US"/>
          </a:p>
        </p:txBody>
      </p:sp>
    </p:spTree>
    <p:extLst>
      <p:ext uri="{BB962C8B-B14F-4D97-AF65-F5344CB8AC3E}">
        <p14:creationId xmlns:p14="http://schemas.microsoft.com/office/powerpoint/2010/main" val="4257416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27</a:t>
            </a:fld>
            <a:endParaRPr lang="en-US"/>
          </a:p>
        </p:txBody>
      </p:sp>
    </p:spTree>
    <p:extLst>
      <p:ext uri="{BB962C8B-B14F-4D97-AF65-F5344CB8AC3E}">
        <p14:creationId xmlns:p14="http://schemas.microsoft.com/office/powerpoint/2010/main" val="2069551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28</a:t>
            </a:fld>
            <a:endParaRPr lang="en-US"/>
          </a:p>
        </p:txBody>
      </p:sp>
    </p:spTree>
    <p:extLst>
      <p:ext uri="{BB962C8B-B14F-4D97-AF65-F5344CB8AC3E}">
        <p14:creationId xmlns:p14="http://schemas.microsoft.com/office/powerpoint/2010/main" val="2810907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29</a:t>
            </a:fld>
            <a:endParaRPr lang="en-US"/>
          </a:p>
        </p:txBody>
      </p:sp>
    </p:spTree>
    <p:extLst>
      <p:ext uri="{BB962C8B-B14F-4D97-AF65-F5344CB8AC3E}">
        <p14:creationId xmlns:p14="http://schemas.microsoft.com/office/powerpoint/2010/main" val="353732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3</a:t>
            </a:fld>
            <a:endParaRPr lang="en-US"/>
          </a:p>
        </p:txBody>
      </p:sp>
    </p:spTree>
    <p:extLst>
      <p:ext uri="{BB962C8B-B14F-4D97-AF65-F5344CB8AC3E}">
        <p14:creationId xmlns:p14="http://schemas.microsoft.com/office/powerpoint/2010/main" val="170677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Kafka decouple streams of data? It decouple streams of data by allowing multiple consumer groups that can each control where in the topic partition they are. The producers don’t know about the consumers. Since the Kafka broker delegates the log partition offset (where the consumer is in the record stream) to the clients (Consumers), the message consumption is flexible. This allows you to feed your high-latency daily or hourly data analysis in Spark and Hadoop and the same time you are feeding microservices real-time messages, sending events to your CEP system and feeding data to your real-time analytic systems. </a:t>
            </a:r>
          </a:p>
        </p:txBody>
      </p:sp>
      <p:sp>
        <p:nvSpPr>
          <p:cNvPr id="4" name="Slide Number Placeholder 3"/>
          <p:cNvSpPr>
            <a:spLocks noGrp="1"/>
          </p:cNvSpPr>
          <p:nvPr>
            <p:ph type="sldNum" sz="quarter" idx="10"/>
          </p:nvPr>
        </p:nvSpPr>
        <p:spPr/>
        <p:txBody>
          <a:bodyPr/>
          <a:lstStyle/>
          <a:p>
            <a:fld id="{861BD2A4-3B09-4944-AA43-E8C6B7FDC810}" type="slidenum">
              <a:rPr lang="en-US" smtClean="0"/>
              <a:t>4</a:t>
            </a:fld>
            <a:endParaRPr lang="en-US"/>
          </a:p>
        </p:txBody>
      </p:sp>
    </p:spTree>
    <p:extLst>
      <p:ext uri="{BB962C8B-B14F-4D97-AF65-F5344CB8AC3E}">
        <p14:creationId xmlns:p14="http://schemas.microsoft.com/office/powerpoint/2010/main" val="1227206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5</a:t>
            </a:fld>
            <a:endParaRPr lang="en-US"/>
          </a:p>
        </p:txBody>
      </p:sp>
    </p:spTree>
    <p:extLst>
      <p:ext uri="{BB962C8B-B14F-4D97-AF65-F5344CB8AC3E}">
        <p14:creationId xmlns:p14="http://schemas.microsoft.com/office/powerpoint/2010/main" val="2857266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 Producer API</a:t>
            </a:r>
          </a:p>
          <a:p>
            <a:pPr fontAlgn="base"/>
            <a:r>
              <a:rPr lang="en-US" sz="1200" b="0" i="0" kern="1200" dirty="0">
                <a:solidFill>
                  <a:schemeClr val="tx1"/>
                </a:solidFill>
                <a:effectLst/>
                <a:latin typeface="+mn-lt"/>
                <a:ea typeface="+mn-ea"/>
                <a:cs typeface="+mn-cs"/>
              </a:rPr>
              <a:t>In order to publish a stream of records to one or more Kafka topics, the Producer API allows an application. </a:t>
            </a:r>
          </a:p>
          <a:p>
            <a:pPr fontAlgn="base"/>
            <a:r>
              <a:rPr lang="en-US" sz="1200" b="0" i="0" kern="1200" dirty="0">
                <a:solidFill>
                  <a:schemeClr val="tx1"/>
                </a:solidFill>
                <a:effectLst/>
                <a:latin typeface="+mn-lt"/>
                <a:ea typeface="+mn-ea"/>
                <a:cs typeface="+mn-cs"/>
              </a:rPr>
              <a:t>b. Consumer API</a:t>
            </a:r>
          </a:p>
          <a:p>
            <a:pPr fontAlgn="base"/>
            <a:r>
              <a:rPr lang="en-US" sz="1200" b="0" i="0" kern="1200" dirty="0">
                <a:solidFill>
                  <a:schemeClr val="tx1"/>
                </a:solidFill>
                <a:effectLst/>
                <a:latin typeface="+mn-lt"/>
                <a:ea typeface="+mn-ea"/>
                <a:cs typeface="+mn-cs"/>
              </a:rPr>
              <a:t>This API permits an application to subscribe to one or more topics and also to process the stream of records produced to them.</a:t>
            </a:r>
          </a:p>
          <a:p>
            <a:pPr fontAlgn="base"/>
            <a:r>
              <a:rPr lang="en-US" sz="1200" b="0" i="0" kern="1200" dirty="0">
                <a:solidFill>
                  <a:schemeClr val="tx1"/>
                </a:solidFill>
                <a:effectLst/>
                <a:latin typeface="+mn-lt"/>
                <a:ea typeface="+mn-ea"/>
                <a:cs typeface="+mn-cs"/>
              </a:rPr>
              <a:t>c. Streams API</a:t>
            </a:r>
          </a:p>
          <a:p>
            <a:pPr fontAlgn="base"/>
            <a:r>
              <a:rPr lang="en-US" sz="1200" b="0" i="0" kern="1200" dirty="0">
                <a:solidFill>
                  <a:schemeClr val="tx1"/>
                </a:solidFill>
                <a:effectLst/>
                <a:latin typeface="+mn-lt"/>
                <a:ea typeface="+mn-ea"/>
                <a:cs typeface="+mn-cs"/>
              </a:rPr>
              <a:t>Moreover, to act as a stream processor, consuming an input stream from one or more topics and producing an output stream to one or more output topics, effectively transforming the input streams to output streams, the streams API permits an application.</a:t>
            </a:r>
          </a:p>
          <a:p>
            <a:pPr fontAlgn="base"/>
            <a:r>
              <a:rPr lang="en-US" sz="1200" b="0" i="0" kern="1200" dirty="0">
                <a:solidFill>
                  <a:schemeClr val="tx1"/>
                </a:solidFill>
                <a:effectLst/>
                <a:latin typeface="+mn-lt"/>
                <a:ea typeface="+mn-ea"/>
                <a:cs typeface="+mn-cs"/>
              </a:rPr>
              <a:t>d. Connector API</a:t>
            </a:r>
          </a:p>
          <a:p>
            <a:pPr fontAlgn="base"/>
            <a:r>
              <a:rPr lang="en-US" sz="1200" b="0" i="0" kern="1200" dirty="0">
                <a:solidFill>
                  <a:schemeClr val="tx1"/>
                </a:solidFill>
                <a:effectLst/>
                <a:latin typeface="+mn-lt"/>
                <a:ea typeface="+mn-ea"/>
                <a:cs typeface="+mn-cs"/>
              </a:rPr>
              <a:t>While it comes to building and running reusable producers or consumers that connect Kafka topics to existing applications or data systems, we use the Connector API. For example, a connector to a relational database might capture every change to a table.</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6</a:t>
            </a:fld>
            <a:endParaRPr lang="en-US"/>
          </a:p>
        </p:txBody>
      </p:sp>
    </p:spTree>
    <p:extLst>
      <p:ext uri="{BB962C8B-B14F-4D97-AF65-F5344CB8AC3E}">
        <p14:creationId xmlns:p14="http://schemas.microsoft.com/office/powerpoint/2010/main" val="166972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 Kafka Broker</a:t>
            </a:r>
          </a:p>
          <a:p>
            <a:pPr fontAlgn="base"/>
            <a:r>
              <a:rPr lang="en-US" sz="1200" b="0" i="0" kern="1200" dirty="0">
                <a:solidFill>
                  <a:schemeClr val="tx1"/>
                </a:solidFill>
                <a:effectLst/>
                <a:latin typeface="+mn-lt"/>
                <a:ea typeface="+mn-ea"/>
                <a:cs typeface="+mn-cs"/>
              </a:rPr>
              <a:t>Basically, to maintain load balance </a:t>
            </a:r>
            <a:r>
              <a:rPr lang="en-US" sz="1200" b="1" i="0" u="none" strike="noStrike" kern="1200" dirty="0">
                <a:solidFill>
                  <a:schemeClr val="tx1"/>
                </a:solidFill>
                <a:effectLst/>
                <a:latin typeface="+mn-lt"/>
                <a:ea typeface="+mn-ea"/>
                <a:cs typeface="+mn-cs"/>
                <a:hlinkClick r:id="rId3"/>
              </a:rPr>
              <a:t>Kafka cluster</a:t>
            </a:r>
            <a:r>
              <a:rPr lang="en-US" sz="1200" b="0" i="0" u="none" strike="noStrike" kern="1200" dirty="0">
                <a:solidFill>
                  <a:schemeClr val="tx1"/>
                </a:solidFill>
                <a:effectLst/>
                <a:latin typeface="+mn-lt"/>
                <a:ea typeface="+mn-ea"/>
                <a:cs typeface="+mn-cs"/>
                <a:hlinkClick r:id="rId3"/>
              </a:rPr>
              <a:t> </a:t>
            </a:r>
            <a:r>
              <a:rPr lang="en-US" sz="1200" b="0" i="0" kern="1200" dirty="0">
                <a:solidFill>
                  <a:schemeClr val="tx1"/>
                </a:solidFill>
                <a:effectLst/>
                <a:latin typeface="+mn-lt"/>
                <a:ea typeface="+mn-ea"/>
                <a:cs typeface="+mn-cs"/>
              </a:rPr>
              <a:t>typically consists of multiple brokers. However, these are stateless, hence for maintaining the cluster state they use </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Although, one Kafka Broker instance can handle hundreds of thousands of reads and writes per second. Whereas, without performance impact, each broker can handle TB of messages. In addition, make sure </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performs Kafka broker leader election.</a:t>
            </a:r>
          </a:p>
          <a:p>
            <a:pPr fontAlgn="base"/>
            <a:r>
              <a:rPr lang="en-US" sz="1200" b="1" i="0" kern="1200" dirty="0">
                <a:solidFill>
                  <a:schemeClr val="tx1"/>
                </a:solidFill>
                <a:effectLst/>
                <a:latin typeface="+mn-lt"/>
                <a:ea typeface="+mn-ea"/>
                <a:cs typeface="+mn-cs"/>
              </a:rPr>
              <a:t>b. Kafka – </a:t>
            </a:r>
            <a:r>
              <a:rPr lang="en-US" sz="1200" b="1" i="0" kern="1200" dirty="0" err="1">
                <a:solidFill>
                  <a:schemeClr val="tx1"/>
                </a:solidFill>
                <a:effectLst/>
                <a:latin typeface="+mn-lt"/>
                <a:ea typeface="+mn-ea"/>
                <a:cs typeface="+mn-cs"/>
              </a:rPr>
              <a:t>ZooKeeper</a:t>
            </a:r>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For the purpose of managing and coordinating, Kafka broker uses </a:t>
            </a:r>
            <a:r>
              <a:rPr lang="en-US" sz="1200" b="1"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Also, uses it to notify producer and consumer about the presence of any new broker in the Kafka system or failure of the broker in the Kafka system. As soon as Zookeeper send the notification regarding presence or failure of the broker then producer and consumer, take the decision and starts coordinating their task with some other broker.</a:t>
            </a:r>
          </a:p>
          <a:p>
            <a:pPr fontAlgn="base"/>
            <a:r>
              <a:rPr lang="en-US" sz="1200" b="0" i="0" kern="1200" dirty="0">
                <a:solidFill>
                  <a:schemeClr val="tx1"/>
                </a:solidFill>
                <a:effectLst/>
                <a:latin typeface="+mn-lt"/>
                <a:ea typeface="+mn-ea"/>
                <a:cs typeface="+mn-cs"/>
              </a:rPr>
              <a:t>c. Kafka Producers</a:t>
            </a:r>
          </a:p>
          <a:p>
            <a:pPr fontAlgn="base"/>
            <a:r>
              <a:rPr lang="en-US" sz="1200" b="0" i="0" kern="1200" dirty="0">
                <a:solidFill>
                  <a:schemeClr val="tx1"/>
                </a:solidFill>
                <a:effectLst/>
                <a:latin typeface="+mn-lt"/>
                <a:ea typeface="+mn-ea"/>
                <a:cs typeface="+mn-cs"/>
              </a:rPr>
              <a:t>Further, </a:t>
            </a:r>
            <a:r>
              <a:rPr lang="en-US" sz="1200" b="1" i="0" kern="1200" dirty="0">
                <a:solidFill>
                  <a:schemeClr val="tx1"/>
                </a:solidFill>
                <a:effectLst/>
                <a:latin typeface="+mn-lt"/>
                <a:ea typeface="+mn-ea"/>
                <a:cs typeface="+mn-cs"/>
              </a:rPr>
              <a:t>Producers in Kafka</a:t>
            </a:r>
            <a:r>
              <a:rPr lang="en-US" sz="1200" b="0" i="0" kern="1200" dirty="0">
                <a:solidFill>
                  <a:schemeClr val="tx1"/>
                </a:solidFill>
                <a:effectLst/>
                <a:latin typeface="+mn-lt"/>
                <a:ea typeface="+mn-ea"/>
                <a:cs typeface="+mn-cs"/>
              </a:rPr>
              <a:t> push data to brokers. Also, all the producers search it and automatically sends a message to that new broker, exactly when the new broker starts. However, keep in mind that the Kafka producer sends messages as fast as the broker can handle, it doesn’t wait for acknowledgments from the broker.</a:t>
            </a:r>
          </a:p>
          <a:p>
            <a:pPr fontAlgn="base"/>
            <a:r>
              <a:rPr lang="en-US" sz="1200" b="0" i="0" kern="1200" dirty="0">
                <a:solidFill>
                  <a:schemeClr val="tx1"/>
                </a:solidFill>
                <a:effectLst/>
                <a:latin typeface="+mn-lt"/>
                <a:ea typeface="+mn-ea"/>
                <a:cs typeface="+mn-cs"/>
              </a:rPr>
              <a:t>d. Kafka Consumers</a:t>
            </a:r>
          </a:p>
          <a:p>
            <a:pPr fontAlgn="base"/>
            <a:r>
              <a:rPr lang="en-US" sz="1200" b="0" i="0" kern="1200" dirty="0">
                <a:solidFill>
                  <a:schemeClr val="tx1"/>
                </a:solidFill>
                <a:effectLst/>
                <a:latin typeface="+mn-lt"/>
                <a:ea typeface="+mn-ea"/>
                <a:cs typeface="+mn-cs"/>
              </a:rPr>
              <a:t>Basically, by using partition offset the </a:t>
            </a:r>
            <a:r>
              <a:rPr lang="en-US" sz="1200" b="1" i="0" u="none" strike="noStrike" kern="1200" dirty="0">
                <a:solidFill>
                  <a:schemeClr val="tx1"/>
                </a:solidFill>
                <a:effectLst/>
                <a:latin typeface="+mn-lt"/>
                <a:ea typeface="+mn-ea"/>
                <a:cs typeface="+mn-cs"/>
                <a:hlinkClick r:id="rId4"/>
              </a:rPr>
              <a:t>Kafka Consumer</a:t>
            </a:r>
            <a:r>
              <a:rPr lang="en-US" sz="1200" b="0" i="0" kern="1200" dirty="0">
                <a:solidFill>
                  <a:schemeClr val="tx1"/>
                </a:solidFill>
                <a:effectLst/>
                <a:latin typeface="+mn-lt"/>
                <a:ea typeface="+mn-ea"/>
                <a:cs typeface="+mn-cs"/>
              </a:rPr>
              <a:t> maintains that how many messages have been consumed because Kafka brokers are stateless. Moreover, you can assure that the consumer has consumed all prior messages once the consumer acknowledges a particular message offset. Also, in order to have a buffer of bytes ready to consume, the consumer issues an asynchronous pull request to the broker. Then simply by supplying an offset value, consumers can rewind or skip to any point in a partition. In addition</a:t>
            </a:r>
            <a:r>
              <a:rPr lang="en-US" sz="1200" b="0" i="0" kern="1200">
                <a:solidFill>
                  <a:schemeClr val="tx1"/>
                </a:solidFill>
                <a:effectLst/>
                <a:latin typeface="+mn-lt"/>
                <a:ea typeface="+mn-ea"/>
                <a:cs typeface="+mn-cs"/>
              </a:rPr>
              <a:t>, ZooKeeper notifies Consumer offset value.</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1BD2A4-3B09-4944-AA43-E8C6B7FDC810}" type="slidenum">
              <a:rPr lang="en-US" smtClean="0"/>
              <a:t>7</a:t>
            </a:fld>
            <a:endParaRPr lang="en-US"/>
          </a:p>
        </p:txBody>
      </p:sp>
    </p:spTree>
    <p:extLst>
      <p:ext uri="{BB962C8B-B14F-4D97-AF65-F5344CB8AC3E}">
        <p14:creationId xmlns:p14="http://schemas.microsoft.com/office/powerpoint/2010/main" val="133540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./bin/kafka-topics.sh --describe --topic demo --zookeeper ilrtvit053:2181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"leader" is the node responsible for all reads and writes for the given partition. Each node will be the leader for a randomly selected portion of the partitions.</a:t>
            </a:r>
          </a:p>
          <a:p>
            <a:r>
              <a:rPr lang="en-US" sz="1200" b="0" i="0" kern="1200" dirty="0">
                <a:solidFill>
                  <a:schemeClr val="tx1"/>
                </a:solidFill>
                <a:effectLst/>
                <a:latin typeface="+mn-lt"/>
                <a:ea typeface="+mn-ea"/>
                <a:cs typeface="+mn-cs"/>
              </a:rPr>
              <a:t>"replicas" is the list of nodes that replicate the log for this partition regardless of whether they are the leader or even if they are currently alive.</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isr</a:t>
            </a:r>
            <a:r>
              <a:rPr lang="en-US" sz="1200" b="0" i="0" kern="1200" dirty="0">
                <a:solidFill>
                  <a:schemeClr val="tx1"/>
                </a:solidFill>
                <a:effectLst/>
                <a:latin typeface="+mn-lt"/>
                <a:ea typeface="+mn-ea"/>
                <a:cs typeface="+mn-cs"/>
              </a:rPr>
              <a:t>" is the set of "in-sync" replicas. This is the subset of the replicas list that is currently alive and caught-up to the leader.</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8</a:t>
            </a:fld>
            <a:endParaRPr lang="en-US"/>
          </a:p>
        </p:txBody>
      </p:sp>
    </p:spTree>
    <p:extLst>
      <p:ext uri="{BB962C8B-B14F-4D97-AF65-F5344CB8AC3E}">
        <p14:creationId xmlns:p14="http://schemas.microsoft.com/office/powerpoint/2010/main" val="2701402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9</a:t>
            </a:fld>
            <a:endParaRPr lang="en-US"/>
          </a:p>
        </p:txBody>
      </p:sp>
    </p:spTree>
    <p:extLst>
      <p:ext uri="{BB962C8B-B14F-4D97-AF65-F5344CB8AC3E}">
        <p14:creationId xmlns:p14="http://schemas.microsoft.com/office/powerpoint/2010/main" val="1848180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16-Apr-21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hank You 2">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0"/>
            <a:ext cx="12192000" cy="6858000"/>
          </a:xfrm>
          <a:prstGeom prst="rect">
            <a:avLst/>
          </a:prstGeom>
        </p:spPr>
      </p:pic>
      <p:sp>
        <p:nvSpPr>
          <p:cNvPr id="14" name="TextBox 13"/>
          <p:cNvSpPr txBox="1"/>
          <p:nvPr userDrawn="1"/>
        </p:nvSpPr>
        <p:spPr>
          <a:xfrm>
            <a:off x="4730883" y="3075057"/>
            <a:ext cx="2730235" cy="707886"/>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dirty="0">
                <a:ln>
                  <a:noFill/>
                </a:ln>
                <a:solidFill>
                  <a:schemeClr val="bg1"/>
                </a:solidFill>
                <a:effectLst/>
                <a:uLnTx/>
                <a:uFillTx/>
                <a:latin typeface="Century Gothic" panose="020F0302020204030204"/>
                <a:ea typeface="+mj-ea"/>
                <a:cs typeface="+mj-cs"/>
              </a:rPr>
              <a:t>Thank you</a:t>
            </a:r>
          </a:p>
        </p:txBody>
      </p:sp>
      <p:sp>
        <p:nvSpPr>
          <p:cNvPr id="15" name="Freeform: Shape 9"/>
          <p:cNvSpPr>
            <a:spLocks/>
          </p:cNvSpPr>
          <p:nvPr userDrawn="1"/>
        </p:nvSpPr>
        <p:spPr bwMode="auto">
          <a:xfrm flipH="1">
            <a:off x="4770120" y="3012450"/>
            <a:ext cx="2651760" cy="73152"/>
          </a:xfrm>
          <a:custGeom>
            <a:avLst/>
            <a:gdLst>
              <a:gd name="connsiteX0" fmla="*/ 2714641 w 2825755"/>
              <a:gd name="connsiteY0" fmla="*/ 91440 h 91440"/>
              <a:gd name="connsiteX1" fmla="*/ 64310 w 2825755"/>
              <a:gd name="connsiteY1" fmla="*/ 91440 h 91440"/>
              <a:gd name="connsiteX2" fmla="*/ 64310 w 2825755"/>
              <a:gd name="connsiteY2" fmla="*/ 91133 h 91440"/>
              <a:gd name="connsiteX3" fmla="*/ 0 w 2825755"/>
              <a:gd name="connsiteY3" fmla="*/ 91133 h 91440"/>
              <a:gd name="connsiteX4" fmla="*/ 33415 w 2825755"/>
              <a:gd name="connsiteY4" fmla="*/ 0 h 91440"/>
              <a:gd name="connsiteX5" fmla="*/ 64310 w 2825755"/>
              <a:gd name="connsiteY5" fmla="*/ 75 h 91440"/>
              <a:gd name="connsiteX6" fmla="*/ 64310 w 2825755"/>
              <a:gd name="connsiteY6" fmla="*/ 0 h 91440"/>
              <a:gd name="connsiteX7" fmla="*/ 1992392 w 2825755"/>
              <a:gd name="connsiteY7" fmla="*/ 0 h 91440"/>
              <a:gd name="connsiteX8" fmla="*/ 2714641 w 2825755"/>
              <a:gd name="connsiteY8" fmla="*/ 0 h 91440"/>
              <a:gd name="connsiteX9" fmla="*/ 2825755 w 2825755"/>
              <a:gd name="connsiteY9" fmla="*/ 0 h 91440"/>
              <a:gd name="connsiteX10" fmla="*/ 2792340 w 2825755"/>
              <a:gd name="connsiteY10" fmla="*/ 91133 h 91440"/>
              <a:gd name="connsiteX11" fmla="*/ 2714641 w 2825755"/>
              <a:gd name="connsiteY11" fmla="*/ 90944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5755" h="91440">
                <a:moveTo>
                  <a:pt x="2714641" y="91440"/>
                </a:moveTo>
                <a:lnTo>
                  <a:pt x="64310" y="91440"/>
                </a:lnTo>
                <a:lnTo>
                  <a:pt x="64310" y="91133"/>
                </a:lnTo>
                <a:lnTo>
                  <a:pt x="0" y="91133"/>
                </a:lnTo>
                <a:lnTo>
                  <a:pt x="33415" y="0"/>
                </a:lnTo>
                <a:lnTo>
                  <a:pt x="64310" y="75"/>
                </a:lnTo>
                <a:lnTo>
                  <a:pt x="64310" y="0"/>
                </a:lnTo>
                <a:lnTo>
                  <a:pt x="1992392" y="0"/>
                </a:lnTo>
                <a:lnTo>
                  <a:pt x="2714641" y="0"/>
                </a:lnTo>
                <a:lnTo>
                  <a:pt x="2825755" y="0"/>
                </a:lnTo>
                <a:lnTo>
                  <a:pt x="2792340" y="91133"/>
                </a:lnTo>
                <a:lnTo>
                  <a:pt x="2714641" y="909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8" name="Picture 7"/>
          <p:cNvPicPr>
            <a:picLocks/>
          </p:cNvPicPr>
          <p:nvPr userDrawn="1"/>
        </p:nvPicPr>
        <p:blipFill>
          <a:blip r:embed="rId3"/>
          <a:stretch>
            <a:fillRect/>
          </a:stretch>
        </p:blipFill>
        <p:spPr>
          <a:xfrm>
            <a:off x="11454485" y="6382383"/>
            <a:ext cx="393012" cy="292607"/>
          </a:xfrm>
          <a:prstGeom prst="rect">
            <a:avLst/>
          </a:prstGeom>
        </p:spPr>
      </p:pic>
    </p:spTree>
    <p:extLst>
      <p:ext uri="{BB962C8B-B14F-4D97-AF65-F5344CB8AC3E}">
        <p14:creationId xmlns:p14="http://schemas.microsoft.com/office/powerpoint/2010/main" val="159746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16-Apr-21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70"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kafka.apache.org/10/documentation/streams/architectur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zookeeper.apache.org/doc/r3.4.8/zookeeperProgrammers.html#ch_zkWatch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pache.org/dyn/closer.cgi/zookeepe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afka.apache.org/download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b="1" dirty="0">
                <a:latin typeface="Century Gothic" panose="020B0502020202020204" pitchFamily="34" charset="0"/>
              </a:rPr>
              <a:t>Agenda</a:t>
            </a:r>
          </a:p>
        </p:txBody>
      </p:sp>
      <p:sp>
        <p:nvSpPr>
          <p:cNvPr id="2" name="Content Placeholder 1"/>
          <p:cNvSpPr>
            <a:spLocks noGrp="1"/>
          </p:cNvSpPr>
          <p:nvPr>
            <p:ph idx="1"/>
          </p:nvPr>
        </p:nvSpPr>
        <p:spPr>
          <a:xfrm>
            <a:off x="546521" y="1524001"/>
            <a:ext cx="11091672" cy="4715482"/>
          </a:xfrm>
        </p:spPr>
        <p:txBody>
          <a:bodyPr>
            <a:normAutofit fontScale="47500" lnSpcReduction="20000"/>
          </a:bodyPr>
          <a:lstStyle/>
          <a:p>
            <a:pPr marL="457200" indent="-457200">
              <a:buFont typeface="Wingdings" panose="05000000000000000000" pitchFamily="2" charset="2"/>
              <a:buChar char="§"/>
            </a:pPr>
            <a:endParaRPr lang="en-US" dirty="0"/>
          </a:p>
          <a:p>
            <a:pPr marL="457200" indent="-457200">
              <a:buFont typeface="Wingdings" panose="05000000000000000000" pitchFamily="2" charset="2"/>
              <a:buChar char="§"/>
            </a:pPr>
            <a:r>
              <a:rPr lang="en-US" sz="8600" dirty="0"/>
              <a:t>Topics</a:t>
            </a:r>
          </a:p>
          <a:p>
            <a:pPr marL="690562" lvl="1" indent="-457200">
              <a:buFont typeface="Wingdings" panose="05000000000000000000" pitchFamily="2" charset="2"/>
              <a:buChar char="Ø"/>
            </a:pPr>
            <a:endParaRPr lang="en-US" sz="5500" dirty="0"/>
          </a:p>
          <a:p>
            <a:pPr marL="690562" lvl="1" indent="-457200">
              <a:buFont typeface="Wingdings" panose="05000000000000000000" pitchFamily="2" charset="2"/>
              <a:buChar char="Ø"/>
            </a:pPr>
            <a:r>
              <a:rPr lang="en-US" sz="5500" dirty="0"/>
              <a:t>What is Apache Kafka</a:t>
            </a:r>
          </a:p>
          <a:p>
            <a:pPr marL="690562" lvl="1" indent="-457200">
              <a:buFont typeface="Wingdings" panose="05000000000000000000" pitchFamily="2" charset="2"/>
              <a:buChar char="Ø"/>
            </a:pPr>
            <a:r>
              <a:rPr lang="en-US" sz="5500" dirty="0"/>
              <a:t>Why Apache Kafka</a:t>
            </a:r>
          </a:p>
          <a:p>
            <a:pPr marL="690562" lvl="1" indent="-457200">
              <a:buFont typeface="Wingdings" panose="05000000000000000000" pitchFamily="2" charset="2"/>
              <a:buChar char="Ø"/>
            </a:pPr>
            <a:r>
              <a:rPr lang="nl-NL" sz="5500" dirty="0" err="1"/>
              <a:t>Kafka</a:t>
            </a:r>
            <a:r>
              <a:rPr lang="nl-NL" sz="5500" dirty="0"/>
              <a:t> Architecture</a:t>
            </a:r>
          </a:p>
          <a:p>
            <a:pPr marL="690562" lvl="1" indent="-457200">
              <a:buFont typeface="Wingdings" panose="05000000000000000000" pitchFamily="2" charset="2"/>
              <a:buChar char="Ø"/>
            </a:pPr>
            <a:r>
              <a:rPr lang="en-US" sz="5500" dirty="0"/>
              <a:t>Kafka Fundamental Concepts</a:t>
            </a:r>
          </a:p>
          <a:p>
            <a:pPr marL="690562" lvl="1" indent="-457200">
              <a:buFont typeface="Wingdings" panose="05000000000000000000" pitchFamily="2" charset="2"/>
              <a:buChar char="Ø"/>
            </a:pPr>
            <a:r>
              <a:rPr lang="en-US" sz="5500" dirty="0"/>
              <a:t>Kafka components</a:t>
            </a:r>
          </a:p>
          <a:p>
            <a:pPr marL="690562" lvl="1" indent="-457200">
              <a:buFont typeface="Wingdings" panose="05000000000000000000" pitchFamily="2" charset="2"/>
              <a:buChar char="Ø"/>
            </a:pPr>
            <a:r>
              <a:rPr lang="en-US" sz="5500" dirty="0"/>
              <a:t>Installation</a:t>
            </a:r>
          </a:p>
          <a:p>
            <a:pPr marL="690562" lvl="1" indent="-457200">
              <a:buFont typeface="Wingdings" panose="05000000000000000000" pitchFamily="2" charset="2"/>
              <a:buChar char="Ø"/>
            </a:pPr>
            <a:r>
              <a:rPr lang="en-US" sz="5500" dirty="0"/>
              <a:t>Producer Consumer Examples</a:t>
            </a:r>
          </a:p>
          <a:p>
            <a:pPr marL="457200" indent="-457200">
              <a:buFont typeface="Wingdings" panose="05000000000000000000" pitchFamily="2" charset="2"/>
              <a:buChar char="§"/>
            </a:pPr>
            <a:endParaRPr lang="en-US" dirty="0"/>
          </a:p>
        </p:txBody>
      </p:sp>
    </p:spTree>
    <p:extLst>
      <p:ext uri="{BB962C8B-B14F-4D97-AF65-F5344CB8AC3E}">
        <p14:creationId xmlns:p14="http://schemas.microsoft.com/office/powerpoint/2010/main" val="160362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88" y="20906"/>
            <a:ext cx="9905998" cy="1478570"/>
          </a:xfrm>
        </p:spPr>
        <p:txBody>
          <a:bodyPr/>
          <a:lstStyle/>
          <a:p>
            <a:r>
              <a:rPr lang="en-US" dirty="0"/>
              <a:t>Kafka : Topics’ Partitions</a:t>
            </a:r>
          </a:p>
        </p:txBody>
      </p:sp>
      <p:sp>
        <p:nvSpPr>
          <p:cNvPr id="5" name="Rectangle 4"/>
          <p:cNvSpPr/>
          <p:nvPr/>
        </p:nvSpPr>
        <p:spPr>
          <a:xfrm>
            <a:off x="546521" y="2106928"/>
            <a:ext cx="11316107" cy="369332"/>
          </a:xfrm>
          <a:prstGeom prst="rect">
            <a:avLst/>
          </a:prstGeom>
        </p:spPr>
        <p:txBody>
          <a:bodyPr wrap="square">
            <a:spAutoFit/>
          </a:bodyPr>
          <a:lstStyle/>
          <a:p>
            <a:endParaRPr lang="en-US" dirty="0"/>
          </a:p>
        </p:txBody>
      </p:sp>
      <p:sp>
        <p:nvSpPr>
          <p:cNvPr id="8" name="Content Placeholder 4"/>
          <p:cNvSpPr>
            <a:spLocks noGrp="1"/>
          </p:cNvSpPr>
          <p:nvPr>
            <p:ph sz="quarter" idx="4294967295"/>
          </p:nvPr>
        </p:nvSpPr>
        <p:spPr>
          <a:xfrm>
            <a:off x="857451" y="1364046"/>
            <a:ext cx="10919632" cy="4834873"/>
          </a:xfrm>
          <a:prstGeom prst="rect">
            <a:avLst/>
          </a:prstGeom>
        </p:spPr>
        <p:txBody>
          <a:bodyPr>
            <a:normAutofit fontScale="85000" lnSpcReduction="10000"/>
          </a:bodyPr>
          <a:lstStyle/>
          <a:p>
            <a:pPr fontAlgn="base"/>
            <a:r>
              <a:rPr lang="en-US" dirty="0"/>
              <a:t>Topics are split into Partitions and also replicated across brokers.</a:t>
            </a:r>
          </a:p>
          <a:p>
            <a:pPr fontAlgn="base"/>
            <a:r>
              <a:rPr lang="en-US" dirty="0"/>
              <a:t>However, to which partition a published message will be written, there is no guarantee</a:t>
            </a:r>
          </a:p>
          <a:p>
            <a:pPr fontAlgn="base"/>
            <a:r>
              <a:rPr lang="en-US" dirty="0"/>
              <a:t>Also, we can add a key to a message. Due to this feature, </a:t>
            </a:r>
            <a:r>
              <a:rPr lang="en-US" dirty="0">
                <a:hlinkClick r:id="rId3"/>
              </a:rPr>
              <a:t>Kafka</a:t>
            </a:r>
            <a:r>
              <a:rPr lang="en-US" dirty="0"/>
              <a:t> offers message sequencing guarantee.</a:t>
            </a:r>
          </a:p>
          <a:p>
            <a:pPr fontAlgn="base"/>
            <a:r>
              <a:rPr lang="en-US" dirty="0"/>
              <a:t>In one partition, messages are stored</a:t>
            </a:r>
          </a:p>
          <a:p>
            <a:pPr fontAlgn="base"/>
            <a:r>
              <a:rPr lang="en-US" dirty="0"/>
              <a:t> in the sequenced fashion.</a:t>
            </a:r>
          </a:p>
          <a:p>
            <a:pPr fontAlgn="base"/>
            <a:r>
              <a:rPr lang="en-US" dirty="0"/>
              <a:t>In a partition, each message is </a:t>
            </a:r>
          </a:p>
          <a:p>
            <a:pPr marL="0" indent="0" fontAlgn="base">
              <a:buNone/>
            </a:pPr>
            <a:r>
              <a:rPr lang="en-US" dirty="0"/>
              <a:t>    assigned an incremental id, (offset).</a:t>
            </a:r>
          </a:p>
          <a:p>
            <a:pPr fontAlgn="base"/>
            <a:r>
              <a:rPr lang="en-US" dirty="0"/>
              <a:t>Only within the partition, these offsets</a:t>
            </a:r>
          </a:p>
          <a:p>
            <a:pPr marL="0" indent="0" fontAlgn="base">
              <a:buNone/>
            </a:pPr>
            <a:r>
              <a:rPr lang="en-US" dirty="0"/>
              <a:t>    are meaningful. </a:t>
            </a:r>
          </a:p>
          <a:p>
            <a:pPr fontAlgn="base"/>
            <a:r>
              <a:rPr lang="en-US" dirty="0"/>
              <a:t>There can be any number of Partitions</a:t>
            </a:r>
            <a:endParaRPr lang="pl-PL" b="1" dirty="0"/>
          </a:p>
        </p:txBody>
      </p:sp>
      <p:pic>
        <p:nvPicPr>
          <p:cNvPr id="6" name="Picture 5">
            <a:extLst>
              <a:ext uri="{FF2B5EF4-FFF2-40B4-BE49-F238E27FC236}">
                <a16:creationId xmlns:a16="http://schemas.microsoft.com/office/drawing/2014/main" id="{6672B793-C211-46FA-BA37-739EBC0E61F4}"/>
              </a:ext>
            </a:extLst>
          </p:cNvPr>
          <p:cNvPicPr>
            <a:picLocks noChangeAspect="1"/>
          </p:cNvPicPr>
          <p:nvPr/>
        </p:nvPicPr>
        <p:blipFill>
          <a:blip r:embed="rId4"/>
          <a:stretch>
            <a:fillRect/>
          </a:stretch>
        </p:blipFill>
        <p:spPr>
          <a:xfrm>
            <a:off x="5771408" y="2943663"/>
            <a:ext cx="6420592" cy="3411057"/>
          </a:xfrm>
          <a:prstGeom prst="rect">
            <a:avLst/>
          </a:prstGeom>
        </p:spPr>
      </p:pic>
    </p:spTree>
    <p:extLst>
      <p:ext uri="{BB962C8B-B14F-4D97-AF65-F5344CB8AC3E}">
        <p14:creationId xmlns:p14="http://schemas.microsoft.com/office/powerpoint/2010/main" val="174717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450025"/>
            <a:ext cx="11091672" cy="553998"/>
          </a:xfrm>
        </p:spPr>
        <p:txBody>
          <a:bodyPr>
            <a:normAutofit fontScale="90000"/>
          </a:bodyPr>
          <a:lstStyle/>
          <a:p>
            <a:r>
              <a:rPr lang="en-US" dirty="0"/>
              <a:t>Kafka : Topic Replication Factor in Kafka</a:t>
            </a:r>
          </a:p>
        </p:txBody>
      </p:sp>
      <p:sp>
        <p:nvSpPr>
          <p:cNvPr id="5" name="Rectangle 4"/>
          <p:cNvSpPr/>
          <p:nvPr/>
        </p:nvSpPr>
        <p:spPr>
          <a:xfrm>
            <a:off x="546521" y="2106928"/>
            <a:ext cx="11316107" cy="369332"/>
          </a:xfrm>
          <a:prstGeom prst="rect">
            <a:avLst/>
          </a:prstGeom>
        </p:spPr>
        <p:txBody>
          <a:bodyPr wrap="square">
            <a:spAutoFit/>
          </a:bodyPr>
          <a:lstStyle/>
          <a:p>
            <a:endParaRPr lang="en-US" dirty="0"/>
          </a:p>
        </p:txBody>
      </p:sp>
      <p:sp>
        <p:nvSpPr>
          <p:cNvPr id="8" name="Content Placeholder 4"/>
          <p:cNvSpPr>
            <a:spLocks noGrp="1"/>
          </p:cNvSpPr>
          <p:nvPr>
            <p:ph sz="quarter" idx="4294967295"/>
          </p:nvPr>
        </p:nvSpPr>
        <p:spPr>
          <a:xfrm>
            <a:off x="857451" y="1364046"/>
            <a:ext cx="10919632" cy="4834873"/>
          </a:xfrm>
          <a:prstGeom prst="rect">
            <a:avLst/>
          </a:prstGeom>
        </p:spPr>
        <p:txBody>
          <a:bodyPr/>
          <a:lstStyle/>
          <a:p>
            <a:pPr fontAlgn="base"/>
            <a:r>
              <a:rPr lang="en-US" dirty="0"/>
              <a:t>Topics’ replicas from another broker can solve the crisis, if a broker goes down</a:t>
            </a:r>
          </a:p>
          <a:p>
            <a:pPr fontAlgn="base"/>
            <a:r>
              <a:rPr lang="en-US" dirty="0"/>
              <a:t>Replication takes place in the partition level only.</a:t>
            </a:r>
          </a:p>
          <a:p>
            <a:pPr fontAlgn="base"/>
            <a:r>
              <a:rPr lang="en-US" dirty="0"/>
              <a:t>For a given partition, only one broker can be a leader, at a time. Meanwhile, other brokers will have in-sync replica</a:t>
            </a:r>
          </a:p>
          <a:p>
            <a:pPr fontAlgn="base"/>
            <a:r>
              <a:rPr lang="en-US" dirty="0"/>
              <a:t>It is not possible to have the number of replication factor more than the number of available brokers.</a:t>
            </a:r>
            <a:br>
              <a:rPr lang="en-US" dirty="0"/>
            </a:br>
            <a:endParaRPr lang="pl-PL" b="1" dirty="0"/>
          </a:p>
        </p:txBody>
      </p:sp>
      <p:pic>
        <p:nvPicPr>
          <p:cNvPr id="3076" name="Picture 4" descr="Kafka Architecture">
            <a:extLst>
              <a:ext uri="{FF2B5EF4-FFF2-40B4-BE49-F238E27FC236}">
                <a16:creationId xmlns:a16="http://schemas.microsoft.com/office/drawing/2014/main" id="{3B503DD7-C7C8-4C23-952B-3B7927F41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94" y="2814804"/>
            <a:ext cx="8399185" cy="439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73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450025"/>
            <a:ext cx="11091672" cy="553998"/>
          </a:xfrm>
        </p:spPr>
        <p:txBody>
          <a:bodyPr>
            <a:normAutofit fontScale="90000"/>
          </a:bodyPr>
          <a:lstStyle/>
          <a:p>
            <a:r>
              <a:rPr lang="en-US" dirty="0"/>
              <a:t>Kafka : Consumer Group</a:t>
            </a:r>
          </a:p>
        </p:txBody>
      </p:sp>
      <p:sp>
        <p:nvSpPr>
          <p:cNvPr id="5" name="Rectangle 4"/>
          <p:cNvSpPr/>
          <p:nvPr/>
        </p:nvSpPr>
        <p:spPr>
          <a:xfrm>
            <a:off x="546521" y="2106928"/>
            <a:ext cx="11316107" cy="369332"/>
          </a:xfrm>
          <a:prstGeom prst="rect">
            <a:avLst/>
          </a:prstGeom>
        </p:spPr>
        <p:txBody>
          <a:bodyPr wrap="square">
            <a:spAutoFit/>
          </a:bodyPr>
          <a:lstStyle/>
          <a:p>
            <a:endParaRPr lang="en-US" dirty="0"/>
          </a:p>
        </p:txBody>
      </p:sp>
      <p:sp>
        <p:nvSpPr>
          <p:cNvPr id="8" name="Content Placeholder 4"/>
          <p:cNvSpPr>
            <a:spLocks noGrp="1"/>
          </p:cNvSpPr>
          <p:nvPr>
            <p:ph sz="quarter" idx="4294967295"/>
          </p:nvPr>
        </p:nvSpPr>
        <p:spPr>
          <a:xfrm>
            <a:off x="857451" y="1364046"/>
            <a:ext cx="10919632" cy="4834873"/>
          </a:xfrm>
          <a:prstGeom prst="rect">
            <a:avLst/>
          </a:prstGeom>
        </p:spPr>
        <p:txBody>
          <a:bodyPr>
            <a:normAutofit fontScale="92500" lnSpcReduction="10000"/>
          </a:bodyPr>
          <a:lstStyle/>
          <a:p>
            <a:pPr fontAlgn="base"/>
            <a:r>
              <a:rPr lang="en-US" sz="2400" dirty="0"/>
              <a:t>Consumers are grouped into a Consumer Group </a:t>
            </a:r>
          </a:p>
          <a:p>
            <a:pPr lvl="1" fontAlgn="base"/>
            <a:r>
              <a:rPr lang="en-US" sz="2000" dirty="0"/>
              <a:t>Consumer group has a unique id</a:t>
            </a:r>
          </a:p>
          <a:p>
            <a:pPr lvl="1" fontAlgn="base"/>
            <a:r>
              <a:rPr lang="en-US" sz="2000" dirty="0"/>
              <a:t>Each consumer group is a subscriber </a:t>
            </a:r>
          </a:p>
          <a:p>
            <a:pPr lvl="1" fontAlgn="base"/>
            <a:r>
              <a:rPr lang="en-US" sz="2000" dirty="0"/>
              <a:t>Each consumer group maintains its own offset </a:t>
            </a:r>
          </a:p>
          <a:p>
            <a:pPr lvl="1" fontAlgn="base"/>
            <a:r>
              <a:rPr lang="en-US" sz="2000" dirty="0"/>
              <a:t>Multiple subscribers = multiple consumer groups</a:t>
            </a:r>
          </a:p>
          <a:p>
            <a:pPr fontAlgn="base"/>
            <a:r>
              <a:rPr lang="en-US" sz="2400" dirty="0"/>
              <a:t>Exactly one consumer instance reads the data from one partition in one consumer group, at the time of reading.</a:t>
            </a:r>
          </a:p>
          <a:p>
            <a:pPr fontAlgn="base"/>
            <a:r>
              <a:rPr lang="en-US" sz="2400" dirty="0"/>
              <a:t>In more than one consumer group, one instance from each of these groups can read from one single partition.</a:t>
            </a:r>
          </a:p>
          <a:p>
            <a:pPr fontAlgn="base"/>
            <a:r>
              <a:rPr lang="en-US" sz="2400" dirty="0"/>
              <a:t>There will be some inactive consumers, if the number of consumers exceeds the number of partitions</a:t>
            </a:r>
          </a:p>
        </p:txBody>
      </p:sp>
    </p:spTree>
    <p:extLst>
      <p:ext uri="{BB962C8B-B14F-4D97-AF65-F5344CB8AC3E}">
        <p14:creationId xmlns:p14="http://schemas.microsoft.com/office/powerpoint/2010/main" val="168552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450025"/>
            <a:ext cx="11091672" cy="553998"/>
          </a:xfrm>
        </p:spPr>
        <p:txBody>
          <a:bodyPr>
            <a:normAutofit fontScale="90000"/>
          </a:bodyPr>
          <a:lstStyle/>
          <a:p>
            <a:r>
              <a:rPr lang="en-US" dirty="0"/>
              <a:t>Kafka : Record Retention</a:t>
            </a:r>
          </a:p>
        </p:txBody>
      </p:sp>
      <p:sp>
        <p:nvSpPr>
          <p:cNvPr id="5" name="Rectangle 4"/>
          <p:cNvSpPr/>
          <p:nvPr/>
        </p:nvSpPr>
        <p:spPr>
          <a:xfrm>
            <a:off x="546521" y="2106928"/>
            <a:ext cx="11316107" cy="369332"/>
          </a:xfrm>
          <a:prstGeom prst="rect">
            <a:avLst/>
          </a:prstGeom>
        </p:spPr>
        <p:txBody>
          <a:bodyPr wrap="square">
            <a:spAutoFit/>
          </a:bodyPr>
          <a:lstStyle/>
          <a:p>
            <a:endParaRPr lang="en-US" dirty="0"/>
          </a:p>
        </p:txBody>
      </p:sp>
      <p:sp>
        <p:nvSpPr>
          <p:cNvPr id="8" name="Content Placeholder 4"/>
          <p:cNvSpPr>
            <a:spLocks noGrp="1"/>
          </p:cNvSpPr>
          <p:nvPr>
            <p:ph sz="quarter" idx="4294967295"/>
          </p:nvPr>
        </p:nvSpPr>
        <p:spPr>
          <a:xfrm>
            <a:off x="857451" y="1364046"/>
            <a:ext cx="10919632" cy="4834873"/>
          </a:xfrm>
          <a:prstGeom prst="rect">
            <a:avLst/>
          </a:prstGeom>
        </p:spPr>
        <p:txBody>
          <a:bodyPr/>
          <a:lstStyle/>
          <a:p>
            <a:pPr fontAlgn="base">
              <a:lnSpc>
                <a:spcPct val="150000"/>
              </a:lnSpc>
            </a:pPr>
            <a:r>
              <a:rPr lang="en-US" sz="2400" dirty="0"/>
              <a:t>Kafka cluster retains all published records </a:t>
            </a:r>
          </a:p>
          <a:p>
            <a:pPr marL="508000" lvl="2" indent="0" fontAlgn="base">
              <a:lnSpc>
                <a:spcPct val="150000"/>
              </a:lnSpc>
              <a:buNone/>
            </a:pPr>
            <a:r>
              <a:rPr lang="en-US" sz="2000" dirty="0"/>
              <a:t> Time based – configurable retention period </a:t>
            </a:r>
          </a:p>
          <a:p>
            <a:pPr marL="508000" lvl="2" indent="0" fontAlgn="base">
              <a:lnSpc>
                <a:spcPct val="150000"/>
              </a:lnSpc>
              <a:buNone/>
            </a:pPr>
            <a:r>
              <a:rPr lang="en-US" sz="2000" dirty="0"/>
              <a:t> Size based - configurable based on size </a:t>
            </a:r>
          </a:p>
          <a:p>
            <a:pPr marL="508000" lvl="2" indent="0" fontAlgn="base">
              <a:lnSpc>
                <a:spcPct val="150000"/>
              </a:lnSpc>
              <a:buNone/>
            </a:pPr>
            <a:r>
              <a:rPr lang="en-US" sz="2400" dirty="0"/>
              <a:t>Retention policy of three days or two weeks or a month </a:t>
            </a:r>
          </a:p>
          <a:p>
            <a:pPr fontAlgn="base">
              <a:lnSpc>
                <a:spcPct val="150000"/>
              </a:lnSpc>
            </a:pPr>
            <a:r>
              <a:rPr lang="en-US" sz="2400" dirty="0"/>
              <a:t>It is available for consumption until discarded by time, size</a:t>
            </a:r>
          </a:p>
          <a:p>
            <a:pPr fontAlgn="base">
              <a:lnSpc>
                <a:spcPct val="150000"/>
              </a:lnSpc>
            </a:pPr>
            <a:r>
              <a:rPr lang="en-US" sz="2400" dirty="0"/>
              <a:t>Consumption speed not impacted by size</a:t>
            </a:r>
          </a:p>
          <a:p>
            <a:pPr fontAlgn="base"/>
            <a:endParaRPr lang="pl-PL" sz="2400" b="1" dirty="0"/>
          </a:p>
        </p:txBody>
      </p:sp>
    </p:spTree>
    <p:extLst>
      <p:ext uri="{BB962C8B-B14F-4D97-AF65-F5344CB8AC3E}">
        <p14:creationId xmlns:p14="http://schemas.microsoft.com/office/powerpoint/2010/main" val="41522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8" y="45429"/>
            <a:ext cx="9905998" cy="1478570"/>
          </a:xfrm>
        </p:spPr>
        <p:txBody>
          <a:bodyPr/>
          <a:lstStyle/>
          <a:p>
            <a:r>
              <a:rPr lang="en-US" dirty="0"/>
              <a:t>Kafka needs Zookeeper</a:t>
            </a:r>
          </a:p>
        </p:txBody>
      </p:sp>
      <p:sp>
        <p:nvSpPr>
          <p:cNvPr id="3" name="Content Placeholder 2"/>
          <p:cNvSpPr>
            <a:spLocks noGrp="1"/>
          </p:cNvSpPr>
          <p:nvPr>
            <p:ph idx="1"/>
          </p:nvPr>
        </p:nvSpPr>
        <p:spPr>
          <a:xfrm>
            <a:off x="546521" y="1523999"/>
            <a:ext cx="11091672" cy="5369675"/>
          </a:xfrm>
        </p:spPr>
        <p:txBody>
          <a:bodyPr/>
          <a:lstStyle/>
          <a:p>
            <a:pPr>
              <a:lnSpc>
                <a:spcPct val="150000"/>
              </a:lnSpc>
              <a:buFont typeface="Wingdings" panose="05000000000000000000" pitchFamily="2" charset="2"/>
              <a:buChar char="Ø"/>
            </a:pPr>
            <a:r>
              <a:rPr lang="en-US" sz="2800" dirty="0"/>
              <a:t> Zookeeper helps with leadership election of Kafka Broker and Topic Partition pairs</a:t>
            </a:r>
          </a:p>
          <a:p>
            <a:pPr>
              <a:lnSpc>
                <a:spcPct val="150000"/>
              </a:lnSpc>
              <a:buFont typeface="Wingdings" panose="05000000000000000000" pitchFamily="2" charset="2"/>
              <a:buChar char="Ø"/>
            </a:pPr>
            <a:r>
              <a:rPr lang="en-US" sz="2800" dirty="0"/>
              <a:t> Zookeeper manages service discovery for Kafka Brokers that form the cluster</a:t>
            </a:r>
          </a:p>
          <a:p>
            <a:pPr>
              <a:lnSpc>
                <a:spcPct val="150000"/>
              </a:lnSpc>
              <a:buFont typeface="Wingdings" panose="05000000000000000000" pitchFamily="2" charset="2"/>
              <a:buChar char="Ø"/>
            </a:pPr>
            <a:r>
              <a:rPr lang="en-US" sz="2800" dirty="0"/>
              <a:t> Zookeeper sends changes to Kafka</a:t>
            </a:r>
          </a:p>
          <a:p>
            <a:pPr lvl="1">
              <a:lnSpc>
                <a:spcPct val="150000"/>
              </a:lnSpc>
              <a:buFont typeface="Wingdings" panose="05000000000000000000" pitchFamily="2" charset="2"/>
              <a:buChar char="Ø"/>
            </a:pPr>
            <a:r>
              <a:rPr lang="en-US" sz="2800" dirty="0"/>
              <a:t> New Broker join, Broker died, etc.</a:t>
            </a:r>
          </a:p>
          <a:p>
            <a:pPr lvl="1">
              <a:lnSpc>
                <a:spcPct val="150000"/>
              </a:lnSpc>
              <a:buFont typeface="Wingdings" panose="05000000000000000000" pitchFamily="2" charset="2"/>
              <a:buChar char="Ø"/>
            </a:pPr>
            <a:r>
              <a:rPr lang="en-US" sz="2800" dirty="0"/>
              <a:t> Topic removed, Topic added, etc.</a:t>
            </a:r>
          </a:p>
          <a:p>
            <a:pPr>
              <a:lnSpc>
                <a:spcPct val="9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254557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13" y="45429"/>
            <a:ext cx="9905998" cy="1478570"/>
          </a:xfrm>
        </p:spPr>
        <p:txBody>
          <a:bodyPr/>
          <a:lstStyle/>
          <a:p>
            <a:r>
              <a:rPr lang="en-US" dirty="0"/>
              <a:t>Kafka Controller Election</a:t>
            </a:r>
          </a:p>
        </p:txBody>
      </p:sp>
      <p:sp>
        <p:nvSpPr>
          <p:cNvPr id="3" name="Content Placeholder 2"/>
          <p:cNvSpPr>
            <a:spLocks noGrp="1"/>
          </p:cNvSpPr>
          <p:nvPr>
            <p:ph idx="1"/>
          </p:nvPr>
        </p:nvSpPr>
        <p:spPr>
          <a:xfrm>
            <a:off x="546521" y="1523999"/>
            <a:ext cx="11091672" cy="5772862"/>
          </a:xfrm>
        </p:spPr>
        <p:txBody>
          <a:bodyPr/>
          <a:lstStyle/>
          <a:p>
            <a:pPr>
              <a:lnSpc>
                <a:spcPct val="90000"/>
              </a:lnSpc>
              <a:buFont typeface="Wingdings" panose="05000000000000000000" pitchFamily="2" charset="2"/>
              <a:buChar char="Ø"/>
            </a:pPr>
            <a:r>
              <a:rPr lang="en-US" sz="2400" dirty="0"/>
              <a:t> In a Kafka cluster, one of the brokers serves as the controller, which is responsible for managing the states of partitions and replicas and for performing administrative tasks like reassigning partitions. </a:t>
            </a:r>
          </a:p>
          <a:p>
            <a:pPr>
              <a:lnSpc>
                <a:spcPct val="90000"/>
              </a:lnSpc>
              <a:buFont typeface="Wingdings" panose="05000000000000000000" pitchFamily="2" charset="2"/>
              <a:buChar char="Ø"/>
            </a:pPr>
            <a:r>
              <a:rPr lang="en-US" sz="2400" dirty="0"/>
              <a:t>keeping track of nodes in the cluster and appropriately handling nodes that leave, join or fail</a:t>
            </a:r>
          </a:p>
          <a:p>
            <a:pPr>
              <a:lnSpc>
                <a:spcPct val="90000"/>
              </a:lnSpc>
              <a:buFont typeface="Wingdings" panose="05000000000000000000" pitchFamily="2" charset="2"/>
              <a:buChar char="Ø"/>
            </a:pPr>
            <a:r>
              <a:rPr lang="en-US" sz="2400" dirty="0"/>
              <a:t>A Controller is the broker that reacts to the event of another broker failing. It gets notified from a </a:t>
            </a:r>
            <a:r>
              <a:rPr lang="en-US" sz="2400" dirty="0" err="1">
                <a:hlinkClick r:id="rId3">
                  <a:extLst>
                    <a:ext uri="{A12FA001-AC4F-418D-AE19-62706E023703}">
                      <ahyp:hlinkClr xmlns:ahyp="http://schemas.microsoft.com/office/drawing/2018/hyperlinkcolor" val="tx"/>
                    </a:ext>
                  </a:extLst>
                </a:hlinkClick>
              </a:rPr>
              <a:t>ZooKeeper</a:t>
            </a:r>
            <a:r>
              <a:rPr lang="en-US" sz="2400" dirty="0">
                <a:hlinkClick r:id="rId3">
                  <a:extLst>
                    <a:ext uri="{A12FA001-AC4F-418D-AE19-62706E023703}">
                      <ahyp:hlinkClr xmlns:ahyp="http://schemas.microsoft.com/office/drawing/2018/hyperlinkcolor" val="tx"/>
                    </a:ext>
                  </a:extLst>
                </a:hlinkClick>
              </a:rPr>
              <a:t> Watch</a:t>
            </a:r>
            <a:r>
              <a:rPr lang="en-US" sz="2400" dirty="0"/>
              <a:t>. </a:t>
            </a:r>
          </a:p>
          <a:p>
            <a:pPr>
              <a:lnSpc>
                <a:spcPct val="90000"/>
              </a:lnSpc>
              <a:buFont typeface="Wingdings" panose="05000000000000000000" pitchFamily="2" charset="2"/>
              <a:buChar char="Ø"/>
            </a:pPr>
            <a:r>
              <a:rPr lang="en-US" sz="2400" dirty="0"/>
              <a:t>Every Kafka node heartbeats to </a:t>
            </a:r>
            <a:r>
              <a:rPr lang="en-US" sz="2400" dirty="0" err="1"/>
              <a:t>ZooKeeper</a:t>
            </a:r>
            <a:r>
              <a:rPr lang="en-US" sz="2400" dirty="0"/>
              <a:t> and this keeps its session alive. Once it stops </a:t>
            </a:r>
            <a:r>
              <a:rPr lang="en-US" sz="2400" dirty="0" err="1"/>
              <a:t>heartbeating</a:t>
            </a:r>
            <a:r>
              <a:rPr lang="en-US" sz="2400" dirty="0"/>
              <a:t>, the session expires.</a:t>
            </a:r>
          </a:p>
          <a:p>
            <a:pPr>
              <a:lnSpc>
                <a:spcPct val="90000"/>
              </a:lnSpc>
              <a:buFont typeface="Wingdings" panose="05000000000000000000" pitchFamily="2" charset="2"/>
              <a:buChar char="Ø"/>
            </a:pPr>
            <a:r>
              <a:rPr lang="en-US" sz="2400" dirty="0"/>
              <a:t>Each broker tries to create an ephemeral node(</a:t>
            </a:r>
            <a:r>
              <a:rPr lang="en-US" sz="2400" dirty="0" err="1"/>
              <a:t>znode</a:t>
            </a:r>
            <a:r>
              <a:rPr lang="en-US" sz="2400" dirty="0"/>
              <a:t>) in the zookeeper (/controller). The first one succeeds, becoming the controller. </a:t>
            </a:r>
          </a:p>
          <a:p>
            <a:pPr>
              <a:lnSpc>
                <a:spcPct val="90000"/>
              </a:lnSpc>
              <a:buFont typeface="Wingdings" panose="05000000000000000000" pitchFamily="2" charset="2"/>
              <a:buChar char="Ø"/>
            </a:pPr>
            <a:r>
              <a:rPr lang="en-US" sz="2400" dirty="0">
                <a:solidFill>
                  <a:schemeClr val="tx1"/>
                </a:solidFill>
              </a:rPr>
              <a:t>When a new controller is elected, it gets a "controller epoch" number by zookeeper. </a:t>
            </a:r>
            <a:endParaRPr lang="en-US" sz="2400" i="1" dirty="0"/>
          </a:p>
          <a:p>
            <a:pPr marL="0" indent="0">
              <a:lnSpc>
                <a:spcPct val="90000"/>
              </a:lnSpc>
              <a:buNone/>
            </a:pPr>
            <a:endParaRPr lang="en-US" i="1" dirty="0"/>
          </a:p>
          <a:p>
            <a:pPr>
              <a:lnSpc>
                <a:spcPct val="9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405725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24432"/>
            <a:ext cx="9905998" cy="1478570"/>
          </a:xfrm>
        </p:spPr>
        <p:txBody>
          <a:bodyPr/>
          <a:lstStyle/>
          <a:p>
            <a:r>
              <a:rPr lang="en-US" dirty="0"/>
              <a:t>Kafka Controller</a:t>
            </a:r>
          </a:p>
        </p:txBody>
      </p:sp>
      <p:pic>
        <p:nvPicPr>
          <p:cNvPr id="11268" name="Picture 4" descr="https://hackernoon.com/hn-images/1*cXf57WBP11iiIK6NLoiBIg.png">
            <a:extLst>
              <a:ext uri="{FF2B5EF4-FFF2-40B4-BE49-F238E27FC236}">
                <a16:creationId xmlns:a16="http://schemas.microsoft.com/office/drawing/2014/main" id="{6359FC1C-D376-4640-A577-73A6FFF645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9482" y="1004023"/>
            <a:ext cx="8030058" cy="569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8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388241"/>
            <a:ext cx="11091672" cy="553998"/>
          </a:xfrm>
        </p:spPr>
        <p:txBody>
          <a:bodyPr>
            <a:normAutofit fontScale="90000"/>
          </a:bodyPr>
          <a:lstStyle/>
          <a:p>
            <a:r>
              <a:rPr lang="en-US" dirty="0"/>
              <a:t>Zookeeper Installation:</a:t>
            </a:r>
          </a:p>
        </p:txBody>
      </p:sp>
      <p:sp>
        <p:nvSpPr>
          <p:cNvPr id="3" name="Content Placeholder 2"/>
          <p:cNvSpPr>
            <a:spLocks noGrp="1"/>
          </p:cNvSpPr>
          <p:nvPr>
            <p:ph idx="1"/>
          </p:nvPr>
        </p:nvSpPr>
        <p:spPr>
          <a:xfrm>
            <a:off x="546521" y="1523999"/>
            <a:ext cx="11091672" cy="4554067"/>
          </a:xfrm>
        </p:spPr>
        <p:txBody>
          <a:bodyPr>
            <a:normAutofit fontScale="92500" lnSpcReduction="10000"/>
          </a:bodyPr>
          <a:lstStyle/>
          <a:p>
            <a:pPr>
              <a:lnSpc>
                <a:spcPct val="90000"/>
              </a:lnSpc>
              <a:buFont typeface="Wingdings" panose="05000000000000000000" pitchFamily="2" charset="2"/>
              <a:buChar char="Ø"/>
            </a:pPr>
            <a:r>
              <a:rPr lang="en-US" dirty="0"/>
              <a:t>Download </a:t>
            </a:r>
            <a:r>
              <a:rPr lang="en-US" dirty="0" err="1"/>
              <a:t>ZooKeeper</a:t>
            </a:r>
            <a:r>
              <a:rPr lang="en-US" dirty="0"/>
              <a:t> from here. </a:t>
            </a:r>
            <a:r>
              <a:rPr lang="en-US" sz="2400" dirty="0">
                <a:solidFill>
                  <a:prstClr val="black"/>
                </a:solidFill>
                <a:latin typeface="Calibri" panose="020F0502020204030204"/>
              </a:rPr>
              <a:t>(</a:t>
            </a:r>
            <a:r>
              <a:rPr lang="en-US" sz="2400" dirty="0">
                <a:hlinkClick r:id="rId3"/>
              </a:rPr>
              <a:t>https://www.apache.org/dyn/closer.cgi/zookeeper/</a:t>
            </a:r>
            <a:r>
              <a:rPr lang="en-US" sz="2400" dirty="0">
                <a:solidFill>
                  <a:prstClr val="black"/>
                </a:solidFill>
                <a:latin typeface="Calibri" panose="020F0502020204030204"/>
              </a:rPr>
              <a:t>)</a:t>
            </a:r>
          </a:p>
          <a:p>
            <a:pPr>
              <a:lnSpc>
                <a:spcPct val="90000"/>
              </a:lnSpc>
              <a:buFont typeface="Wingdings" panose="05000000000000000000" pitchFamily="2" charset="2"/>
              <a:buChar char="Ø"/>
            </a:pPr>
            <a:r>
              <a:rPr lang="en-US" dirty="0"/>
              <a:t>Copy apache-zookeeper-3.5.6-bin.tar.gz to HOME location and Unzip the file. Inside the conf directory, rename the file </a:t>
            </a:r>
            <a:r>
              <a:rPr lang="en-US" dirty="0" err="1"/>
              <a:t>zoo_sample.cfg</a:t>
            </a:r>
            <a:r>
              <a:rPr lang="en-US" dirty="0"/>
              <a:t> as </a:t>
            </a:r>
            <a:r>
              <a:rPr lang="en-US" dirty="0" err="1"/>
              <a:t>zoo.cfg</a:t>
            </a:r>
            <a:r>
              <a:rPr lang="en-US" dirty="0"/>
              <a:t>.</a:t>
            </a:r>
          </a:p>
          <a:p>
            <a:pPr>
              <a:lnSpc>
                <a:spcPct val="90000"/>
              </a:lnSpc>
              <a:buFont typeface="Wingdings" panose="05000000000000000000" pitchFamily="2" charset="2"/>
              <a:buChar char="Ø"/>
            </a:pPr>
            <a:r>
              <a:rPr lang="en-US" dirty="0"/>
              <a:t>The </a:t>
            </a:r>
            <a:r>
              <a:rPr lang="en-US" dirty="0" err="1"/>
              <a:t>zoo.cfg</a:t>
            </a:r>
            <a:r>
              <a:rPr lang="en-US" dirty="0"/>
              <a:t> file keeps configuration for </a:t>
            </a:r>
            <a:r>
              <a:rPr lang="en-US" dirty="0" err="1"/>
              <a:t>ZooKeeper</a:t>
            </a:r>
            <a:r>
              <a:rPr lang="en-US" dirty="0"/>
              <a:t>, i.e. on which port the </a:t>
            </a:r>
            <a:r>
              <a:rPr lang="en-US" dirty="0" err="1"/>
              <a:t>ZooKeeper</a:t>
            </a:r>
            <a:r>
              <a:rPr lang="en-US" dirty="0"/>
              <a:t> instance will listen, data directory, etc.</a:t>
            </a:r>
          </a:p>
          <a:p>
            <a:pPr>
              <a:lnSpc>
                <a:spcPct val="90000"/>
              </a:lnSpc>
              <a:buFont typeface="Wingdings" panose="05000000000000000000" pitchFamily="2" charset="2"/>
              <a:buChar char="Ø"/>
            </a:pPr>
            <a:r>
              <a:rPr lang="en-US" dirty="0"/>
              <a:t>The default listen port is 2181. You can change this port by changing </a:t>
            </a:r>
            <a:r>
              <a:rPr lang="en-US" dirty="0" err="1"/>
              <a:t>clientPort</a:t>
            </a:r>
            <a:r>
              <a:rPr lang="en-US" dirty="0"/>
              <a:t>.</a:t>
            </a:r>
          </a:p>
          <a:p>
            <a:pPr>
              <a:lnSpc>
                <a:spcPct val="90000"/>
              </a:lnSpc>
              <a:buFont typeface="Wingdings" panose="05000000000000000000" pitchFamily="2" charset="2"/>
              <a:buChar char="Ø"/>
            </a:pPr>
            <a:r>
              <a:rPr lang="en-US" dirty="0"/>
              <a:t>The default data directory is /</a:t>
            </a:r>
            <a:r>
              <a:rPr lang="en-US" dirty="0" err="1"/>
              <a:t>tmp</a:t>
            </a:r>
            <a:r>
              <a:rPr lang="en-US" dirty="0"/>
              <a:t>/data. Change this, as you will not want </a:t>
            </a:r>
            <a:r>
              <a:rPr lang="en-US" dirty="0" err="1"/>
              <a:t>ZooKeeper's</a:t>
            </a:r>
            <a:r>
              <a:rPr lang="en-US" dirty="0"/>
              <a:t> data to be deleted after some random timeframe. Create a folder with the name data in the </a:t>
            </a:r>
            <a:r>
              <a:rPr lang="en-US" dirty="0" err="1"/>
              <a:t>ZooKeeper</a:t>
            </a:r>
            <a:r>
              <a:rPr lang="en-US" dirty="0"/>
              <a:t> directory and change the </a:t>
            </a:r>
            <a:r>
              <a:rPr lang="en-US" dirty="0" err="1"/>
              <a:t>dataDir</a:t>
            </a:r>
            <a:r>
              <a:rPr lang="en-US" dirty="0"/>
              <a:t> in </a:t>
            </a:r>
            <a:r>
              <a:rPr lang="en-US" dirty="0" err="1"/>
              <a:t>zoo.cfg</a:t>
            </a:r>
            <a:r>
              <a:rPr lang="en-US" dirty="0"/>
              <a:t>.</a:t>
            </a:r>
          </a:p>
          <a:p>
            <a:pPr>
              <a:lnSpc>
                <a:spcPct val="90000"/>
              </a:lnSpc>
              <a:buFont typeface="Wingdings" panose="05000000000000000000" pitchFamily="2" charset="2"/>
              <a:buChar char="Ø"/>
            </a:pPr>
            <a:r>
              <a:rPr lang="en-US" dirty="0"/>
              <a:t>Go to the bin directory.</a:t>
            </a:r>
          </a:p>
          <a:p>
            <a:pPr>
              <a:lnSpc>
                <a:spcPct val="90000"/>
              </a:lnSpc>
              <a:buFont typeface="Wingdings" panose="05000000000000000000" pitchFamily="2" charset="2"/>
              <a:buChar char="Ø"/>
            </a:pPr>
            <a:r>
              <a:rPr lang="en-US" dirty="0"/>
              <a:t>Start </a:t>
            </a:r>
            <a:r>
              <a:rPr lang="en-US" dirty="0" err="1"/>
              <a:t>ZooKeeper</a:t>
            </a:r>
            <a:r>
              <a:rPr lang="en-US" dirty="0"/>
              <a:t> by executing the command ./zkServer.sh start.</a:t>
            </a:r>
          </a:p>
          <a:p>
            <a:pPr>
              <a:lnSpc>
                <a:spcPct val="90000"/>
              </a:lnSpc>
              <a:buFont typeface="Wingdings" panose="05000000000000000000" pitchFamily="2" charset="2"/>
              <a:buChar char="Ø"/>
            </a:pPr>
            <a:r>
              <a:rPr lang="en-US" dirty="0"/>
              <a:t>Stop </a:t>
            </a:r>
            <a:r>
              <a:rPr lang="en-US" dirty="0" err="1"/>
              <a:t>ZooKeeper</a:t>
            </a:r>
            <a:r>
              <a:rPr lang="en-US" dirty="0"/>
              <a:t> by stopping the command ./zkServer.sh stop.</a:t>
            </a:r>
          </a:p>
        </p:txBody>
      </p:sp>
    </p:spTree>
    <p:extLst>
      <p:ext uri="{BB962C8B-B14F-4D97-AF65-F5344CB8AC3E}">
        <p14:creationId xmlns:p14="http://schemas.microsoft.com/office/powerpoint/2010/main" val="325908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0"/>
            <a:ext cx="9905998" cy="1478570"/>
          </a:xfrm>
        </p:spPr>
        <p:txBody>
          <a:bodyPr/>
          <a:lstStyle/>
          <a:p>
            <a:r>
              <a:rPr lang="en-US" dirty="0"/>
              <a:t>Kafka Installation:</a:t>
            </a:r>
          </a:p>
        </p:txBody>
      </p:sp>
      <p:sp>
        <p:nvSpPr>
          <p:cNvPr id="3" name="Content Placeholder 2"/>
          <p:cNvSpPr>
            <a:spLocks noGrp="1"/>
          </p:cNvSpPr>
          <p:nvPr>
            <p:ph idx="1"/>
          </p:nvPr>
        </p:nvSpPr>
        <p:spPr>
          <a:xfrm>
            <a:off x="546521" y="1523999"/>
            <a:ext cx="11091672" cy="4835619"/>
          </a:xfrm>
        </p:spPr>
        <p:txBody>
          <a:bodyPr>
            <a:normAutofit fontScale="92500"/>
          </a:bodyPr>
          <a:lstStyle/>
          <a:p>
            <a:pPr>
              <a:lnSpc>
                <a:spcPts val="3280"/>
              </a:lnSpc>
              <a:buFont typeface="Wingdings" panose="05000000000000000000" pitchFamily="2" charset="2"/>
              <a:buChar char="Ø"/>
            </a:pPr>
            <a:r>
              <a:rPr lang="en-US" sz="2400" dirty="0"/>
              <a:t>Download the latest stable version of Kafka from </a:t>
            </a:r>
            <a:r>
              <a:rPr lang="en-US" sz="2400" dirty="0">
                <a:hlinkClick r:id="rId3"/>
              </a:rPr>
              <a:t>https://kafka.apache.org/downloads</a:t>
            </a:r>
            <a:r>
              <a:rPr lang="en-US" sz="2400" dirty="0"/>
              <a:t>.</a:t>
            </a:r>
          </a:p>
          <a:p>
            <a:pPr>
              <a:lnSpc>
                <a:spcPts val="3280"/>
              </a:lnSpc>
              <a:buFont typeface="Wingdings" panose="05000000000000000000" pitchFamily="2" charset="2"/>
              <a:buChar char="Ø"/>
            </a:pPr>
            <a:r>
              <a:rPr lang="en-US" sz="2400" dirty="0"/>
              <a:t>Unzip this file in Unix Home location. The Kafka instance (Broker) configurations are kept in the config directory.</a:t>
            </a:r>
          </a:p>
          <a:p>
            <a:pPr>
              <a:lnSpc>
                <a:spcPts val="3280"/>
              </a:lnSpc>
              <a:buFont typeface="Wingdings" panose="05000000000000000000" pitchFamily="2" charset="2"/>
              <a:buChar char="Ø"/>
            </a:pPr>
            <a:r>
              <a:rPr lang="en-US" sz="2400" dirty="0"/>
              <a:t>Go to the config directory. Open the file </a:t>
            </a:r>
            <a:r>
              <a:rPr lang="en-US" sz="2400" dirty="0" err="1"/>
              <a:t>server.properties</a:t>
            </a:r>
            <a:r>
              <a:rPr lang="en-US" sz="2400" dirty="0"/>
              <a:t>.</a:t>
            </a:r>
          </a:p>
          <a:p>
            <a:pPr>
              <a:lnSpc>
                <a:spcPts val="3280"/>
              </a:lnSpc>
              <a:buFont typeface="Wingdings" panose="05000000000000000000" pitchFamily="2" charset="2"/>
              <a:buChar char="Ø"/>
            </a:pPr>
            <a:r>
              <a:rPr lang="en-US" sz="2400" dirty="0"/>
              <a:t>Remove the comment from listeners property, i.e. listeners=PLAINTEXT://:9092. The Kafka broker will listen on port 9092.</a:t>
            </a:r>
          </a:p>
          <a:p>
            <a:pPr>
              <a:lnSpc>
                <a:spcPts val="3280"/>
              </a:lnSpc>
              <a:buFont typeface="Wingdings" panose="05000000000000000000" pitchFamily="2" charset="2"/>
              <a:buChar char="Ø"/>
            </a:pPr>
            <a:r>
              <a:rPr lang="en-US" sz="2400" dirty="0"/>
              <a:t>Change </a:t>
            </a:r>
            <a:r>
              <a:rPr lang="en-US" sz="2400" dirty="0" err="1"/>
              <a:t>log.dirs</a:t>
            </a:r>
            <a:r>
              <a:rPr lang="en-US" sz="2400" dirty="0"/>
              <a:t> to /</a:t>
            </a:r>
            <a:r>
              <a:rPr lang="en-US" sz="2400" dirty="0" err="1"/>
              <a:t>kafka_home_directory</a:t>
            </a:r>
            <a:r>
              <a:rPr lang="en-US" sz="2400" dirty="0"/>
              <a:t>/</a:t>
            </a:r>
            <a:r>
              <a:rPr lang="en-US" sz="2400" dirty="0" err="1"/>
              <a:t>kafka</a:t>
            </a:r>
            <a:r>
              <a:rPr lang="en-US" sz="2400" dirty="0"/>
              <a:t>-logs.</a:t>
            </a:r>
          </a:p>
          <a:p>
            <a:pPr>
              <a:lnSpc>
                <a:spcPts val="3280"/>
              </a:lnSpc>
              <a:buFont typeface="Wingdings" panose="05000000000000000000" pitchFamily="2" charset="2"/>
              <a:buChar char="Ø"/>
            </a:pPr>
            <a:r>
              <a:rPr lang="en-US" sz="2400" dirty="0"/>
              <a:t>Check the </a:t>
            </a:r>
            <a:r>
              <a:rPr lang="en-US" sz="2400" b="1" i="1" dirty="0" err="1"/>
              <a:t>zookeeper.connect</a:t>
            </a:r>
            <a:r>
              <a:rPr lang="en-US" sz="2400" b="1" i="1" dirty="0"/>
              <a:t> </a:t>
            </a:r>
            <a:r>
              <a:rPr lang="en-US" sz="2400" dirty="0"/>
              <a:t>property and change it as per your needs. The Kafka broker will connect to this </a:t>
            </a:r>
            <a:r>
              <a:rPr lang="en-US" sz="2400" dirty="0" err="1"/>
              <a:t>ZooKeeper</a:t>
            </a:r>
            <a:r>
              <a:rPr lang="en-US" sz="2400" dirty="0"/>
              <a:t> instance.</a:t>
            </a:r>
          </a:p>
        </p:txBody>
      </p:sp>
    </p:spTree>
    <p:extLst>
      <p:ext uri="{BB962C8B-B14F-4D97-AF65-F5344CB8AC3E}">
        <p14:creationId xmlns:p14="http://schemas.microsoft.com/office/powerpoint/2010/main" val="306048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263" y="0"/>
            <a:ext cx="9905998" cy="1478570"/>
          </a:xfrm>
        </p:spPr>
        <p:txBody>
          <a:bodyPr/>
          <a:lstStyle/>
          <a:p>
            <a:r>
              <a:rPr lang="en-US" dirty="0"/>
              <a:t>Useful Kafka Commands:</a:t>
            </a:r>
          </a:p>
        </p:txBody>
      </p:sp>
      <p:sp>
        <p:nvSpPr>
          <p:cNvPr id="3" name="Content Placeholder 2"/>
          <p:cNvSpPr>
            <a:spLocks noGrp="1"/>
          </p:cNvSpPr>
          <p:nvPr>
            <p:ph idx="1"/>
          </p:nvPr>
        </p:nvSpPr>
        <p:spPr>
          <a:xfrm>
            <a:off x="546521" y="1523999"/>
            <a:ext cx="11091672" cy="5288627"/>
          </a:xfrm>
        </p:spPr>
        <p:txBody>
          <a:bodyPr>
            <a:normAutofit fontScale="92500" lnSpcReduction="10000"/>
          </a:bodyPr>
          <a:lstStyle/>
          <a:p>
            <a:pPr>
              <a:lnSpc>
                <a:spcPct val="90000"/>
              </a:lnSpc>
              <a:buFont typeface="Wingdings" panose="05000000000000000000" pitchFamily="2" charset="2"/>
              <a:buChar char="Ø"/>
            </a:pPr>
            <a:r>
              <a:rPr lang="en-US" dirty="0"/>
              <a:t>./bin/kafka-server-start.sh config/</a:t>
            </a:r>
            <a:r>
              <a:rPr lang="en-US" dirty="0" err="1"/>
              <a:t>server.properties</a:t>
            </a:r>
            <a:endParaRPr lang="en-US" dirty="0"/>
          </a:p>
          <a:p>
            <a:pPr>
              <a:lnSpc>
                <a:spcPct val="90000"/>
              </a:lnSpc>
              <a:buFont typeface="Wingdings" panose="05000000000000000000" pitchFamily="2" charset="2"/>
              <a:buChar char="Ø"/>
            </a:pPr>
            <a:r>
              <a:rPr lang="en-US" dirty="0"/>
              <a:t>bin/kafka-server-start.sh -daemon config/</a:t>
            </a:r>
            <a:r>
              <a:rPr lang="en-US" dirty="0" err="1"/>
              <a:t>server.properties</a:t>
            </a:r>
            <a:endParaRPr lang="en-US" dirty="0"/>
          </a:p>
          <a:p>
            <a:pPr>
              <a:lnSpc>
                <a:spcPct val="90000"/>
              </a:lnSpc>
              <a:buFont typeface="Wingdings" panose="05000000000000000000" pitchFamily="2" charset="2"/>
              <a:buChar char="Ø"/>
            </a:pPr>
            <a:r>
              <a:rPr lang="en-US" dirty="0" err="1"/>
              <a:t>nohup</a:t>
            </a:r>
            <a:r>
              <a:rPr lang="en-US" dirty="0"/>
              <a:t> bin/kafka-server-start.sh config/</a:t>
            </a:r>
            <a:r>
              <a:rPr lang="en-US" dirty="0" err="1"/>
              <a:t>server.properties</a:t>
            </a:r>
            <a:r>
              <a:rPr lang="en-US" dirty="0"/>
              <a:t> &amp;</a:t>
            </a:r>
          </a:p>
          <a:p>
            <a:pPr>
              <a:lnSpc>
                <a:spcPct val="90000"/>
              </a:lnSpc>
              <a:buFont typeface="Wingdings" panose="05000000000000000000" pitchFamily="2" charset="2"/>
              <a:buChar char="Ø"/>
            </a:pPr>
            <a:r>
              <a:rPr lang="en-US" dirty="0"/>
              <a:t>./bin/kafka-server-stop.sh</a:t>
            </a:r>
          </a:p>
          <a:p>
            <a:pPr>
              <a:lnSpc>
                <a:spcPct val="90000"/>
              </a:lnSpc>
              <a:buFont typeface="Wingdings" panose="05000000000000000000" pitchFamily="2" charset="2"/>
              <a:buChar char="Ø"/>
            </a:pPr>
            <a:r>
              <a:rPr lang="en-US" dirty="0"/>
              <a:t>./bin/kafka-topics.sh --list --zookeeper ilrtvit053:2181 </a:t>
            </a:r>
          </a:p>
          <a:p>
            <a:pPr lvl="0">
              <a:lnSpc>
                <a:spcPct val="90000"/>
              </a:lnSpc>
              <a:buFont typeface="Wingdings" panose="05000000000000000000" pitchFamily="2" charset="2"/>
              <a:buChar char="Ø"/>
            </a:pPr>
            <a:r>
              <a:rPr lang="en-US" dirty="0"/>
              <a:t>./bin/kafka-topics.sh --create --zookeeper ilrtvit053:2181 --replication-factor 1 --partitions 10 --topic demo</a:t>
            </a:r>
          </a:p>
          <a:p>
            <a:pPr lvl="0">
              <a:lnSpc>
                <a:spcPct val="90000"/>
              </a:lnSpc>
              <a:buFont typeface="Wingdings" panose="05000000000000000000" pitchFamily="2" charset="2"/>
              <a:buChar char="Ø"/>
            </a:pPr>
            <a:r>
              <a:rPr lang="en-US" dirty="0"/>
              <a:t>./bin/kafka-topics.sh --create --bootstrap-server localhost:9092 --replication-factor 3 --partitions 1 --topic my-replicated-topic</a:t>
            </a:r>
          </a:p>
          <a:p>
            <a:pPr lvl="0">
              <a:lnSpc>
                <a:spcPct val="90000"/>
              </a:lnSpc>
              <a:buFont typeface="Wingdings" panose="05000000000000000000" pitchFamily="2" charset="2"/>
              <a:buChar char="Ø"/>
            </a:pPr>
            <a:r>
              <a:rPr lang="en-US" dirty="0"/>
              <a:t>./bin/kafka-topics.sh --zookeeper ilrtvit053:2181 --delete --topic demo</a:t>
            </a:r>
          </a:p>
          <a:p>
            <a:pPr lvl="0">
              <a:lnSpc>
                <a:spcPct val="90000"/>
              </a:lnSpc>
              <a:buFont typeface="Wingdings" panose="05000000000000000000" pitchFamily="2" charset="2"/>
              <a:buChar char="Ø"/>
            </a:pPr>
            <a:r>
              <a:rPr lang="en-US" dirty="0"/>
              <a:t>./bin/kafka-topics.sh --describe --topic demo --zookeeper ilrtvit053:2181</a:t>
            </a:r>
          </a:p>
          <a:p>
            <a:pPr lvl="0">
              <a:lnSpc>
                <a:spcPct val="90000"/>
              </a:lnSpc>
              <a:buFont typeface="Wingdings" panose="05000000000000000000" pitchFamily="2" charset="2"/>
              <a:buChar char="Ø"/>
            </a:pPr>
            <a:r>
              <a:rPr lang="en-US" dirty="0"/>
              <a:t>./bin/kafka-consumer-groups.sh  --list --bootstrap-server ilrtvit388:9092</a:t>
            </a:r>
          </a:p>
          <a:p>
            <a:pPr lvl="0">
              <a:lnSpc>
                <a:spcPct val="90000"/>
              </a:lnSpc>
              <a:buFont typeface="Wingdings" panose="05000000000000000000" pitchFamily="2" charset="2"/>
              <a:buChar char="Ø"/>
            </a:pPr>
            <a:r>
              <a:rPr lang="en-US" dirty="0"/>
              <a:t>/zookeeper-shell.sh ilrtvit053:2181</a:t>
            </a:r>
          </a:p>
          <a:p>
            <a:pPr lvl="0">
              <a:lnSpc>
                <a:spcPct val="90000"/>
              </a:lnSpc>
              <a:buFont typeface="Wingdings" panose="05000000000000000000" pitchFamily="2" charset="2"/>
              <a:buChar char="Ø"/>
            </a:pPr>
            <a:r>
              <a:rPr lang="en-US" dirty="0"/>
              <a:t>./zookeeper-shell.sh ilrtvit053:2181 &lt;&lt;&lt; "ls /brokers/ids"</a:t>
            </a:r>
          </a:p>
        </p:txBody>
      </p:sp>
    </p:spTree>
    <p:extLst>
      <p:ext uri="{BB962C8B-B14F-4D97-AF65-F5344CB8AC3E}">
        <p14:creationId xmlns:p14="http://schemas.microsoft.com/office/powerpoint/2010/main" val="268926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450025"/>
            <a:ext cx="11091672" cy="553998"/>
          </a:xfrm>
        </p:spPr>
        <p:txBody>
          <a:bodyPr>
            <a:normAutofit fontScale="90000"/>
          </a:bodyPr>
          <a:lstStyle/>
          <a:p>
            <a:r>
              <a:rPr lang="en-US" dirty="0"/>
              <a:t>Apache Kafka: Introduction</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sp>
        <p:nvSpPr>
          <p:cNvPr id="7" name="Content Placeholder 4">
            <a:extLst>
              <a:ext uri="{FF2B5EF4-FFF2-40B4-BE49-F238E27FC236}">
                <a16:creationId xmlns:a16="http://schemas.microsoft.com/office/drawing/2014/main" id="{C2ED3274-7069-434D-AD99-8EDFFF25DB25}"/>
              </a:ext>
            </a:extLst>
          </p:cNvPr>
          <p:cNvSpPr txBox="1">
            <a:spLocks/>
          </p:cNvSpPr>
          <p:nvPr/>
        </p:nvSpPr>
        <p:spPr>
          <a:xfrm>
            <a:off x="857451" y="1364046"/>
            <a:ext cx="10919632" cy="4537989"/>
          </a:xfrm>
          <a:prstGeom prst="rect">
            <a:avLst/>
          </a:prstGeom>
        </p:spPr>
        <p:txBody>
          <a:bodyPr vert="horz" lIns="0" tIns="0" rIns="0" bIns="0" rtlCol="0">
            <a:noAutofit/>
          </a:bodyPr>
          <a:lstStyle>
            <a:lvl1pPr marL="284163" indent="-284163" algn="l" defTabSz="914400" rtl="0" eaLnBrk="1" latinLnBrk="0" hangingPunct="1">
              <a:lnSpc>
                <a:spcPct val="100000"/>
              </a:lnSpc>
              <a:spcBef>
                <a:spcPts val="1000"/>
              </a:spcBef>
              <a:buFont typeface="Wingdings" panose="05000000000000000000" pitchFamily="2" charset="2"/>
              <a:buChar char="§"/>
              <a:defRPr sz="2000" kern="1200">
                <a:solidFill>
                  <a:schemeClr val="tx2"/>
                </a:solidFill>
                <a:latin typeface="+mn-lt"/>
                <a:ea typeface="+mn-ea"/>
                <a:cs typeface="+mn-cs"/>
              </a:defRPr>
            </a:lvl1pPr>
            <a:lvl2pPr marL="517525" indent="-233363" algn="l" defTabSz="914400" rtl="0" eaLnBrk="1" latinLnBrk="0" hangingPunct="1">
              <a:lnSpc>
                <a:spcPct val="10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41363" indent="-223838" algn="l" defTabSz="914400" rtl="0" eaLnBrk="1" latinLnBrk="0" hangingPunct="1">
              <a:lnSpc>
                <a:spcPct val="100000"/>
              </a:lnSpc>
              <a:spcBef>
                <a:spcPts val="500"/>
              </a:spcBef>
              <a:buFont typeface="Wingdings" panose="05000000000000000000" pitchFamily="2" charset="2"/>
              <a:buChar char="§"/>
              <a:defRPr sz="1600" kern="1200">
                <a:solidFill>
                  <a:schemeClr val="tx2"/>
                </a:solidFill>
                <a:latin typeface="+mn-lt"/>
                <a:ea typeface="+mn-ea"/>
                <a:cs typeface="+mn-cs"/>
              </a:defRPr>
            </a:lvl3pPr>
            <a:lvl4pPr marL="914400"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4pPr>
            <a:lvl5pPr marL="1087438"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Kafka is a distributed streaming platform</a:t>
            </a:r>
          </a:p>
          <a:p>
            <a:r>
              <a:rPr lang="en-US" sz="2400" dirty="0"/>
              <a:t>A streaming platform has three key capabilities:</a:t>
            </a:r>
          </a:p>
          <a:p>
            <a:pPr lvl="1"/>
            <a:r>
              <a:rPr lang="en-US" sz="2000" dirty="0"/>
              <a:t>Publish and subscribe to streams of records, similar to a message queue or enterprise messaging system.</a:t>
            </a:r>
          </a:p>
          <a:p>
            <a:pPr lvl="1"/>
            <a:r>
              <a:rPr lang="en-US" sz="2000" dirty="0"/>
              <a:t>Store streams of records in a fault-tolerant durable way.</a:t>
            </a:r>
          </a:p>
          <a:p>
            <a:pPr lvl="1"/>
            <a:r>
              <a:rPr lang="en-US" sz="2000" dirty="0"/>
              <a:t>Process streams of records as they occur.</a:t>
            </a:r>
          </a:p>
          <a:p>
            <a:pPr marL="508000" indent="-457200"/>
            <a:r>
              <a:rPr lang="en-US" sz="2400" dirty="0"/>
              <a:t>High Scalable (partition)</a:t>
            </a:r>
          </a:p>
          <a:p>
            <a:pPr marL="508000" indent="-457200"/>
            <a:r>
              <a:rPr lang="en-US" sz="2400" dirty="0"/>
              <a:t>Fault Tolerant (replication)</a:t>
            </a:r>
          </a:p>
          <a:p>
            <a:pPr marL="508000" indent="-457200"/>
            <a:r>
              <a:rPr lang="en-US" sz="2400" dirty="0"/>
              <a:t>Allow high level of parallelism and decoupling between data producers and data consumers</a:t>
            </a:r>
          </a:p>
          <a:p>
            <a:r>
              <a:rPr lang="en-US" sz="2400" dirty="0"/>
              <a:t>Critical component of most of the Big Data Platform and therefore of Hadoop ecosystem</a:t>
            </a:r>
          </a:p>
          <a:p>
            <a:pPr marL="0" indent="0">
              <a:buFont typeface="Wingdings" panose="05000000000000000000" pitchFamily="2" charset="2"/>
              <a:buNone/>
            </a:pPr>
            <a:endParaRPr lang="pl-PL" b="1" dirty="0"/>
          </a:p>
        </p:txBody>
      </p:sp>
    </p:spTree>
    <p:extLst>
      <p:ext uri="{BB962C8B-B14F-4D97-AF65-F5344CB8AC3E}">
        <p14:creationId xmlns:p14="http://schemas.microsoft.com/office/powerpoint/2010/main" val="131112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63" y="0"/>
            <a:ext cx="9905998" cy="1478570"/>
          </a:xfrm>
        </p:spPr>
        <p:txBody>
          <a:bodyPr/>
          <a:lstStyle/>
          <a:p>
            <a:r>
              <a:rPr lang="en-US" dirty="0"/>
              <a:t>Apache Kafka : Use cases</a:t>
            </a:r>
          </a:p>
        </p:txBody>
      </p:sp>
      <p:sp>
        <p:nvSpPr>
          <p:cNvPr id="4" name="Content Placeholder 3">
            <a:extLst>
              <a:ext uri="{FF2B5EF4-FFF2-40B4-BE49-F238E27FC236}">
                <a16:creationId xmlns:a16="http://schemas.microsoft.com/office/drawing/2014/main" id="{601DCB17-7EB3-492A-8B4F-4CF78E56E336}"/>
              </a:ext>
            </a:extLst>
          </p:cNvPr>
          <p:cNvSpPr>
            <a:spLocks noGrp="1"/>
          </p:cNvSpPr>
          <p:nvPr>
            <p:ph idx="1"/>
          </p:nvPr>
        </p:nvSpPr>
        <p:spPr>
          <a:xfrm>
            <a:off x="460257" y="1143637"/>
            <a:ext cx="11091672" cy="2103140"/>
          </a:xfrm>
        </p:spPr>
        <p:txBody>
          <a:bodyPr/>
          <a:lstStyle/>
          <a:p>
            <a:r>
              <a:rPr lang="en-US" dirty="0"/>
              <a:t>Kafka is generally used for two broad classes of applications:</a:t>
            </a:r>
          </a:p>
          <a:p>
            <a:pPr lvl="1"/>
            <a:r>
              <a:rPr lang="en-US" sz="2000" dirty="0"/>
              <a:t>Building real-time streaming data pipelines that reliably get data between systems or applications</a:t>
            </a:r>
          </a:p>
          <a:p>
            <a:pPr lvl="1"/>
            <a:r>
              <a:rPr lang="en-US" sz="2000" dirty="0"/>
              <a:t>Building real-time streaming applications that transform or react to the streams of data</a:t>
            </a:r>
          </a:p>
          <a:p>
            <a:endParaRPr lang="en-US" dirty="0"/>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pic>
        <p:nvPicPr>
          <p:cNvPr id="6" name="Picture 5">
            <a:extLst>
              <a:ext uri="{FF2B5EF4-FFF2-40B4-BE49-F238E27FC236}">
                <a16:creationId xmlns:a16="http://schemas.microsoft.com/office/drawing/2014/main" id="{6C73A236-C442-4B2A-B3A4-DB2EDA034D97}"/>
              </a:ext>
            </a:extLst>
          </p:cNvPr>
          <p:cNvPicPr>
            <a:picLocks noChangeAspect="1"/>
          </p:cNvPicPr>
          <p:nvPr/>
        </p:nvPicPr>
        <p:blipFill>
          <a:blip r:embed="rId3"/>
          <a:stretch>
            <a:fillRect/>
          </a:stretch>
        </p:blipFill>
        <p:spPr>
          <a:xfrm>
            <a:off x="640071" y="2846667"/>
            <a:ext cx="9555393" cy="3619808"/>
          </a:xfrm>
          <a:prstGeom prst="rect">
            <a:avLst/>
          </a:prstGeom>
        </p:spPr>
      </p:pic>
    </p:spTree>
    <p:extLst>
      <p:ext uri="{BB962C8B-B14F-4D97-AF65-F5344CB8AC3E}">
        <p14:creationId xmlns:p14="http://schemas.microsoft.com/office/powerpoint/2010/main" val="308988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04" y="165100"/>
            <a:ext cx="9905998" cy="1478570"/>
          </a:xfrm>
        </p:spPr>
        <p:txBody>
          <a:bodyPr/>
          <a:lstStyle/>
          <a:p>
            <a:r>
              <a:rPr lang="en-US" dirty="0"/>
              <a:t>Kafka vs JMS, SQS, RabbitMQ Messaging</a:t>
            </a:r>
          </a:p>
        </p:txBody>
      </p:sp>
      <p:graphicFrame>
        <p:nvGraphicFramePr>
          <p:cNvPr id="4" name="Table 3">
            <a:extLst>
              <a:ext uri="{FF2B5EF4-FFF2-40B4-BE49-F238E27FC236}">
                <a16:creationId xmlns:a16="http://schemas.microsoft.com/office/drawing/2014/main" id="{E536BD6D-21C0-4A0D-A2D3-EC12AB89141D}"/>
              </a:ext>
            </a:extLst>
          </p:cNvPr>
          <p:cNvGraphicFramePr>
            <a:graphicFrameLocks noGrp="1"/>
          </p:cNvGraphicFramePr>
          <p:nvPr/>
        </p:nvGraphicFramePr>
        <p:xfrm>
          <a:off x="801204" y="1258022"/>
          <a:ext cx="9574696" cy="5434878"/>
        </p:xfrm>
        <a:graphic>
          <a:graphicData uri="http://schemas.openxmlformats.org/drawingml/2006/table">
            <a:tbl>
              <a:tblPr firstRow="1" bandRow="1">
                <a:tableStyleId>{5C22544A-7EE6-4342-B048-85BDC9FD1C3A}</a:tableStyleId>
              </a:tblPr>
              <a:tblGrid>
                <a:gridCol w="4787348">
                  <a:extLst>
                    <a:ext uri="{9D8B030D-6E8A-4147-A177-3AD203B41FA5}">
                      <a16:colId xmlns:a16="http://schemas.microsoft.com/office/drawing/2014/main" val="1003009414"/>
                    </a:ext>
                  </a:extLst>
                </a:gridCol>
                <a:gridCol w="4787348">
                  <a:extLst>
                    <a:ext uri="{9D8B030D-6E8A-4147-A177-3AD203B41FA5}">
                      <a16:colId xmlns:a16="http://schemas.microsoft.com/office/drawing/2014/main" val="2627561429"/>
                    </a:ext>
                  </a:extLst>
                </a:gridCol>
              </a:tblGrid>
              <a:tr h="368466">
                <a:tc>
                  <a:txBody>
                    <a:bodyPr/>
                    <a:lstStyle/>
                    <a:p>
                      <a:pPr algn="ctr"/>
                      <a:r>
                        <a:rPr lang="en-US" dirty="0"/>
                        <a:t>JMS/ other MOM</a:t>
                      </a:r>
                    </a:p>
                  </a:txBody>
                  <a:tcPr/>
                </a:tc>
                <a:tc>
                  <a:txBody>
                    <a:bodyPr/>
                    <a:lstStyle/>
                    <a:p>
                      <a:pPr algn="ctr"/>
                      <a:r>
                        <a:rPr lang="en-US" dirty="0"/>
                        <a:t>Kafka</a:t>
                      </a:r>
                    </a:p>
                  </a:txBody>
                  <a:tcPr/>
                </a:tc>
                <a:extLst>
                  <a:ext uri="{0D108BD9-81ED-4DB2-BD59-A6C34878D82A}">
                    <a16:rowId xmlns:a16="http://schemas.microsoft.com/office/drawing/2014/main" val="2088659385"/>
                  </a:ext>
                </a:extLst>
              </a:tr>
              <a:tr h="1750215">
                <a:tc>
                  <a:txBody>
                    <a:bodyPr/>
                    <a:lstStyle/>
                    <a:p>
                      <a:r>
                        <a:rPr lang="en-US" sz="1800" kern="1200" dirty="0">
                          <a:solidFill>
                            <a:schemeClr val="dk1"/>
                          </a:solidFill>
                          <a:effectLst/>
                          <a:latin typeface="+mn-lt"/>
                          <a:ea typeface="+mn-ea"/>
                          <a:cs typeface="+mn-cs"/>
                        </a:rPr>
                        <a:t>With queues, when first consumer consumes a message, others cannot take it anymore. </a:t>
                      </a:r>
                      <a:endParaRPr lang="en-US" dirty="0"/>
                    </a:p>
                  </a:txBody>
                  <a:tcPr/>
                </a:tc>
                <a:tc>
                  <a:txBody>
                    <a:bodyPr/>
                    <a:lstStyle/>
                    <a:p>
                      <a:r>
                        <a:rPr lang="en-US" sz="1800" dirty="0"/>
                        <a:t>Kafka is a queue system per consumer in consumer group so it can do  load  balancing like JMS, RabbitMQ queue.</a:t>
                      </a:r>
                      <a:r>
                        <a:rPr lang="en-US" sz="1800" kern="1200" dirty="0">
                          <a:solidFill>
                            <a:schemeClr val="dk1"/>
                          </a:solidFill>
                          <a:effectLst/>
                          <a:latin typeface="+mn-lt"/>
                          <a:ea typeface="+mn-ea"/>
                          <a:cs typeface="+mn-cs"/>
                        </a:rPr>
                        <a:t> it allows scaling between members of the same consumer group</a:t>
                      </a:r>
                      <a:endParaRPr lang="en-US" dirty="0"/>
                    </a:p>
                  </a:txBody>
                  <a:tcPr/>
                </a:tc>
                <a:extLst>
                  <a:ext uri="{0D108BD9-81ED-4DB2-BD59-A6C34878D82A}">
                    <a16:rowId xmlns:a16="http://schemas.microsoft.com/office/drawing/2014/main" val="3849063216"/>
                  </a:ext>
                </a:extLst>
              </a:tr>
              <a:tr h="921166">
                <a:tc>
                  <a:txBody>
                    <a:bodyPr/>
                    <a:lstStyle/>
                    <a:p>
                      <a:r>
                        <a:rPr lang="en-US" sz="1800" kern="1200" dirty="0">
                          <a:solidFill>
                            <a:schemeClr val="dk1"/>
                          </a:solidFill>
                          <a:effectLst/>
                          <a:latin typeface="+mn-lt"/>
                          <a:ea typeface="+mn-ea"/>
                          <a:cs typeface="+mn-cs"/>
                        </a:rPr>
                        <a:t>With topics, multiple consumers receive each message but it is much harder to scale</a:t>
                      </a:r>
                      <a:endParaRPr lang="en-US" dirty="0"/>
                    </a:p>
                  </a:txBody>
                  <a:tcPr/>
                </a:tc>
                <a:tc>
                  <a:txBody>
                    <a:bodyPr/>
                    <a:lstStyle/>
                    <a:p>
                      <a:r>
                        <a:rPr lang="en-US" sz="1800" kern="1200" dirty="0">
                          <a:solidFill>
                            <a:schemeClr val="dk1"/>
                          </a:solidFill>
                          <a:effectLst/>
                          <a:latin typeface="+mn-lt"/>
                          <a:ea typeface="+mn-ea"/>
                          <a:cs typeface="+mn-cs"/>
                        </a:rPr>
                        <a:t>it allows broadcasting the same message between many different consumer groups.</a:t>
                      </a:r>
                      <a:endParaRPr lang="en-US" dirty="0"/>
                    </a:p>
                  </a:txBody>
                  <a:tcPr/>
                </a:tc>
                <a:extLst>
                  <a:ext uri="{0D108BD9-81ED-4DB2-BD59-A6C34878D82A}">
                    <a16:rowId xmlns:a16="http://schemas.microsoft.com/office/drawing/2014/main" val="2173083837"/>
                  </a:ext>
                </a:extLst>
              </a:tr>
              <a:tr h="921166">
                <a:tc>
                  <a:txBody>
                    <a:bodyPr/>
                    <a:lstStyle/>
                    <a:p>
                      <a:r>
                        <a:rPr lang="en-US" sz="1800" kern="1200" dirty="0">
                          <a:solidFill>
                            <a:schemeClr val="dk1"/>
                          </a:solidFill>
                          <a:effectLst/>
                          <a:latin typeface="+mn-lt"/>
                          <a:ea typeface="+mn-ea"/>
                          <a:cs typeface="+mn-cs"/>
                        </a:rPr>
                        <a:t>increase number of consumers? You have to reconfigure manually the whole system. </a:t>
                      </a:r>
                      <a:endParaRPr lang="en-US" dirty="0"/>
                    </a:p>
                  </a:txBody>
                  <a:tcPr/>
                </a:tc>
                <a:tc>
                  <a:txBody>
                    <a:bodyPr/>
                    <a:lstStyle/>
                    <a:p>
                      <a:r>
                        <a:rPr lang="en-US" sz="1800" kern="1200" dirty="0">
                          <a:solidFill>
                            <a:schemeClr val="dk1"/>
                          </a:solidFill>
                          <a:effectLst/>
                          <a:latin typeface="+mn-lt"/>
                          <a:ea typeface="+mn-ea"/>
                          <a:cs typeface="+mn-cs"/>
                        </a:rPr>
                        <a:t>Kafka provides automatic rebalancing </a:t>
                      </a:r>
                      <a:endParaRPr lang="en-US" dirty="0"/>
                    </a:p>
                  </a:txBody>
                  <a:tcPr/>
                </a:tc>
                <a:extLst>
                  <a:ext uri="{0D108BD9-81ED-4DB2-BD59-A6C34878D82A}">
                    <a16:rowId xmlns:a16="http://schemas.microsoft.com/office/drawing/2014/main" val="3137104121"/>
                  </a:ext>
                </a:extLst>
              </a:tr>
              <a:tr h="1473865">
                <a:tc>
                  <a:txBody>
                    <a:bodyPr/>
                    <a:lstStyle/>
                    <a:p>
                      <a:r>
                        <a:rPr lang="en-US" sz="1800" kern="1200" dirty="0">
                          <a:solidFill>
                            <a:schemeClr val="dk1"/>
                          </a:solidFill>
                          <a:effectLst/>
                          <a:latin typeface="+mn-lt"/>
                          <a:ea typeface="+mn-ea"/>
                          <a:cs typeface="+mn-cs"/>
                        </a:rPr>
                        <a:t>the broker takes care about the messages  in JMS</a:t>
                      </a:r>
                      <a:endParaRPr lang="en-US" dirty="0"/>
                    </a:p>
                  </a:txBody>
                  <a:tcPr/>
                </a:tc>
                <a:tc>
                  <a:txBody>
                    <a:bodyPr/>
                    <a:lstStyle/>
                    <a:p>
                      <a:r>
                        <a:rPr lang="en-US" sz="1800" kern="1200" dirty="0">
                          <a:solidFill>
                            <a:schemeClr val="dk1"/>
                          </a:solidFill>
                          <a:effectLst/>
                          <a:latin typeface="+mn-lt"/>
                          <a:ea typeface="+mn-ea"/>
                          <a:cs typeface="+mn-cs"/>
                        </a:rPr>
                        <a:t>Kafka is tremendously faster, mostly because of some clever disk/memory transfer techniques and because consumers take care about the messages they consumed</a:t>
                      </a:r>
                      <a:endParaRPr lang="en-US" dirty="0"/>
                    </a:p>
                  </a:txBody>
                  <a:tcPr/>
                </a:tc>
                <a:extLst>
                  <a:ext uri="{0D108BD9-81ED-4DB2-BD59-A6C34878D82A}">
                    <a16:rowId xmlns:a16="http://schemas.microsoft.com/office/drawing/2014/main" val="4029941423"/>
                  </a:ext>
                </a:extLst>
              </a:tr>
            </a:tbl>
          </a:graphicData>
        </a:graphic>
      </p:graphicFrame>
    </p:spTree>
    <p:extLst>
      <p:ext uri="{BB962C8B-B14F-4D97-AF65-F5344CB8AC3E}">
        <p14:creationId xmlns:p14="http://schemas.microsoft.com/office/powerpoint/2010/main" val="409920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62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9905998" cy="1478570"/>
          </a:xfrm>
        </p:spPr>
        <p:txBody>
          <a:bodyPr/>
          <a:lstStyle/>
          <a:p>
            <a:r>
              <a:rPr lang="en-US" dirty="0"/>
              <a:t>Apache Kafka : Entry points</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sp>
        <p:nvSpPr>
          <p:cNvPr id="5" name="Content Placeholder 4">
            <a:extLst>
              <a:ext uri="{FF2B5EF4-FFF2-40B4-BE49-F238E27FC236}">
                <a16:creationId xmlns:a16="http://schemas.microsoft.com/office/drawing/2014/main" id="{CA0F028F-7C42-4B07-B742-7F950BA5AC3D}"/>
              </a:ext>
            </a:extLst>
          </p:cNvPr>
          <p:cNvSpPr txBox="1">
            <a:spLocks/>
          </p:cNvSpPr>
          <p:nvPr/>
        </p:nvSpPr>
        <p:spPr>
          <a:xfrm>
            <a:off x="857451" y="1364046"/>
            <a:ext cx="10919632" cy="4537989"/>
          </a:xfrm>
          <a:prstGeom prst="rect">
            <a:avLst/>
          </a:prstGeom>
        </p:spPr>
        <p:txBody>
          <a:bodyPr vert="horz" lIns="0" tIns="0" rIns="0" bIns="0" rtlCol="0">
            <a:noAutofit/>
          </a:bodyPr>
          <a:lstStyle>
            <a:lvl1pPr marL="284163" indent="-284163" algn="l" defTabSz="914400" rtl="0" eaLnBrk="1" latinLnBrk="0" hangingPunct="1">
              <a:lnSpc>
                <a:spcPct val="100000"/>
              </a:lnSpc>
              <a:spcBef>
                <a:spcPts val="1000"/>
              </a:spcBef>
              <a:buFont typeface="Wingdings" panose="05000000000000000000" pitchFamily="2" charset="2"/>
              <a:buChar char="§"/>
              <a:defRPr sz="2000" kern="1200">
                <a:solidFill>
                  <a:schemeClr val="tx2"/>
                </a:solidFill>
                <a:latin typeface="+mn-lt"/>
                <a:ea typeface="+mn-ea"/>
                <a:cs typeface="+mn-cs"/>
              </a:defRPr>
            </a:lvl1pPr>
            <a:lvl2pPr marL="517525" indent="-233363" algn="l" defTabSz="914400" rtl="0" eaLnBrk="1" latinLnBrk="0" hangingPunct="1">
              <a:lnSpc>
                <a:spcPct val="10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41363" indent="-223838" algn="l" defTabSz="914400" rtl="0" eaLnBrk="1" latinLnBrk="0" hangingPunct="1">
              <a:lnSpc>
                <a:spcPct val="100000"/>
              </a:lnSpc>
              <a:spcBef>
                <a:spcPts val="500"/>
              </a:spcBef>
              <a:buFont typeface="Wingdings" panose="05000000000000000000" pitchFamily="2" charset="2"/>
              <a:buChar char="§"/>
              <a:defRPr sz="1600" kern="1200">
                <a:solidFill>
                  <a:schemeClr val="tx2"/>
                </a:solidFill>
                <a:latin typeface="+mn-lt"/>
                <a:ea typeface="+mn-ea"/>
                <a:cs typeface="+mn-cs"/>
              </a:defRPr>
            </a:lvl3pPr>
            <a:lvl4pPr marL="914400"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4pPr>
            <a:lvl5pPr marL="1087438"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Custom implementation of producer and consumer using Kafka client API</a:t>
            </a:r>
          </a:p>
          <a:p>
            <a:pPr lvl="1"/>
            <a:r>
              <a:rPr lang="en-GB" sz="2000" dirty="0"/>
              <a:t>Java, Scala, C++, Python</a:t>
            </a:r>
          </a:p>
          <a:p>
            <a:r>
              <a:rPr lang="en-GB" sz="2400" dirty="0"/>
              <a:t>Kafka Connectors</a:t>
            </a:r>
          </a:p>
          <a:p>
            <a:pPr lvl="1"/>
            <a:r>
              <a:rPr lang="en-GB" sz="2000" dirty="0" err="1"/>
              <a:t>LogFile</a:t>
            </a:r>
            <a:r>
              <a:rPr lang="en-GB" sz="2000" dirty="0"/>
              <a:t>, HDFS, JDBC, </a:t>
            </a:r>
            <a:r>
              <a:rPr lang="en-GB" sz="2000" dirty="0" err="1"/>
              <a:t>ElasticSearch</a:t>
            </a:r>
            <a:r>
              <a:rPr lang="en-GB" sz="2000" dirty="0"/>
              <a:t>…</a:t>
            </a:r>
            <a:endParaRPr lang="en-GB" sz="2400" dirty="0"/>
          </a:p>
          <a:p>
            <a:r>
              <a:rPr lang="en-GB" sz="2400" dirty="0"/>
              <a:t>Logstash</a:t>
            </a:r>
          </a:p>
          <a:p>
            <a:pPr lvl="1"/>
            <a:r>
              <a:rPr lang="en-GB" sz="2000" dirty="0"/>
              <a:t>Source and sink</a:t>
            </a:r>
            <a:endParaRPr lang="en-GB" sz="2400" dirty="0"/>
          </a:p>
          <a:p>
            <a:r>
              <a:rPr lang="en-GB" sz="2400" dirty="0"/>
              <a:t>Apache Flume out-of-the-box can use Kafka as </a:t>
            </a:r>
          </a:p>
          <a:p>
            <a:pPr lvl="1"/>
            <a:r>
              <a:rPr lang="en-GB" sz="2000" dirty="0"/>
              <a:t>Source, Channel, Sink</a:t>
            </a:r>
          </a:p>
          <a:p>
            <a:r>
              <a:rPr lang="en-GB" sz="2400" dirty="0"/>
              <a:t>Other ingestion or processing tools support Kafka </a:t>
            </a:r>
          </a:p>
          <a:p>
            <a:pPr lvl="1"/>
            <a:r>
              <a:rPr lang="en-GB" sz="2000" dirty="0"/>
              <a:t>Apache Spark, LinkedIn </a:t>
            </a:r>
            <a:r>
              <a:rPr lang="en-GB" sz="2000" dirty="0" err="1"/>
              <a:t>Gobblin</a:t>
            </a:r>
            <a:r>
              <a:rPr lang="en-GB" sz="2000" dirty="0"/>
              <a:t>, Apache Storm</a:t>
            </a:r>
            <a:r>
              <a:rPr lang="is-IS" sz="2000" dirty="0"/>
              <a:t>…</a:t>
            </a:r>
            <a:endParaRPr lang="en-GB" sz="2000" dirty="0"/>
          </a:p>
          <a:p>
            <a:pPr marL="0" indent="0">
              <a:buFont typeface="Wingdings" panose="05000000000000000000" pitchFamily="2" charset="2"/>
              <a:buNone/>
            </a:pPr>
            <a:endParaRPr lang="pl-PL" b="1" dirty="0"/>
          </a:p>
        </p:txBody>
      </p:sp>
    </p:spTree>
    <p:extLst>
      <p:ext uri="{BB962C8B-B14F-4D97-AF65-F5344CB8AC3E}">
        <p14:creationId xmlns:p14="http://schemas.microsoft.com/office/powerpoint/2010/main" val="28457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3" y="113924"/>
            <a:ext cx="9905998" cy="1478570"/>
          </a:xfrm>
        </p:spPr>
        <p:txBody>
          <a:bodyPr/>
          <a:lstStyle/>
          <a:p>
            <a:r>
              <a:rPr lang="en-US" dirty="0"/>
              <a:t>Kafka Administration and Monitoring tools</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sp>
        <p:nvSpPr>
          <p:cNvPr id="5" name="Rectangle 4"/>
          <p:cNvSpPr/>
          <p:nvPr/>
        </p:nvSpPr>
        <p:spPr>
          <a:xfrm>
            <a:off x="460257" y="1394691"/>
            <a:ext cx="11316107" cy="369332"/>
          </a:xfrm>
          <a:prstGeom prst="rect">
            <a:avLst/>
          </a:prstGeom>
        </p:spPr>
        <p:txBody>
          <a:bodyPr wrap="square">
            <a:spAutoFit/>
          </a:bodyPr>
          <a:lstStyle/>
          <a:p>
            <a:endParaRPr lang="en-US" dirty="0"/>
          </a:p>
        </p:txBody>
      </p:sp>
      <p:pic>
        <p:nvPicPr>
          <p:cNvPr id="4" name="Picture 3">
            <a:extLst>
              <a:ext uri="{FF2B5EF4-FFF2-40B4-BE49-F238E27FC236}">
                <a16:creationId xmlns:a16="http://schemas.microsoft.com/office/drawing/2014/main" id="{9C6C9787-2C02-467D-A07A-0B65D5A75AAA}"/>
              </a:ext>
            </a:extLst>
          </p:cNvPr>
          <p:cNvPicPr>
            <a:picLocks noChangeAspect="1"/>
          </p:cNvPicPr>
          <p:nvPr/>
        </p:nvPicPr>
        <p:blipFill>
          <a:blip r:embed="rId3"/>
          <a:stretch>
            <a:fillRect/>
          </a:stretch>
        </p:blipFill>
        <p:spPr>
          <a:xfrm>
            <a:off x="803245" y="1394691"/>
            <a:ext cx="8515350" cy="4610100"/>
          </a:xfrm>
          <a:prstGeom prst="rect">
            <a:avLst/>
          </a:prstGeom>
        </p:spPr>
      </p:pic>
    </p:spTree>
    <p:extLst>
      <p:ext uri="{BB962C8B-B14F-4D97-AF65-F5344CB8AC3E}">
        <p14:creationId xmlns:p14="http://schemas.microsoft.com/office/powerpoint/2010/main" val="271278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ectangle 4"/>
          <p:cNvSpPr/>
          <p:nvPr/>
        </p:nvSpPr>
        <p:spPr>
          <a:xfrm>
            <a:off x="460257" y="1394691"/>
            <a:ext cx="11316107" cy="369332"/>
          </a:xfrm>
          <a:prstGeom prst="rect">
            <a:avLst/>
          </a:prstGeom>
        </p:spPr>
        <p:txBody>
          <a:bodyPr wrap="square">
            <a:spAutoFit/>
          </a:bodyPr>
          <a:lstStyle/>
          <a:p>
            <a:endParaRPr lang="en-US" dirty="0"/>
          </a:p>
        </p:txBody>
      </p:sp>
      <p:pic>
        <p:nvPicPr>
          <p:cNvPr id="3" name="Picture 2">
            <a:extLst>
              <a:ext uri="{FF2B5EF4-FFF2-40B4-BE49-F238E27FC236}">
                <a16:creationId xmlns:a16="http://schemas.microsoft.com/office/drawing/2014/main" id="{A7F9E456-0B0B-4C15-8FF5-C1F35A9E78D6}"/>
              </a:ext>
            </a:extLst>
          </p:cNvPr>
          <p:cNvPicPr>
            <a:picLocks noChangeAspect="1"/>
          </p:cNvPicPr>
          <p:nvPr/>
        </p:nvPicPr>
        <p:blipFill>
          <a:blip r:embed="rId3"/>
          <a:stretch>
            <a:fillRect/>
          </a:stretch>
        </p:blipFill>
        <p:spPr>
          <a:xfrm>
            <a:off x="658478" y="1376679"/>
            <a:ext cx="8372475" cy="4800600"/>
          </a:xfrm>
          <a:prstGeom prst="rect">
            <a:avLst/>
          </a:prstGeom>
        </p:spPr>
      </p:pic>
    </p:spTree>
    <p:extLst>
      <p:ext uri="{BB962C8B-B14F-4D97-AF65-F5344CB8AC3E}">
        <p14:creationId xmlns:p14="http://schemas.microsoft.com/office/powerpoint/2010/main" val="43643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pic>
        <p:nvPicPr>
          <p:cNvPr id="5" name="Picture 4">
            <a:extLst>
              <a:ext uri="{FF2B5EF4-FFF2-40B4-BE49-F238E27FC236}">
                <a16:creationId xmlns:a16="http://schemas.microsoft.com/office/drawing/2014/main" id="{D3063477-DCA7-4471-8197-CFFDC8BDB0E3}"/>
              </a:ext>
            </a:extLst>
          </p:cNvPr>
          <p:cNvPicPr>
            <a:picLocks noChangeAspect="1"/>
          </p:cNvPicPr>
          <p:nvPr/>
        </p:nvPicPr>
        <p:blipFill>
          <a:blip r:embed="rId3"/>
          <a:stretch>
            <a:fillRect/>
          </a:stretch>
        </p:blipFill>
        <p:spPr>
          <a:xfrm>
            <a:off x="817532" y="1524501"/>
            <a:ext cx="8486775" cy="4362450"/>
          </a:xfrm>
          <a:prstGeom prst="rect">
            <a:avLst/>
          </a:prstGeom>
        </p:spPr>
      </p:pic>
    </p:spTree>
    <p:extLst>
      <p:ext uri="{BB962C8B-B14F-4D97-AF65-F5344CB8AC3E}">
        <p14:creationId xmlns:p14="http://schemas.microsoft.com/office/powerpoint/2010/main" val="272985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 Examples</a:t>
            </a:r>
          </a:p>
        </p:txBody>
      </p:sp>
      <p:sp>
        <p:nvSpPr>
          <p:cNvPr id="6" name="Content Placeholder 5">
            <a:extLst>
              <a:ext uri="{FF2B5EF4-FFF2-40B4-BE49-F238E27FC236}">
                <a16:creationId xmlns:a16="http://schemas.microsoft.com/office/drawing/2014/main" id="{2BB9C9A0-5D85-4DD5-85EF-CA038143CD2B}"/>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105FC29B-3319-40C5-A14E-2E2C007F0A41}"/>
              </a:ext>
            </a:extLst>
          </p:cNvPr>
          <p:cNvPicPr>
            <a:picLocks noChangeAspect="1"/>
          </p:cNvPicPr>
          <p:nvPr/>
        </p:nvPicPr>
        <p:blipFill>
          <a:blip r:embed="rId3"/>
          <a:stretch>
            <a:fillRect/>
          </a:stretch>
        </p:blipFill>
        <p:spPr>
          <a:xfrm>
            <a:off x="546521" y="1524000"/>
            <a:ext cx="9229725" cy="3914775"/>
          </a:xfrm>
          <a:prstGeom prst="rect">
            <a:avLst/>
          </a:prstGeom>
        </p:spPr>
      </p:pic>
    </p:spTree>
    <p:extLst>
      <p:ext uri="{BB962C8B-B14F-4D97-AF65-F5344CB8AC3E}">
        <p14:creationId xmlns:p14="http://schemas.microsoft.com/office/powerpoint/2010/main" val="33982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3" y="156983"/>
            <a:ext cx="9905998" cy="1478570"/>
          </a:xfrm>
        </p:spPr>
        <p:txBody>
          <a:bodyPr/>
          <a:lstStyle/>
          <a:p>
            <a:r>
              <a:rPr lang="en-US" dirty="0"/>
              <a:t>Kafka Scale and Speed</a:t>
            </a:r>
          </a:p>
        </p:txBody>
      </p:sp>
      <p:sp>
        <p:nvSpPr>
          <p:cNvPr id="3" name="Content Placeholder 2"/>
          <p:cNvSpPr>
            <a:spLocks noGrp="1"/>
          </p:cNvSpPr>
          <p:nvPr>
            <p:ph idx="1"/>
          </p:nvPr>
        </p:nvSpPr>
        <p:spPr>
          <a:xfrm>
            <a:off x="546521" y="1523999"/>
            <a:ext cx="11091672" cy="3698448"/>
          </a:xfrm>
        </p:spPr>
        <p:txBody>
          <a:bodyPr/>
          <a:lstStyle/>
          <a:p>
            <a:pPr marL="0" indent="0">
              <a:lnSpc>
                <a:spcPct val="90000"/>
              </a:lnSpc>
              <a:buNone/>
            </a:pPr>
            <a:r>
              <a:rPr lang="en-US" sz="2400" dirty="0"/>
              <a:t>How can Kafka scale if multiple producers and consumers read/write to same Kafka Topic log?</a:t>
            </a:r>
          </a:p>
          <a:p>
            <a:pPr>
              <a:lnSpc>
                <a:spcPct val="90000"/>
              </a:lnSpc>
              <a:buFont typeface="Wingdings" panose="05000000000000000000" pitchFamily="2" charset="2"/>
              <a:buChar char="Ø"/>
            </a:pPr>
            <a:r>
              <a:rPr lang="en-US" sz="2400" dirty="0"/>
              <a:t> Writes fast: Sequential writes to filesystem are fast (700 MB or more a second) </a:t>
            </a:r>
          </a:p>
          <a:p>
            <a:pPr>
              <a:lnSpc>
                <a:spcPct val="90000"/>
              </a:lnSpc>
              <a:buFont typeface="Wingdings" panose="05000000000000000000" pitchFamily="2" charset="2"/>
              <a:buChar char="Ø"/>
            </a:pPr>
            <a:r>
              <a:rPr lang="en-US" sz="2400" dirty="0"/>
              <a:t> Scales writes and reads by </a:t>
            </a:r>
            <a:r>
              <a:rPr lang="en-US" sz="2400" dirty="0" err="1"/>
              <a:t>sharding</a:t>
            </a:r>
            <a:r>
              <a:rPr lang="en-US" sz="2400" dirty="0"/>
              <a:t>: </a:t>
            </a:r>
          </a:p>
          <a:p>
            <a:pPr lvl="1">
              <a:lnSpc>
                <a:spcPct val="90000"/>
              </a:lnSpc>
              <a:buFont typeface="Wingdings" panose="05000000000000000000" pitchFamily="2" charset="2"/>
              <a:buChar char="Ø"/>
            </a:pPr>
            <a:r>
              <a:rPr lang="en-US" sz="2200" dirty="0"/>
              <a:t> Topic logs into Partitions (parts of a Topic log) </a:t>
            </a:r>
          </a:p>
          <a:p>
            <a:pPr lvl="1">
              <a:lnSpc>
                <a:spcPct val="90000"/>
              </a:lnSpc>
              <a:buFont typeface="Wingdings" panose="05000000000000000000" pitchFamily="2" charset="2"/>
              <a:buChar char="Ø"/>
            </a:pPr>
            <a:r>
              <a:rPr lang="en-US" sz="2200" dirty="0"/>
              <a:t> Topics logs can be split into multiple Partitions different machines/ different disks </a:t>
            </a:r>
          </a:p>
          <a:p>
            <a:pPr lvl="1">
              <a:lnSpc>
                <a:spcPct val="90000"/>
              </a:lnSpc>
              <a:buFont typeface="Wingdings" panose="05000000000000000000" pitchFamily="2" charset="2"/>
              <a:buChar char="Ø"/>
            </a:pPr>
            <a:r>
              <a:rPr lang="en-US" sz="2200" dirty="0"/>
              <a:t> Multiple Producers can write to different Partitions of the same Topic </a:t>
            </a:r>
          </a:p>
          <a:p>
            <a:pPr lvl="1">
              <a:lnSpc>
                <a:spcPct val="90000"/>
              </a:lnSpc>
              <a:buFont typeface="Wingdings" panose="05000000000000000000" pitchFamily="2" charset="2"/>
              <a:buChar char="Ø"/>
            </a:pPr>
            <a:r>
              <a:rPr lang="en-US" sz="2200" dirty="0"/>
              <a:t> Multiple Consumers Groups can read from different partitions efficiently </a:t>
            </a:r>
          </a:p>
        </p:txBody>
      </p:sp>
    </p:spTree>
    <p:extLst>
      <p:ext uri="{BB962C8B-B14F-4D97-AF65-F5344CB8AC3E}">
        <p14:creationId xmlns:p14="http://schemas.microsoft.com/office/powerpoint/2010/main" val="426672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738" y="45429"/>
            <a:ext cx="9905998" cy="1478570"/>
          </a:xfrm>
        </p:spPr>
        <p:txBody>
          <a:bodyPr/>
          <a:lstStyle/>
          <a:p>
            <a:r>
              <a:rPr lang="en-US" dirty="0"/>
              <a:t>Kafka Consumer Offsets and Recovery</a:t>
            </a:r>
          </a:p>
        </p:txBody>
      </p:sp>
      <p:sp>
        <p:nvSpPr>
          <p:cNvPr id="3" name="Content Placeholder 2"/>
          <p:cNvSpPr>
            <a:spLocks noGrp="1"/>
          </p:cNvSpPr>
          <p:nvPr>
            <p:ph idx="1"/>
          </p:nvPr>
        </p:nvSpPr>
        <p:spPr>
          <a:xfrm>
            <a:off x="546521" y="1523999"/>
            <a:ext cx="11091672" cy="2046714"/>
          </a:xfrm>
        </p:spPr>
        <p:txBody>
          <a:bodyPr>
            <a:normAutofit lnSpcReduction="10000"/>
          </a:bodyPr>
          <a:lstStyle/>
          <a:p>
            <a:pPr>
              <a:lnSpc>
                <a:spcPct val="90000"/>
              </a:lnSpc>
            </a:pPr>
            <a:r>
              <a:rPr lang="en-US" sz="2400" dirty="0"/>
              <a:t>Kafka stores offsets in topic called “__</a:t>
            </a:r>
            <a:r>
              <a:rPr lang="en-US" sz="2400" dirty="0" err="1"/>
              <a:t>consumer_offset</a:t>
            </a:r>
            <a:r>
              <a:rPr lang="en-US" sz="2400" dirty="0"/>
              <a:t>” </a:t>
            </a:r>
          </a:p>
          <a:p>
            <a:pPr>
              <a:lnSpc>
                <a:spcPct val="90000"/>
              </a:lnSpc>
            </a:pPr>
            <a:r>
              <a:rPr lang="en-US" sz="2400" dirty="0"/>
              <a:t>Uses Topic Log Compaction </a:t>
            </a:r>
          </a:p>
          <a:p>
            <a:pPr>
              <a:lnSpc>
                <a:spcPct val="90000"/>
              </a:lnSpc>
            </a:pPr>
            <a:r>
              <a:rPr lang="en-US" sz="2400" dirty="0"/>
              <a:t>When a consumer has processed data, it should commit offsets </a:t>
            </a:r>
          </a:p>
          <a:p>
            <a:pPr>
              <a:lnSpc>
                <a:spcPct val="90000"/>
              </a:lnSpc>
            </a:pPr>
            <a:r>
              <a:rPr lang="en-US" sz="2400" dirty="0"/>
              <a:t>If consumer process dies, it will be able to start up and start reading where it left off based on offset stored in “__</a:t>
            </a:r>
            <a:r>
              <a:rPr lang="en-US" sz="2400" dirty="0" err="1"/>
              <a:t>consumer_offset</a:t>
            </a:r>
            <a:r>
              <a:rPr lang="en-US" sz="2400" dirty="0"/>
              <a:t>”</a:t>
            </a:r>
            <a:endParaRPr lang="en-US" sz="2200" dirty="0"/>
          </a:p>
        </p:txBody>
      </p:sp>
    </p:spTree>
    <p:extLst>
      <p:ext uri="{BB962C8B-B14F-4D97-AF65-F5344CB8AC3E}">
        <p14:creationId xmlns:p14="http://schemas.microsoft.com/office/powerpoint/2010/main" val="2343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450025"/>
            <a:ext cx="11091672" cy="553998"/>
          </a:xfrm>
        </p:spPr>
        <p:txBody>
          <a:bodyPr>
            <a:normAutofit fontScale="90000"/>
          </a:bodyPr>
          <a:lstStyle/>
          <a:p>
            <a:r>
              <a:rPr lang="en-US" dirty="0"/>
              <a:t>Why Apache Kafka: Challenge with previous arch </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sp>
        <p:nvSpPr>
          <p:cNvPr id="5" name="Rectangle 4"/>
          <p:cNvSpPr/>
          <p:nvPr/>
        </p:nvSpPr>
        <p:spPr>
          <a:xfrm>
            <a:off x="460257" y="1394691"/>
            <a:ext cx="11316107" cy="369332"/>
          </a:xfrm>
          <a:prstGeom prst="rect">
            <a:avLst/>
          </a:prstGeom>
        </p:spPr>
        <p:txBody>
          <a:bodyPr wrap="square">
            <a:spAutoFit/>
          </a:bodyPr>
          <a:lstStyle/>
          <a:p>
            <a:pPr marL="285750" indent="-285750">
              <a:buFont typeface="Wingdings" panose="05000000000000000000" pitchFamily="2" charset="2"/>
              <a:buChar char="Ø"/>
            </a:pPr>
            <a:endParaRPr lang="en-US" dirty="0"/>
          </a:p>
        </p:txBody>
      </p:sp>
      <p:pic>
        <p:nvPicPr>
          <p:cNvPr id="7" name="Picture 6">
            <a:extLst>
              <a:ext uri="{FF2B5EF4-FFF2-40B4-BE49-F238E27FC236}">
                <a16:creationId xmlns:a16="http://schemas.microsoft.com/office/drawing/2014/main" id="{15627B66-FC12-4EDC-9272-2012B24F9192}"/>
              </a:ext>
            </a:extLst>
          </p:cNvPr>
          <p:cNvPicPr>
            <a:picLocks noChangeAspect="1"/>
          </p:cNvPicPr>
          <p:nvPr/>
        </p:nvPicPr>
        <p:blipFill>
          <a:blip r:embed="rId3"/>
          <a:stretch>
            <a:fillRect/>
          </a:stretch>
        </p:blipFill>
        <p:spPr>
          <a:xfrm>
            <a:off x="2272887" y="3072119"/>
            <a:ext cx="7943850" cy="3181350"/>
          </a:xfrm>
          <a:prstGeom prst="rect">
            <a:avLst/>
          </a:prstGeom>
        </p:spPr>
      </p:pic>
      <p:sp>
        <p:nvSpPr>
          <p:cNvPr id="9" name="Rectangle 8">
            <a:extLst>
              <a:ext uri="{FF2B5EF4-FFF2-40B4-BE49-F238E27FC236}">
                <a16:creationId xmlns:a16="http://schemas.microsoft.com/office/drawing/2014/main" id="{00B91B3C-682C-42C7-A724-5A4D4B19A808}"/>
              </a:ext>
            </a:extLst>
          </p:cNvPr>
          <p:cNvSpPr/>
          <p:nvPr/>
        </p:nvSpPr>
        <p:spPr>
          <a:xfrm>
            <a:off x="806115" y="1540043"/>
            <a:ext cx="10359189" cy="2308324"/>
          </a:xfrm>
          <a:prstGeom prst="rect">
            <a:avLst/>
          </a:prstGeom>
        </p:spPr>
        <p:txBody>
          <a:bodyPr wrap="square">
            <a:spAutoFit/>
          </a:bodyPr>
          <a:lstStyle/>
          <a:p>
            <a:pPr marL="285750" indent="-285750">
              <a:buFont typeface="Wingdings" panose="05000000000000000000" pitchFamily="2" charset="2"/>
              <a:buChar char="Ø"/>
            </a:pPr>
            <a:r>
              <a:rPr lang="en-US" dirty="0"/>
              <a:t>If you have 4 Source systems, and 4 target systems, you need to write 16 integrations</a:t>
            </a:r>
          </a:p>
          <a:p>
            <a:pPr marL="285750" indent="-285750">
              <a:buFont typeface="Wingdings" panose="05000000000000000000" pitchFamily="2" charset="2"/>
              <a:buChar char="Ø"/>
            </a:pPr>
            <a:r>
              <a:rPr lang="en-US" dirty="0"/>
              <a:t>Each integration comes with difficulties around</a:t>
            </a:r>
          </a:p>
          <a:p>
            <a:pPr marL="742950" lvl="1" indent="-285750">
              <a:buFont typeface="Wingdings" panose="05000000000000000000" pitchFamily="2" charset="2"/>
              <a:buChar char="§"/>
            </a:pPr>
            <a:r>
              <a:rPr lang="en-US" dirty="0"/>
              <a:t>Protocol - how the data is transported(TCT,HTTP,REST,FTP,JDBC..)</a:t>
            </a:r>
          </a:p>
          <a:p>
            <a:pPr marL="742950" lvl="1" indent="-285750">
              <a:buFont typeface="Wingdings" panose="05000000000000000000" pitchFamily="2" charset="2"/>
              <a:buChar char="§"/>
            </a:pPr>
            <a:r>
              <a:rPr lang="en-US" dirty="0"/>
              <a:t>Data Format - how the data is parsed(</a:t>
            </a:r>
            <a:r>
              <a:rPr lang="en-US" dirty="0" err="1"/>
              <a:t>Binary,CSV,JSON,Avro</a:t>
            </a:r>
            <a:r>
              <a:rPr lang="en-US" dirty="0"/>
              <a:t>..)</a:t>
            </a:r>
          </a:p>
          <a:p>
            <a:pPr marL="742950" lvl="1" indent="-285750">
              <a:buFont typeface="Wingdings" panose="05000000000000000000" pitchFamily="2" charset="2"/>
              <a:buChar char="§"/>
            </a:pPr>
            <a:r>
              <a:rPr lang="en-US" dirty="0"/>
              <a:t>Data schema &amp; Evolution - How the data is shaped and may change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81411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103973"/>
            <a:ext cx="11091672" cy="1107996"/>
          </a:xfrm>
        </p:spPr>
        <p:txBody>
          <a:bodyPr/>
          <a:lstStyle/>
          <a:p>
            <a:r>
              <a:rPr lang="en-US" dirty="0"/>
              <a:t>Why Apache Kafka: Decoupling of Data Streams and Systems</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sp>
        <p:nvSpPr>
          <p:cNvPr id="5" name="Rectangle 4"/>
          <p:cNvSpPr/>
          <p:nvPr/>
        </p:nvSpPr>
        <p:spPr>
          <a:xfrm>
            <a:off x="460257" y="1394691"/>
            <a:ext cx="11316107" cy="369332"/>
          </a:xfrm>
          <a:prstGeom prst="rect">
            <a:avLst/>
          </a:prstGeom>
        </p:spPr>
        <p:txBody>
          <a:bodyPr wrap="square">
            <a:spAutoFit/>
          </a:bodyPr>
          <a:lstStyle/>
          <a:p>
            <a:pPr marL="285750" indent="-285750">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010C925F-3DDA-40BB-BC16-172E88425352}"/>
              </a:ext>
            </a:extLst>
          </p:cNvPr>
          <p:cNvPicPr>
            <a:picLocks noChangeAspect="1"/>
          </p:cNvPicPr>
          <p:nvPr/>
        </p:nvPicPr>
        <p:blipFill>
          <a:blip r:embed="rId3"/>
          <a:stretch>
            <a:fillRect/>
          </a:stretch>
        </p:blipFill>
        <p:spPr>
          <a:xfrm>
            <a:off x="1000897" y="1335076"/>
            <a:ext cx="9848335" cy="4833220"/>
          </a:xfrm>
          <a:prstGeom prst="rect">
            <a:avLst/>
          </a:prstGeom>
        </p:spPr>
      </p:pic>
    </p:spTree>
    <p:extLst>
      <p:ext uri="{BB962C8B-B14F-4D97-AF65-F5344CB8AC3E}">
        <p14:creationId xmlns:p14="http://schemas.microsoft.com/office/powerpoint/2010/main" val="295253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450025"/>
            <a:ext cx="11091672" cy="553998"/>
          </a:xfrm>
        </p:spPr>
        <p:txBody>
          <a:bodyPr>
            <a:normAutofit fontScale="90000"/>
          </a:bodyPr>
          <a:lstStyle/>
          <a:p>
            <a:r>
              <a:rPr lang="en-US" dirty="0"/>
              <a:t>Why Apache Kafka </a:t>
            </a:r>
            <a:r>
              <a:rPr lang="en-US" dirty="0" err="1"/>
              <a:t>cont</a:t>
            </a:r>
            <a:r>
              <a:rPr lang="en-US" dirty="0"/>
              <a:t>…</a:t>
            </a:r>
          </a:p>
        </p:txBody>
      </p:sp>
      <p:sp>
        <p:nvSpPr>
          <p:cNvPr id="5" name="Rectangle 4"/>
          <p:cNvSpPr/>
          <p:nvPr/>
        </p:nvSpPr>
        <p:spPr>
          <a:xfrm>
            <a:off x="460257" y="1394691"/>
            <a:ext cx="11316107" cy="369332"/>
          </a:xfrm>
          <a:prstGeom prst="rect">
            <a:avLst/>
          </a:prstGeom>
        </p:spPr>
        <p:txBody>
          <a:bodyPr wrap="square">
            <a:spAutoFit/>
          </a:bodyPr>
          <a:lstStyle/>
          <a:p>
            <a:pPr marL="285750" indent="-285750">
              <a:buFont typeface="Wingdings" panose="05000000000000000000" pitchFamily="2" charset="2"/>
              <a:buChar char="Ø"/>
            </a:pPr>
            <a:endParaRPr lang="en-US" dirty="0"/>
          </a:p>
        </p:txBody>
      </p:sp>
      <p:sp>
        <p:nvSpPr>
          <p:cNvPr id="8" name="Rectangle 7"/>
          <p:cNvSpPr/>
          <p:nvPr/>
        </p:nvSpPr>
        <p:spPr>
          <a:xfrm>
            <a:off x="546521" y="1254991"/>
            <a:ext cx="10359189" cy="5406608"/>
          </a:xfrm>
          <a:prstGeom prst="rect">
            <a:avLst/>
          </a:prstGeom>
        </p:spPr>
        <p:txBody>
          <a:bodyPr wrap="square">
            <a:spAutoFit/>
          </a:bodyPr>
          <a:lstStyle/>
          <a:p>
            <a:pPr marL="285750" indent="-285750">
              <a:lnSpc>
                <a:spcPts val="4060"/>
              </a:lnSpc>
              <a:buFont typeface="Wingdings" panose="05000000000000000000" pitchFamily="2" charset="2"/>
              <a:buChar char="Ø"/>
            </a:pPr>
            <a:r>
              <a:rPr lang="en-US" sz="2800" dirty="0"/>
              <a:t>Distributed, resilient architecture, Fault Tolerant</a:t>
            </a:r>
          </a:p>
          <a:p>
            <a:pPr marL="285750" indent="-285750">
              <a:lnSpc>
                <a:spcPts val="4060"/>
              </a:lnSpc>
              <a:buFont typeface="Wingdings" panose="05000000000000000000" pitchFamily="2" charset="2"/>
              <a:buChar char="Ø"/>
            </a:pPr>
            <a:r>
              <a:rPr lang="en-US" sz="2800" dirty="0"/>
              <a:t>Horizontal Stability</a:t>
            </a:r>
          </a:p>
          <a:p>
            <a:pPr marL="742950" lvl="1" indent="-285750">
              <a:lnSpc>
                <a:spcPts val="4060"/>
              </a:lnSpc>
              <a:buFont typeface="Wingdings" panose="05000000000000000000" pitchFamily="2" charset="2"/>
              <a:buChar char="Ø"/>
            </a:pPr>
            <a:r>
              <a:rPr lang="en-US" sz="2800" dirty="0"/>
              <a:t>Can scale to 100s of brokers(</a:t>
            </a:r>
            <a:r>
              <a:rPr lang="en-US" sz="2800" dirty="0" err="1"/>
              <a:t>kafka</a:t>
            </a:r>
            <a:r>
              <a:rPr lang="en-US" sz="2800" dirty="0"/>
              <a:t> servers)</a:t>
            </a:r>
          </a:p>
          <a:p>
            <a:pPr marL="742950" lvl="1" indent="-285750">
              <a:lnSpc>
                <a:spcPts val="4060"/>
              </a:lnSpc>
              <a:buFont typeface="Wingdings" panose="05000000000000000000" pitchFamily="2" charset="2"/>
              <a:buChar char="Ø"/>
            </a:pPr>
            <a:r>
              <a:rPr lang="en-US" sz="2800" dirty="0"/>
              <a:t>Can scale to millions of messages per second</a:t>
            </a:r>
          </a:p>
          <a:p>
            <a:pPr marL="285750" indent="-285750">
              <a:lnSpc>
                <a:spcPts val="4060"/>
              </a:lnSpc>
              <a:buFont typeface="Wingdings" panose="05000000000000000000" pitchFamily="2" charset="2"/>
              <a:buChar char="Ø"/>
            </a:pPr>
            <a:r>
              <a:rPr lang="en-US" sz="2800" dirty="0"/>
              <a:t>High Performance (latency of less than 10 </a:t>
            </a:r>
            <a:r>
              <a:rPr lang="en-US" sz="2800" dirty="0" err="1"/>
              <a:t>ms</a:t>
            </a:r>
            <a:r>
              <a:rPr lang="en-US" sz="2800" dirty="0"/>
              <a:t>) – real time</a:t>
            </a:r>
          </a:p>
          <a:p>
            <a:pPr marL="285750" indent="-285750">
              <a:lnSpc>
                <a:spcPts val="4060"/>
              </a:lnSpc>
              <a:buFont typeface="Wingdings" panose="05000000000000000000" pitchFamily="2" charset="2"/>
              <a:buChar char="Ø"/>
            </a:pPr>
            <a:r>
              <a:rPr lang="en-US" sz="2800" dirty="0"/>
              <a:t>Real time streaming data processed for real time analytics, Service calls, track every call, IOT sensors</a:t>
            </a:r>
          </a:p>
          <a:p>
            <a:pPr marL="285750" indent="-285750">
              <a:lnSpc>
                <a:spcPts val="4060"/>
              </a:lnSpc>
              <a:buFont typeface="Wingdings" panose="05000000000000000000" pitchFamily="2" charset="2"/>
              <a:buChar char="Ø"/>
            </a:pPr>
            <a:r>
              <a:rPr lang="en-US" sz="2800" dirty="0"/>
              <a:t>Higher throughput, reliability and replication.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85167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88" y="-171451"/>
            <a:ext cx="9905998" cy="1116013"/>
          </a:xfrm>
        </p:spPr>
        <p:txBody>
          <a:bodyPr/>
          <a:lstStyle/>
          <a:p>
            <a:pPr fontAlgn="base"/>
            <a:r>
              <a:rPr lang="nl-NL" dirty="0" err="1"/>
              <a:t>Kafka</a:t>
            </a:r>
            <a:r>
              <a:rPr lang="nl-NL" dirty="0"/>
              <a:t> Architecture – Apache </a:t>
            </a:r>
            <a:r>
              <a:rPr lang="nl-NL" dirty="0" err="1"/>
              <a:t>Kafka</a:t>
            </a:r>
            <a:r>
              <a:rPr lang="nl-NL" dirty="0"/>
              <a:t> </a:t>
            </a:r>
            <a:r>
              <a:rPr lang="nl-NL" dirty="0" err="1"/>
              <a:t>APIs</a:t>
            </a:r>
            <a:endParaRPr lang="nl-NL" dirty="0"/>
          </a:p>
        </p:txBody>
      </p:sp>
      <p:sp>
        <p:nvSpPr>
          <p:cNvPr id="5" name="Rectangle 4"/>
          <p:cNvSpPr/>
          <p:nvPr/>
        </p:nvSpPr>
        <p:spPr>
          <a:xfrm>
            <a:off x="617333" y="556491"/>
            <a:ext cx="11316107" cy="1231106"/>
          </a:xfrm>
          <a:prstGeom prst="rect">
            <a:avLst/>
          </a:prstGeom>
        </p:spPr>
        <p:txBody>
          <a:bodyPr wrap="square">
            <a:spAutoFit/>
          </a:bodyPr>
          <a:lstStyle/>
          <a:p>
            <a:endParaRPr lang="en-US" dirty="0"/>
          </a:p>
          <a:p>
            <a:r>
              <a:rPr lang="en-US" sz="2800" dirty="0"/>
              <a:t>Apache Kafka Architecture has four core APIs, producer API, Consumer API, Streams API, and Connector API</a:t>
            </a:r>
          </a:p>
        </p:txBody>
      </p:sp>
      <p:pic>
        <p:nvPicPr>
          <p:cNvPr id="4" name="Picture 3">
            <a:extLst>
              <a:ext uri="{FF2B5EF4-FFF2-40B4-BE49-F238E27FC236}">
                <a16:creationId xmlns:a16="http://schemas.microsoft.com/office/drawing/2014/main" id="{CA3C6DAB-E82D-4F2C-A2F3-965F56E393D1}"/>
              </a:ext>
            </a:extLst>
          </p:cNvPr>
          <p:cNvPicPr>
            <a:picLocks noChangeAspect="1"/>
          </p:cNvPicPr>
          <p:nvPr/>
        </p:nvPicPr>
        <p:blipFill>
          <a:blip r:embed="rId3"/>
          <a:stretch>
            <a:fillRect/>
          </a:stretch>
        </p:blipFill>
        <p:spPr>
          <a:xfrm>
            <a:off x="1692047" y="2041022"/>
            <a:ext cx="7962592" cy="4629150"/>
          </a:xfrm>
          <a:prstGeom prst="rect">
            <a:avLst/>
          </a:prstGeom>
        </p:spPr>
      </p:pic>
    </p:spTree>
    <p:extLst>
      <p:ext uri="{BB962C8B-B14F-4D97-AF65-F5344CB8AC3E}">
        <p14:creationId xmlns:p14="http://schemas.microsoft.com/office/powerpoint/2010/main" val="293299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54706"/>
            <a:ext cx="9905998" cy="1478570"/>
          </a:xfrm>
        </p:spPr>
        <p:txBody>
          <a:bodyPr/>
          <a:lstStyle/>
          <a:p>
            <a:r>
              <a:rPr lang="en-US" dirty="0"/>
              <a:t>Kafka Fundamental Concepts/Ecosystem</a:t>
            </a:r>
          </a:p>
        </p:txBody>
      </p:sp>
      <p:sp>
        <p:nvSpPr>
          <p:cNvPr id="5" name="Rectangle 4"/>
          <p:cNvSpPr/>
          <p:nvPr/>
        </p:nvSpPr>
        <p:spPr>
          <a:xfrm>
            <a:off x="546521" y="2106928"/>
            <a:ext cx="11316107" cy="369332"/>
          </a:xfrm>
          <a:prstGeom prst="rect">
            <a:avLst/>
          </a:prstGeom>
        </p:spPr>
        <p:txBody>
          <a:bodyPr wrap="square">
            <a:spAutoFit/>
          </a:bodyPr>
          <a:lstStyle/>
          <a:p>
            <a:endParaRPr lang="en-US" dirty="0"/>
          </a:p>
        </p:txBody>
      </p:sp>
      <p:sp>
        <p:nvSpPr>
          <p:cNvPr id="8" name="Content Placeholder 4"/>
          <p:cNvSpPr>
            <a:spLocks noGrp="1"/>
          </p:cNvSpPr>
          <p:nvPr>
            <p:ph sz="quarter" idx="4294967295"/>
          </p:nvPr>
        </p:nvSpPr>
        <p:spPr>
          <a:xfrm>
            <a:off x="744758" y="892721"/>
            <a:ext cx="10919632" cy="809784"/>
          </a:xfrm>
          <a:prstGeom prst="rect">
            <a:avLst/>
          </a:prstGeom>
        </p:spPr>
        <p:txBody>
          <a:bodyPr>
            <a:normAutofit fontScale="25000" lnSpcReduction="20000"/>
          </a:bodyPr>
          <a:lstStyle/>
          <a:p>
            <a:endParaRPr lang="en-GB" sz="11200" dirty="0"/>
          </a:p>
          <a:p>
            <a:r>
              <a:rPr lang="en-GB" sz="11200" dirty="0"/>
              <a:t>Broker: </a:t>
            </a:r>
            <a:r>
              <a:rPr lang="en-GB" sz="11200" dirty="0">
                <a:solidFill>
                  <a:schemeClr val="tx1">
                    <a:lumMod val="60000"/>
                    <a:lumOff val="40000"/>
                  </a:schemeClr>
                </a:solidFill>
              </a:rPr>
              <a:t>Kafka node on the cluster</a:t>
            </a:r>
          </a:p>
          <a:p>
            <a:r>
              <a:rPr lang="en-GB" sz="11200" dirty="0"/>
              <a:t>Topics: </a:t>
            </a:r>
            <a:r>
              <a:rPr lang="en-US" sz="11200" dirty="0">
                <a:solidFill>
                  <a:schemeClr val="tx1">
                    <a:lumMod val="60000"/>
                    <a:lumOff val="40000"/>
                  </a:schemeClr>
                </a:solidFill>
              </a:rPr>
              <a:t>Stream of records category</a:t>
            </a:r>
            <a:endParaRPr lang="en-GB" sz="11200" dirty="0">
              <a:solidFill>
                <a:schemeClr val="tx1">
                  <a:lumMod val="60000"/>
                  <a:lumOff val="40000"/>
                </a:schemeClr>
              </a:solidFill>
            </a:endParaRPr>
          </a:p>
          <a:p>
            <a:pPr marL="284162" lvl="1" indent="0">
              <a:buNone/>
            </a:pPr>
            <a:r>
              <a:rPr lang="en-GB" sz="9600" dirty="0"/>
              <a:t>   -   Multiple writers and readers</a:t>
            </a:r>
          </a:p>
          <a:p>
            <a:pPr marL="742950" lvl="1" indent="-285750">
              <a:buFontTx/>
              <a:buChar char="-"/>
            </a:pPr>
            <a:r>
              <a:rPr lang="en-GB" sz="9600" dirty="0"/>
              <a:t>Partitioned </a:t>
            </a:r>
          </a:p>
          <a:p>
            <a:pPr marL="742950" lvl="1" indent="-285750">
              <a:buFontTx/>
              <a:buChar char="-"/>
            </a:pPr>
            <a:r>
              <a:rPr lang="en-GB" sz="9600" dirty="0"/>
              <a:t>Replicated </a:t>
            </a:r>
          </a:p>
          <a:p>
            <a:r>
              <a:rPr lang="en-US" sz="11200" dirty="0"/>
              <a:t>Producer: </a:t>
            </a:r>
            <a:r>
              <a:rPr lang="en-US" sz="11200" dirty="0">
                <a:solidFill>
                  <a:schemeClr val="tx1">
                    <a:lumMod val="60000"/>
                    <a:lumOff val="40000"/>
                  </a:schemeClr>
                </a:solidFill>
              </a:rPr>
              <a:t>push messages into a Kafka topic</a:t>
            </a:r>
          </a:p>
          <a:p>
            <a:r>
              <a:rPr lang="en-US" sz="11200" dirty="0"/>
              <a:t>Consumer: </a:t>
            </a:r>
            <a:r>
              <a:rPr lang="en-US" sz="11200" dirty="0">
                <a:solidFill>
                  <a:schemeClr val="tx1">
                    <a:lumMod val="60000"/>
                    <a:lumOff val="40000"/>
                  </a:schemeClr>
                </a:solidFill>
              </a:rPr>
              <a:t>pulls messages off of a Kafka </a:t>
            </a:r>
            <a:r>
              <a:rPr lang="en-US" sz="11200" dirty="0" err="1">
                <a:solidFill>
                  <a:schemeClr val="tx1">
                    <a:lumMod val="60000"/>
                    <a:lumOff val="40000"/>
                  </a:schemeClr>
                </a:solidFill>
              </a:rPr>
              <a:t>topi</a:t>
            </a:r>
            <a:endParaRPr lang="en-US" sz="11200" dirty="0">
              <a:solidFill>
                <a:schemeClr val="tx1">
                  <a:lumMod val="60000"/>
                  <a:lumOff val="40000"/>
                </a:schemeClr>
              </a:solidFill>
            </a:endParaRPr>
          </a:p>
          <a:p>
            <a:r>
              <a:rPr lang="en-US" sz="11200" dirty="0"/>
              <a:t>Data Retention:</a:t>
            </a:r>
          </a:p>
          <a:p>
            <a:pPr marL="284162" lvl="1" indent="0">
              <a:buNone/>
            </a:pPr>
            <a:r>
              <a:rPr lang="en-US" sz="9600" dirty="0"/>
              <a:t>	 -    </a:t>
            </a:r>
            <a:r>
              <a:rPr lang="en-US" sz="9600" dirty="0">
                <a:solidFill>
                  <a:schemeClr val="tx1">
                    <a:lumMod val="60000"/>
                    <a:lumOff val="40000"/>
                  </a:schemeClr>
                </a:solidFill>
              </a:rPr>
              <a:t>Based on time or size</a:t>
            </a:r>
          </a:p>
          <a:p>
            <a:r>
              <a:rPr lang="en-US" sz="11200" dirty="0"/>
              <a:t>Zookeeper: </a:t>
            </a:r>
            <a:r>
              <a:rPr lang="en-US" sz="11200" dirty="0">
                <a:solidFill>
                  <a:schemeClr val="tx1">
                    <a:lumMod val="60000"/>
                    <a:lumOff val="40000"/>
                  </a:schemeClr>
                </a:solidFill>
              </a:rPr>
              <a:t>Stores Kafka Metadata</a:t>
            </a:r>
          </a:p>
          <a:p>
            <a:pPr marL="0" indent="0">
              <a:buNone/>
            </a:pPr>
            <a:endParaRPr lang="pl-PL" b="1" dirty="0"/>
          </a:p>
        </p:txBody>
      </p:sp>
      <p:pic>
        <p:nvPicPr>
          <p:cNvPr id="9" name="Content Placeholder 6">
            <a:extLst>
              <a:ext uri="{FF2B5EF4-FFF2-40B4-BE49-F238E27FC236}">
                <a16:creationId xmlns:a16="http://schemas.microsoft.com/office/drawing/2014/main" id="{21D4A105-CA1C-4311-A98C-7CAA8B4ED513}"/>
              </a:ext>
            </a:extLst>
          </p:cNvPr>
          <p:cNvPicPr>
            <a:picLocks noGrp="1" noChangeAspect="1"/>
          </p:cNvPicPr>
          <p:nvPr>
            <p:ph idx="1"/>
          </p:nvPr>
        </p:nvPicPr>
        <p:blipFill>
          <a:blip r:embed="rId3"/>
          <a:stretch>
            <a:fillRect/>
          </a:stretch>
        </p:blipFill>
        <p:spPr>
          <a:xfrm>
            <a:off x="6478686" y="1115887"/>
            <a:ext cx="4968556" cy="2849266"/>
          </a:xfrm>
        </p:spPr>
      </p:pic>
    </p:spTree>
    <p:extLst>
      <p:ext uri="{BB962C8B-B14F-4D97-AF65-F5344CB8AC3E}">
        <p14:creationId xmlns:p14="http://schemas.microsoft.com/office/powerpoint/2010/main" val="273440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941" y="-133957"/>
            <a:ext cx="9905998" cy="1478570"/>
          </a:xfrm>
        </p:spPr>
        <p:txBody>
          <a:bodyPr/>
          <a:lstStyle/>
          <a:p>
            <a:r>
              <a:rPr lang="en-US" dirty="0"/>
              <a:t>Kafka : Brokers</a:t>
            </a:r>
          </a:p>
        </p:txBody>
      </p:sp>
      <p:pic>
        <p:nvPicPr>
          <p:cNvPr id="3" name="Picture 2">
            <a:extLst>
              <a:ext uri="{FF2B5EF4-FFF2-40B4-BE49-F238E27FC236}">
                <a16:creationId xmlns:a16="http://schemas.microsoft.com/office/drawing/2014/main" id="{3D0FA048-6DE7-453C-9016-DBF3574E5EFF}"/>
              </a:ext>
            </a:extLst>
          </p:cNvPr>
          <p:cNvPicPr>
            <a:picLocks noChangeAspect="1"/>
          </p:cNvPicPr>
          <p:nvPr/>
        </p:nvPicPr>
        <p:blipFill rotWithShape="1">
          <a:blip r:embed="rId3"/>
          <a:srcRect t="20702"/>
          <a:stretch/>
        </p:blipFill>
        <p:spPr>
          <a:xfrm>
            <a:off x="546521" y="1563099"/>
            <a:ext cx="10708839" cy="4462336"/>
          </a:xfrm>
          <a:prstGeom prst="rect">
            <a:avLst/>
          </a:prstGeom>
        </p:spPr>
      </p:pic>
    </p:spTree>
    <p:extLst>
      <p:ext uri="{BB962C8B-B14F-4D97-AF65-F5344CB8AC3E}">
        <p14:creationId xmlns:p14="http://schemas.microsoft.com/office/powerpoint/2010/main" val="14344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113" y="0"/>
            <a:ext cx="9905998" cy="1478570"/>
          </a:xfrm>
        </p:spPr>
        <p:txBody>
          <a:bodyPr/>
          <a:lstStyle/>
          <a:p>
            <a:r>
              <a:rPr lang="en-US" dirty="0"/>
              <a:t>Kafka : Topics and Partition</a:t>
            </a:r>
          </a:p>
        </p:txBody>
      </p:sp>
      <p:sp>
        <p:nvSpPr>
          <p:cNvPr id="5" name="Rectangle 4"/>
          <p:cNvSpPr/>
          <p:nvPr/>
        </p:nvSpPr>
        <p:spPr>
          <a:xfrm>
            <a:off x="546521" y="2106928"/>
            <a:ext cx="11316107" cy="369332"/>
          </a:xfrm>
          <a:prstGeom prst="rect">
            <a:avLst/>
          </a:prstGeom>
        </p:spPr>
        <p:txBody>
          <a:bodyPr wrap="square">
            <a:spAutoFit/>
          </a:bodyPr>
          <a:lstStyle/>
          <a:p>
            <a:endParaRPr lang="en-US" dirty="0"/>
          </a:p>
        </p:txBody>
      </p:sp>
      <p:sp>
        <p:nvSpPr>
          <p:cNvPr id="8" name="Content Placeholder 4"/>
          <p:cNvSpPr>
            <a:spLocks noGrp="1"/>
          </p:cNvSpPr>
          <p:nvPr>
            <p:ph sz="quarter" idx="4294967295"/>
          </p:nvPr>
        </p:nvSpPr>
        <p:spPr>
          <a:xfrm>
            <a:off x="857451" y="1364046"/>
            <a:ext cx="10919632" cy="4834873"/>
          </a:xfrm>
          <a:prstGeom prst="rect">
            <a:avLst/>
          </a:prstGeom>
        </p:spPr>
        <p:txBody>
          <a:bodyPr/>
          <a:lstStyle/>
          <a:p>
            <a:pPr fontAlgn="base"/>
            <a:r>
              <a:rPr lang="en-US" sz="2400" dirty="0"/>
              <a:t>The topic is a logical channel to which producers publish message and from which the consumers receive messages.</a:t>
            </a:r>
          </a:p>
          <a:p>
            <a:pPr fontAlgn="base"/>
            <a:r>
              <a:rPr lang="en-US" sz="2400" dirty="0"/>
              <a:t>A topic defines the stream of a particular type/classification of data, in Kafka.</a:t>
            </a:r>
          </a:p>
          <a:p>
            <a:pPr fontAlgn="base"/>
            <a:r>
              <a:rPr lang="en-US" sz="2400" dirty="0"/>
              <a:t>Messages are structured or organized. </a:t>
            </a:r>
          </a:p>
          <a:p>
            <a:pPr fontAlgn="base"/>
            <a:r>
              <a:rPr lang="en-US" sz="2400" dirty="0"/>
              <a:t>A particular type of messages is published on a particular topic.</a:t>
            </a:r>
          </a:p>
          <a:p>
            <a:pPr fontAlgn="base"/>
            <a:r>
              <a:rPr lang="en-US" sz="2400" dirty="0"/>
              <a:t>In a Kafka cluster, a topic is identified by its name and must be unique.</a:t>
            </a:r>
          </a:p>
          <a:p>
            <a:pPr fontAlgn="base"/>
            <a:r>
              <a:rPr lang="en-US" sz="2400" dirty="0"/>
              <a:t>There can be any number of topics, there is no limitation.</a:t>
            </a:r>
          </a:p>
          <a:p>
            <a:pPr fontAlgn="base"/>
            <a:r>
              <a:rPr lang="en-US" sz="2400" dirty="0"/>
              <a:t>We can not change or update data, as soon as it gets published.</a:t>
            </a:r>
          </a:p>
          <a:p>
            <a:pPr marL="0" indent="0">
              <a:buNone/>
            </a:pPr>
            <a:endParaRPr lang="pl-PL" b="1" dirty="0"/>
          </a:p>
        </p:txBody>
      </p:sp>
    </p:spTree>
    <p:extLst>
      <p:ext uri="{BB962C8B-B14F-4D97-AF65-F5344CB8AC3E}">
        <p14:creationId xmlns:p14="http://schemas.microsoft.com/office/powerpoint/2010/main" val="223313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TotalTime>
  <Words>4927</Words>
  <Application>Microsoft Office PowerPoint</Application>
  <PresentationFormat>Widescreen</PresentationFormat>
  <Paragraphs>313</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Tw Cen MT</vt:lpstr>
      <vt:lpstr>Wingdings</vt:lpstr>
      <vt:lpstr>Circuit</vt:lpstr>
      <vt:lpstr>Agenda</vt:lpstr>
      <vt:lpstr>Apache Kafka: Introduction</vt:lpstr>
      <vt:lpstr>Why Apache Kafka: Challenge with previous arch </vt:lpstr>
      <vt:lpstr>Why Apache Kafka: Decoupling of Data Streams and Systems</vt:lpstr>
      <vt:lpstr>Why Apache Kafka cont…</vt:lpstr>
      <vt:lpstr>Kafka Architecture – Apache Kafka APIs</vt:lpstr>
      <vt:lpstr>Kafka Fundamental Concepts/Ecosystem</vt:lpstr>
      <vt:lpstr>Kafka : Brokers</vt:lpstr>
      <vt:lpstr>Kafka : Topics and Partition</vt:lpstr>
      <vt:lpstr>Kafka : Topics’ Partitions</vt:lpstr>
      <vt:lpstr>Kafka : Topic Replication Factor in Kafka</vt:lpstr>
      <vt:lpstr>Kafka : Consumer Group</vt:lpstr>
      <vt:lpstr>Kafka : Record Retention</vt:lpstr>
      <vt:lpstr>Kafka needs Zookeeper</vt:lpstr>
      <vt:lpstr>Kafka Controller Election</vt:lpstr>
      <vt:lpstr>Kafka Controller</vt:lpstr>
      <vt:lpstr>Zookeeper Installation:</vt:lpstr>
      <vt:lpstr>Kafka Installation:</vt:lpstr>
      <vt:lpstr>Useful Kafka Commands:</vt:lpstr>
      <vt:lpstr>Apache Kafka : Use cases</vt:lpstr>
      <vt:lpstr>Kafka vs JMS, SQS, RabbitMQ Messaging</vt:lpstr>
      <vt:lpstr>PowerPoint Presentation</vt:lpstr>
      <vt:lpstr>Apache Kafka : Entry points</vt:lpstr>
      <vt:lpstr>Kafka Administration and Monitoring tools</vt:lpstr>
      <vt:lpstr>PowerPoint Presentation</vt:lpstr>
      <vt:lpstr>PowerPoint Presentation</vt:lpstr>
      <vt:lpstr>Kafka : Examples</vt:lpstr>
      <vt:lpstr>Kafka Scale and Speed</vt:lpstr>
      <vt:lpstr>Kafka Consumer Offsets and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Saurabh Sahu</dc:creator>
  <cp:lastModifiedBy>Saurabh Sahu</cp:lastModifiedBy>
  <cp:revision>1</cp:revision>
  <dcterms:created xsi:type="dcterms:W3CDTF">2021-04-16T12:11:17Z</dcterms:created>
  <dcterms:modified xsi:type="dcterms:W3CDTF">2021-04-16T12:18:58Z</dcterms:modified>
</cp:coreProperties>
</file>