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20"/>
  </p:notesMasterIdLst>
  <p:sldIdLst>
    <p:sldId id="256" r:id="rId2"/>
    <p:sldId id="257" r:id="rId3"/>
    <p:sldId id="258" r:id="rId4"/>
    <p:sldId id="269" r:id="rId5"/>
    <p:sldId id="277" r:id="rId6"/>
    <p:sldId id="278" r:id="rId7"/>
    <p:sldId id="260" r:id="rId8"/>
    <p:sldId id="270" r:id="rId9"/>
    <p:sldId id="262" r:id="rId10"/>
    <p:sldId id="263" r:id="rId11"/>
    <p:sldId id="265" r:id="rId12"/>
    <p:sldId id="261" r:id="rId13"/>
    <p:sldId id="272" r:id="rId14"/>
    <p:sldId id="273" r:id="rId15"/>
    <p:sldId id="264" r:id="rId16"/>
    <p:sldId id="274" r:id="rId17"/>
    <p:sldId id="275"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799052" y="1426192"/>
          <a:ext cx="1170039" cy="1170546"/>
        </a:xfrm>
        <a:prstGeom prst="ellipse">
          <a:avLst/>
        </a:prstGeom>
        <a:gradFill rotWithShape="0">
          <a:gsLst>
            <a:gs pos="0">
              <a:schemeClr val="accent1">
                <a:shade val="50000"/>
                <a:hueOff val="0"/>
                <a:satOff val="0"/>
                <a:lumOff val="0"/>
                <a:alphaOff val="0"/>
                <a:tint val="65000"/>
                <a:lumMod val="110000"/>
              </a:schemeClr>
            </a:gs>
            <a:gs pos="88000">
              <a:schemeClr val="accent1">
                <a:shade val="5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837494" y="1465217"/>
          <a:ext cx="1092167" cy="1092495"/>
        </a:xfrm>
        <a:prstGeom prst="ellipse">
          <a:avLst/>
        </a:prstGeom>
        <a:solidFill>
          <a:schemeClr val="lt1">
            <a:alpha val="90000"/>
            <a:hueOff val="0"/>
            <a:satOff val="0"/>
            <a:lumOff val="0"/>
            <a:alphaOff val="0"/>
          </a:schemeClr>
        </a:solidFill>
        <a:ln w="12700" cap="rnd"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Removing outliers</a:t>
          </a:r>
        </a:p>
      </dsp:txBody>
      <dsp:txXfrm>
        <a:off x="8993237" y="1621317"/>
        <a:ext cx="780683" cy="780295"/>
      </dsp:txXfrm>
    </dsp:sp>
    <dsp:sp modelId="{2BE9F39C-235E-411C-BF8E-8A13D173AE9E}">
      <dsp:nvSpPr>
        <dsp:cNvPr id="0" name=""/>
        <dsp:cNvSpPr/>
      </dsp:nvSpPr>
      <dsp:spPr>
        <a:xfrm rot="2700000">
          <a:off x="7588484" y="1426228"/>
          <a:ext cx="1170268" cy="1170268"/>
        </a:xfrm>
        <a:prstGeom prst="teardrop">
          <a:avLst>
            <a:gd name="adj" fmla="val 100000"/>
          </a:avLst>
        </a:prstGeom>
        <a:gradFill rotWithShape="0">
          <a:gsLst>
            <a:gs pos="0">
              <a:schemeClr val="accent1">
                <a:shade val="50000"/>
                <a:hueOff val="131040"/>
                <a:satOff val="-7189"/>
                <a:lumOff val="11674"/>
                <a:alphaOff val="0"/>
                <a:tint val="65000"/>
                <a:lumMod val="110000"/>
              </a:schemeClr>
            </a:gs>
            <a:gs pos="88000">
              <a:schemeClr val="accent1">
                <a:shade val="50000"/>
                <a:hueOff val="131040"/>
                <a:satOff val="-7189"/>
                <a:lumOff val="11674"/>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628027" y="1465217"/>
          <a:ext cx="1092167" cy="1092495"/>
        </a:xfrm>
        <a:prstGeom prst="ellipse">
          <a:avLst/>
        </a:prstGeom>
        <a:solidFill>
          <a:schemeClr val="lt1">
            <a:alpha val="90000"/>
            <a:hueOff val="0"/>
            <a:satOff val="0"/>
            <a:lumOff val="0"/>
            <a:alphaOff val="0"/>
          </a:schemeClr>
        </a:solidFill>
        <a:ln w="12700" cap="rnd" cmpd="sng" algn="ctr">
          <a:solidFill>
            <a:schemeClr val="accent1">
              <a:shade val="50000"/>
              <a:hueOff val="131040"/>
              <a:satOff val="-7189"/>
              <a:lumOff val="1167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Filter Data for requirement.</a:t>
          </a:r>
        </a:p>
      </dsp:txBody>
      <dsp:txXfrm>
        <a:off x="7783769" y="1621317"/>
        <a:ext cx="780683" cy="780295"/>
      </dsp:txXfrm>
    </dsp:sp>
    <dsp:sp modelId="{1F3ABD3F-CEAA-40E1-9225-2D69D88D1AFD}">
      <dsp:nvSpPr>
        <dsp:cNvPr id="0" name=""/>
        <dsp:cNvSpPr/>
      </dsp:nvSpPr>
      <dsp:spPr>
        <a:xfrm rot="2700000">
          <a:off x="6379016" y="1426228"/>
          <a:ext cx="1170268" cy="1170268"/>
        </a:xfrm>
        <a:prstGeom prst="teardrop">
          <a:avLst>
            <a:gd name="adj" fmla="val 100000"/>
          </a:avLst>
        </a:prstGeom>
        <a:gradFill rotWithShape="0">
          <a:gsLst>
            <a:gs pos="0">
              <a:schemeClr val="accent1">
                <a:shade val="50000"/>
                <a:hueOff val="262080"/>
                <a:satOff val="-14378"/>
                <a:lumOff val="23349"/>
                <a:alphaOff val="0"/>
                <a:tint val="65000"/>
                <a:lumMod val="110000"/>
              </a:schemeClr>
            </a:gs>
            <a:gs pos="88000">
              <a:schemeClr val="accent1">
                <a:shade val="50000"/>
                <a:hueOff val="262080"/>
                <a:satOff val="-14378"/>
                <a:lumOff val="23349"/>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418559" y="1465217"/>
          <a:ext cx="1092167" cy="1092495"/>
        </a:xfrm>
        <a:prstGeom prst="ellipse">
          <a:avLst/>
        </a:prstGeom>
        <a:solidFill>
          <a:schemeClr val="lt1">
            <a:alpha val="90000"/>
            <a:hueOff val="0"/>
            <a:satOff val="0"/>
            <a:lumOff val="0"/>
            <a:alphaOff val="0"/>
          </a:schemeClr>
        </a:solidFill>
        <a:ln w="12700" cap="rnd" cmpd="sng" algn="ctr">
          <a:solidFill>
            <a:schemeClr val="accent1">
              <a:shade val="50000"/>
              <a:hueOff val="262080"/>
              <a:satOff val="-14378"/>
              <a:lumOff val="2334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Correcting data types and deriving new columns</a:t>
          </a:r>
        </a:p>
      </dsp:txBody>
      <dsp:txXfrm>
        <a:off x="6574302" y="1621317"/>
        <a:ext cx="780683" cy="780295"/>
      </dsp:txXfrm>
    </dsp:sp>
    <dsp:sp modelId="{16824EEA-A689-4234-B17B-2A61F9008F8F}">
      <dsp:nvSpPr>
        <dsp:cNvPr id="0" name=""/>
        <dsp:cNvSpPr/>
      </dsp:nvSpPr>
      <dsp:spPr>
        <a:xfrm rot="2700000">
          <a:off x="5169549" y="1426228"/>
          <a:ext cx="1170268" cy="1170268"/>
        </a:xfrm>
        <a:prstGeom prst="teardrop">
          <a:avLst>
            <a:gd name="adj" fmla="val 100000"/>
          </a:avLst>
        </a:prstGeom>
        <a:gradFill rotWithShape="0">
          <a:gsLst>
            <a:gs pos="0">
              <a:schemeClr val="accent1">
                <a:shade val="50000"/>
                <a:hueOff val="393121"/>
                <a:satOff val="-21566"/>
                <a:lumOff val="35023"/>
                <a:alphaOff val="0"/>
                <a:tint val="65000"/>
                <a:lumMod val="110000"/>
              </a:schemeClr>
            </a:gs>
            <a:gs pos="88000">
              <a:schemeClr val="accent1">
                <a:shade val="50000"/>
                <a:hueOff val="393121"/>
                <a:satOff val="-21566"/>
                <a:lumOff val="35023"/>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209092" y="1465217"/>
          <a:ext cx="1092167" cy="1092495"/>
        </a:xfrm>
        <a:prstGeom prst="ellipse">
          <a:avLst/>
        </a:prstGeom>
        <a:solidFill>
          <a:schemeClr val="lt1">
            <a:alpha val="90000"/>
            <a:hueOff val="0"/>
            <a:satOff val="0"/>
            <a:lumOff val="0"/>
            <a:alphaOff val="0"/>
          </a:schemeClr>
        </a:solidFill>
        <a:ln w="12700" cap="rnd" cmpd="sng" algn="ctr">
          <a:solidFill>
            <a:schemeClr val="accent1">
              <a:shade val="50000"/>
              <a:hueOff val="393121"/>
              <a:satOff val="-21566"/>
              <a:lumOff val="350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Removing/Fixing null values</a:t>
          </a:r>
        </a:p>
      </dsp:txBody>
      <dsp:txXfrm>
        <a:off x="5364834" y="1621317"/>
        <a:ext cx="780683" cy="780295"/>
      </dsp:txXfrm>
    </dsp:sp>
    <dsp:sp modelId="{BDD731B0-50CA-4E29-9754-BDCB1EBC4DBA}">
      <dsp:nvSpPr>
        <dsp:cNvPr id="0" name=""/>
        <dsp:cNvSpPr/>
      </dsp:nvSpPr>
      <dsp:spPr>
        <a:xfrm rot="2700000">
          <a:off x="3960081" y="1426228"/>
          <a:ext cx="1170268" cy="1170268"/>
        </a:xfrm>
        <a:prstGeom prst="teardrop">
          <a:avLst>
            <a:gd name="adj" fmla="val 100000"/>
          </a:avLst>
        </a:prstGeom>
        <a:gradFill rotWithShape="0">
          <a:gsLst>
            <a:gs pos="0">
              <a:schemeClr val="accent1">
                <a:shade val="50000"/>
                <a:hueOff val="524161"/>
                <a:satOff val="-28755"/>
                <a:lumOff val="46698"/>
                <a:alphaOff val="0"/>
                <a:tint val="65000"/>
                <a:lumMod val="110000"/>
              </a:schemeClr>
            </a:gs>
            <a:gs pos="88000">
              <a:schemeClr val="accent1">
                <a:shade val="50000"/>
                <a:hueOff val="524161"/>
                <a:satOff val="-28755"/>
                <a:lumOff val="46698"/>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3999624" y="1465217"/>
          <a:ext cx="1092167" cy="1092495"/>
        </a:xfrm>
        <a:prstGeom prst="ellipse">
          <a:avLst/>
        </a:prstGeom>
        <a:solidFill>
          <a:schemeClr val="lt1">
            <a:alpha val="90000"/>
            <a:hueOff val="0"/>
            <a:satOff val="0"/>
            <a:lumOff val="0"/>
            <a:alphaOff val="0"/>
          </a:schemeClr>
        </a:solidFill>
        <a:ln w="12700" cap="rnd" cmpd="sng" algn="ctr">
          <a:solidFill>
            <a:schemeClr val="accent1">
              <a:shade val="50000"/>
              <a:hueOff val="524161"/>
              <a:satOff val="-28755"/>
              <a:lumOff val="4669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Removing irrelevant columns</a:t>
          </a:r>
        </a:p>
      </dsp:txBody>
      <dsp:txXfrm>
        <a:off x="4155367" y="1621317"/>
        <a:ext cx="780683" cy="780295"/>
      </dsp:txXfrm>
    </dsp:sp>
    <dsp:sp modelId="{B691AD74-CB7C-411B-B530-375303D136AA}">
      <dsp:nvSpPr>
        <dsp:cNvPr id="0" name=""/>
        <dsp:cNvSpPr/>
      </dsp:nvSpPr>
      <dsp:spPr>
        <a:xfrm rot="2700000">
          <a:off x="2750614" y="1426228"/>
          <a:ext cx="1170268" cy="1170268"/>
        </a:xfrm>
        <a:prstGeom prst="teardrop">
          <a:avLst>
            <a:gd name="adj" fmla="val 100000"/>
          </a:avLst>
        </a:prstGeom>
        <a:gradFill rotWithShape="0">
          <a:gsLst>
            <a:gs pos="0">
              <a:schemeClr val="accent1">
                <a:shade val="50000"/>
                <a:hueOff val="393121"/>
                <a:satOff val="-21566"/>
                <a:lumOff val="35023"/>
                <a:alphaOff val="0"/>
                <a:tint val="65000"/>
                <a:lumMod val="110000"/>
              </a:schemeClr>
            </a:gs>
            <a:gs pos="88000">
              <a:schemeClr val="accent1">
                <a:shade val="50000"/>
                <a:hueOff val="393121"/>
                <a:satOff val="-21566"/>
                <a:lumOff val="35023"/>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2790157" y="1465217"/>
          <a:ext cx="1092167" cy="1092495"/>
        </a:xfrm>
        <a:prstGeom prst="ellipse">
          <a:avLst/>
        </a:prstGeom>
        <a:solidFill>
          <a:schemeClr val="lt1">
            <a:alpha val="90000"/>
            <a:hueOff val="0"/>
            <a:satOff val="0"/>
            <a:lumOff val="0"/>
            <a:alphaOff val="0"/>
          </a:schemeClr>
        </a:solidFill>
        <a:ln w="12700" cap="rnd" cmpd="sng" algn="ctr">
          <a:solidFill>
            <a:schemeClr val="accent1">
              <a:shade val="50000"/>
              <a:hueOff val="393121"/>
              <a:satOff val="-21566"/>
              <a:lumOff val="350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Removing Duplicate Data</a:t>
          </a:r>
        </a:p>
      </dsp:txBody>
      <dsp:txXfrm>
        <a:off x="2945899" y="1621317"/>
        <a:ext cx="780683" cy="780295"/>
      </dsp:txXfrm>
    </dsp:sp>
    <dsp:sp modelId="{EA7B42BF-893D-4FB3-9F39-7041EDA2C69B}">
      <dsp:nvSpPr>
        <dsp:cNvPr id="0" name=""/>
        <dsp:cNvSpPr/>
      </dsp:nvSpPr>
      <dsp:spPr>
        <a:xfrm rot="2700000">
          <a:off x="1541146" y="1426228"/>
          <a:ext cx="1170268" cy="1170268"/>
        </a:xfrm>
        <a:prstGeom prst="teardrop">
          <a:avLst>
            <a:gd name="adj" fmla="val 100000"/>
          </a:avLst>
        </a:prstGeom>
        <a:gradFill rotWithShape="0">
          <a:gsLst>
            <a:gs pos="0">
              <a:schemeClr val="accent1">
                <a:shade val="50000"/>
                <a:hueOff val="262080"/>
                <a:satOff val="-14378"/>
                <a:lumOff val="23349"/>
                <a:alphaOff val="0"/>
                <a:tint val="65000"/>
                <a:lumMod val="110000"/>
              </a:schemeClr>
            </a:gs>
            <a:gs pos="88000">
              <a:schemeClr val="accent1">
                <a:shade val="50000"/>
                <a:hueOff val="262080"/>
                <a:satOff val="-14378"/>
                <a:lumOff val="23349"/>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580689" y="1465217"/>
          <a:ext cx="1092167" cy="1092495"/>
        </a:xfrm>
        <a:prstGeom prst="ellipse">
          <a:avLst/>
        </a:prstGeom>
        <a:solidFill>
          <a:schemeClr val="lt1">
            <a:alpha val="90000"/>
            <a:hueOff val="0"/>
            <a:satOff val="0"/>
            <a:lumOff val="0"/>
            <a:alphaOff val="0"/>
          </a:schemeClr>
        </a:solidFill>
        <a:ln w="12700" cap="rnd" cmpd="sng" algn="ctr">
          <a:solidFill>
            <a:schemeClr val="accent1">
              <a:shade val="50000"/>
              <a:hueOff val="262080"/>
              <a:satOff val="-14378"/>
              <a:lumOff val="2334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Removing large null value columns</a:t>
          </a:r>
        </a:p>
      </dsp:txBody>
      <dsp:txXfrm>
        <a:off x="1736432" y="1621317"/>
        <a:ext cx="780683" cy="780295"/>
      </dsp:txXfrm>
    </dsp:sp>
    <dsp:sp modelId="{2800F6E6-7C9D-4AD0-8A95-9F2EECE35CE5}">
      <dsp:nvSpPr>
        <dsp:cNvPr id="0" name=""/>
        <dsp:cNvSpPr/>
      </dsp:nvSpPr>
      <dsp:spPr>
        <a:xfrm rot="2700000">
          <a:off x="331679" y="1426228"/>
          <a:ext cx="1170268" cy="1170268"/>
        </a:xfrm>
        <a:prstGeom prst="teardrop">
          <a:avLst>
            <a:gd name="adj" fmla="val 100000"/>
          </a:avLst>
        </a:prstGeom>
        <a:gradFill rotWithShape="0">
          <a:gsLst>
            <a:gs pos="0">
              <a:schemeClr val="accent1">
                <a:shade val="50000"/>
                <a:hueOff val="131040"/>
                <a:satOff val="-7189"/>
                <a:lumOff val="11674"/>
                <a:alphaOff val="0"/>
                <a:tint val="65000"/>
                <a:lumMod val="110000"/>
              </a:schemeClr>
            </a:gs>
            <a:gs pos="88000">
              <a:schemeClr val="accent1">
                <a:shade val="50000"/>
                <a:hueOff val="131040"/>
                <a:satOff val="-7189"/>
                <a:lumOff val="11674"/>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371222" y="1465217"/>
          <a:ext cx="1092167" cy="1092495"/>
        </a:xfrm>
        <a:prstGeom prst="ellipse">
          <a:avLst/>
        </a:prstGeom>
        <a:solidFill>
          <a:schemeClr val="lt1">
            <a:alpha val="90000"/>
            <a:hueOff val="0"/>
            <a:satOff val="0"/>
            <a:lumOff val="0"/>
            <a:alphaOff val="0"/>
          </a:schemeClr>
        </a:solidFill>
        <a:ln w="12700" cap="rnd" cmpd="sng" algn="ctr">
          <a:solidFill>
            <a:schemeClr val="accent1">
              <a:shade val="50000"/>
              <a:hueOff val="131040"/>
              <a:satOff val="-7189"/>
              <a:lumOff val="1167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t>Importing the Data</a:t>
          </a:r>
        </a:p>
      </dsp:txBody>
      <dsp:txXfrm>
        <a:off x="526964" y="1621317"/>
        <a:ext cx="780683" cy="780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61837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3021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7142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974826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5692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44283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475742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79617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61038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5194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274337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9156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48813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5275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68652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74923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8C9E9E-0463-460F-9554-A68E93E25788}" type="datetimeFigureOut">
              <a:rPr lang="en-IN" smtClean="0"/>
              <a:t>20-08-2024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4226458219"/>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5333074"/>
            <a:ext cx="3489158" cy="954107"/>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Santosh </a:t>
            </a:r>
            <a:r>
              <a:rPr lang="en-IN" sz="2800" dirty="0" err="1">
                <a:solidFill>
                  <a:schemeClr val="tx1">
                    <a:lumMod val="65000"/>
                    <a:lumOff val="35000"/>
                  </a:schemeClr>
                </a:solidFill>
                <a:latin typeface="Lucida Sans" panose="020B0602030504020204" pitchFamily="34" charset="0"/>
              </a:rPr>
              <a:t>Talluri</a:t>
            </a:r>
            <a:endParaRPr lang="en-IN" sz="2800" dirty="0">
              <a:solidFill>
                <a:schemeClr val="tx1">
                  <a:lumMod val="65000"/>
                  <a:lumOff val="35000"/>
                </a:schemeClr>
              </a:solidFill>
              <a:latin typeface="Lucida Sans" panose="020B0602030504020204" pitchFamily="34" charset="0"/>
            </a:endParaRPr>
          </a:p>
          <a:p>
            <a:r>
              <a:rPr lang="en-IN" sz="2800" dirty="0" err="1">
                <a:solidFill>
                  <a:schemeClr val="tx1">
                    <a:lumMod val="65000"/>
                    <a:lumOff val="35000"/>
                  </a:schemeClr>
                </a:solidFill>
                <a:latin typeface="Lucida Sans" panose="020B0602030504020204" pitchFamily="34" charset="0"/>
              </a:rPr>
              <a:t>Samarjeet</a:t>
            </a:r>
            <a:r>
              <a:rPr lang="en-IN" sz="2800" dirty="0">
                <a:solidFill>
                  <a:schemeClr val="tx1">
                    <a:lumMod val="65000"/>
                    <a:lumOff val="35000"/>
                  </a:schemeClr>
                </a:solidFill>
                <a:latin typeface="Lucida Sans" panose="020B0602030504020204" pitchFamily="34" charset="0"/>
              </a:rPr>
              <a:t> Saurabh</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normAutofit/>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6" name="Picture 5">
            <a:extLst>
              <a:ext uri="{FF2B5EF4-FFF2-40B4-BE49-F238E27FC236}">
                <a16:creationId xmlns:a16="http://schemas.microsoft.com/office/drawing/2014/main" id="{CA5E37D2-FACE-0A7E-05B8-B9870EF17B80}"/>
              </a:ext>
            </a:extLst>
          </p:cNvPr>
          <p:cNvPicPr>
            <a:picLocks noChangeAspect="1"/>
          </p:cNvPicPr>
          <p:nvPr/>
        </p:nvPicPr>
        <p:blipFill>
          <a:blip r:embed="rId2"/>
          <a:stretch>
            <a:fillRect/>
          </a:stretch>
        </p:blipFill>
        <p:spPr>
          <a:xfrm>
            <a:off x="-5573" y="2280419"/>
            <a:ext cx="6095998" cy="1972363"/>
          </a:xfrm>
          <a:prstGeom prst="rect">
            <a:avLst/>
          </a:prstGeom>
        </p:spPr>
      </p:pic>
      <p:pic>
        <p:nvPicPr>
          <p:cNvPr id="9" name="Picture 8">
            <a:extLst>
              <a:ext uri="{FF2B5EF4-FFF2-40B4-BE49-F238E27FC236}">
                <a16:creationId xmlns:a16="http://schemas.microsoft.com/office/drawing/2014/main" id="{124026EA-BA8C-7174-3DA9-9AB66C2E0104}"/>
              </a:ext>
            </a:extLst>
          </p:cNvPr>
          <p:cNvPicPr>
            <a:picLocks noChangeAspect="1"/>
          </p:cNvPicPr>
          <p:nvPr/>
        </p:nvPicPr>
        <p:blipFill>
          <a:blip r:embed="rId3"/>
          <a:stretch>
            <a:fillRect/>
          </a:stretch>
        </p:blipFill>
        <p:spPr>
          <a:xfrm>
            <a:off x="6126480" y="1503208"/>
            <a:ext cx="5910010" cy="3432953"/>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&amp; Loan status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7345784" y="2552076"/>
            <a:ext cx="4268804" cy="1559377"/>
          </a:xfrm>
        </p:spPr>
        <p:txBody>
          <a:bodyPr>
            <a:normAutofit/>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E9BFF646-8A47-0566-865E-44A6EDE63FE8}"/>
              </a:ext>
            </a:extLst>
          </p:cNvPr>
          <p:cNvPicPr>
            <a:picLocks noChangeAspect="1"/>
          </p:cNvPicPr>
          <p:nvPr/>
        </p:nvPicPr>
        <p:blipFill>
          <a:blip r:embed="rId2"/>
          <a:stretch>
            <a:fillRect/>
          </a:stretch>
        </p:blipFill>
        <p:spPr>
          <a:xfrm>
            <a:off x="925691" y="1232364"/>
            <a:ext cx="5935980" cy="2884619"/>
          </a:xfrm>
          <a:prstGeom prst="rect">
            <a:avLst/>
          </a:prstGeom>
        </p:spPr>
      </p:pic>
      <p:pic>
        <p:nvPicPr>
          <p:cNvPr id="6" name="Picture 5">
            <a:extLst>
              <a:ext uri="{FF2B5EF4-FFF2-40B4-BE49-F238E27FC236}">
                <a16:creationId xmlns:a16="http://schemas.microsoft.com/office/drawing/2014/main" id="{4A3A09F4-C8E3-7DB0-CA54-717B65E1337F}"/>
              </a:ext>
            </a:extLst>
          </p:cNvPr>
          <p:cNvPicPr>
            <a:picLocks noChangeAspect="1"/>
          </p:cNvPicPr>
          <p:nvPr/>
        </p:nvPicPr>
        <p:blipFill>
          <a:blip r:embed="rId3"/>
          <a:stretch>
            <a:fillRect/>
          </a:stretch>
        </p:blipFill>
        <p:spPr>
          <a:xfrm>
            <a:off x="-43024" y="4700737"/>
            <a:ext cx="7770375" cy="2191224"/>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normAutofit/>
          </a:bodyPr>
          <a:lstStyle/>
          <a:p>
            <a:pPr marL="0" indent="0">
              <a:buNone/>
            </a:pPr>
            <a:endParaRPr lang="en-US" b="1" i="0" dirty="0">
              <a:effectLst/>
              <a:highlight>
                <a:srgbClr val="FFFFFF"/>
              </a:highlight>
              <a:latin typeface="system-ui"/>
            </a:endParaRPr>
          </a:p>
          <a:p>
            <a:pPr>
              <a:buFont typeface="Wingdings" panose="05000000000000000000" pitchFamily="2" charset="2"/>
              <a:buChar char="§"/>
            </a:pP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7334" y="4287970"/>
            <a:ext cx="11077520" cy="22562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a:p>
            <a:pPr algn="l"/>
            <a:r>
              <a:rPr lang="en-US" i="0" dirty="0">
                <a:effectLst/>
                <a:highlight>
                  <a:srgbClr val="FFFFFF"/>
                </a:highlight>
                <a:latin typeface="system-ui"/>
              </a:rPr>
              <a:t>As interest rate increases from 14% number of borrowers are less.</a:t>
            </a:r>
          </a:p>
          <a:p>
            <a:pPr algn="l"/>
            <a:r>
              <a:rPr lang="en-US" i="0" dirty="0">
                <a:effectLst/>
                <a:highlight>
                  <a:srgbClr val="FFFFFF"/>
                </a:highlight>
                <a:latin typeface="system-ui"/>
              </a:rPr>
              <a:t>Majority of the borrowers interest rate is between 9.25 to 14.59</a:t>
            </a:r>
          </a:p>
          <a:p>
            <a:pPr>
              <a:buFont typeface="Wingdings" panose="05000000000000000000" pitchFamily="2" charset="2"/>
              <a:buChar char="§"/>
            </a:pPr>
            <a:endParaRPr lang="en-IN" dirty="0"/>
          </a:p>
        </p:txBody>
      </p:sp>
      <p:pic>
        <p:nvPicPr>
          <p:cNvPr id="7" name="Picture 6">
            <a:extLst>
              <a:ext uri="{FF2B5EF4-FFF2-40B4-BE49-F238E27FC236}">
                <a16:creationId xmlns:a16="http://schemas.microsoft.com/office/drawing/2014/main" id="{B0444260-06A2-F743-0426-5873C5433C72}"/>
              </a:ext>
            </a:extLst>
          </p:cNvPr>
          <p:cNvPicPr>
            <a:picLocks noChangeAspect="1"/>
          </p:cNvPicPr>
          <p:nvPr/>
        </p:nvPicPr>
        <p:blipFill>
          <a:blip r:embed="rId2"/>
          <a:stretch>
            <a:fillRect/>
          </a:stretch>
        </p:blipFill>
        <p:spPr>
          <a:xfrm>
            <a:off x="677333" y="1568142"/>
            <a:ext cx="9427623" cy="2638098"/>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3B64-B477-A20A-5A4B-F5629DA9EE99}"/>
              </a:ext>
            </a:extLst>
          </p:cNvPr>
          <p:cNvSpPr>
            <a:spLocks noGrp="1"/>
          </p:cNvSpPr>
          <p:nvPr>
            <p:ph type="title"/>
          </p:nvPr>
        </p:nvSpPr>
        <p:spPr/>
        <p:txBody>
          <a:bodyPr/>
          <a:lstStyle/>
          <a:p>
            <a:r>
              <a:rPr lang="en-US" dirty="0"/>
              <a:t>Loan Purpose</a:t>
            </a:r>
            <a:endParaRPr lang="en-IN" dirty="0"/>
          </a:p>
        </p:txBody>
      </p:sp>
      <p:pic>
        <p:nvPicPr>
          <p:cNvPr id="5" name="Content Placeholder 4">
            <a:extLst>
              <a:ext uri="{FF2B5EF4-FFF2-40B4-BE49-F238E27FC236}">
                <a16:creationId xmlns:a16="http://schemas.microsoft.com/office/drawing/2014/main" id="{5DE227A4-AB50-03E9-72AF-35E04BEF21F6}"/>
              </a:ext>
            </a:extLst>
          </p:cNvPr>
          <p:cNvPicPr>
            <a:picLocks noGrp="1" noChangeAspect="1"/>
          </p:cNvPicPr>
          <p:nvPr>
            <p:ph idx="1"/>
          </p:nvPr>
        </p:nvPicPr>
        <p:blipFill>
          <a:blip r:embed="rId2"/>
          <a:stretch>
            <a:fillRect/>
          </a:stretch>
        </p:blipFill>
        <p:spPr>
          <a:xfrm>
            <a:off x="677334" y="1270000"/>
            <a:ext cx="8596312" cy="3354069"/>
          </a:xfrm>
        </p:spPr>
      </p:pic>
    </p:spTree>
    <p:extLst>
      <p:ext uri="{BB962C8B-B14F-4D97-AF65-F5344CB8AC3E}">
        <p14:creationId xmlns:p14="http://schemas.microsoft.com/office/powerpoint/2010/main" val="18760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B6B6-9AF2-6801-5F86-B131EF5B2762}"/>
              </a:ext>
            </a:extLst>
          </p:cNvPr>
          <p:cNvSpPr>
            <a:spLocks noGrp="1"/>
          </p:cNvSpPr>
          <p:nvPr>
            <p:ph type="title"/>
          </p:nvPr>
        </p:nvSpPr>
        <p:spPr/>
        <p:txBody>
          <a:bodyPr/>
          <a:lstStyle/>
          <a:p>
            <a:r>
              <a:rPr lang="en-US" dirty="0"/>
              <a:t>Interest Rate Vs Loan Purpose</a:t>
            </a:r>
            <a:endParaRPr lang="en-IN" dirty="0"/>
          </a:p>
        </p:txBody>
      </p:sp>
      <p:pic>
        <p:nvPicPr>
          <p:cNvPr id="5" name="Content Placeholder 4">
            <a:extLst>
              <a:ext uri="{FF2B5EF4-FFF2-40B4-BE49-F238E27FC236}">
                <a16:creationId xmlns:a16="http://schemas.microsoft.com/office/drawing/2014/main" id="{8A5DE776-7249-D5A1-1B8E-6EC52E490BCA}"/>
              </a:ext>
            </a:extLst>
          </p:cNvPr>
          <p:cNvPicPr>
            <a:picLocks noGrp="1" noChangeAspect="1"/>
          </p:cNvPicPr>
          <p:nvPr>
            <p:ph idx="1"/>
          </p:nvPr>
        </p:nvPicPr>
        <p:blipFill>
          <a:blip r:embed="rId2"/>
          <a:stretch>
            <a:fillRect/>
          </a:stretch>
        </p:blipFill>
        <p:spPr>
          <a:xfrm>
            <a:off x="517843" y="1411255"/>
            <a:ext cx="8596312" cy="3368423"/>
          </a:xfrm>
        </p:spPr>
      </p:pic>
    </p:spTree>
    <p:extLst>
      <p:ext uri="{BB962C8B-B14F-4D97-AF65-F5344CB8AC3E}">
        <p14:creationId xmlns:p14="http://schemas.microsoft.com/office/powerpoint/2010/main" val="2442888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638476" y="4311859"/>
            <a:ext cx="4268804" cy="1559377"/>
          </a:xfrm>
        </p:spPr>
        <p:txBody>
          <a:bodyPr>
            <a:normAutofit/>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5219700" y="439815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6" name="Picture 5">
            <a:extLst>
              <a:ext uri="{FF2B5EF4-FFF2-40B4-BE49-F238E27FC236}">
                <a16:creationId xmlns:a16="http://schemas.microsoft.com/office/drawing/2014/main" id="{A27EA94A-8E3A-C23C-9D81-CBFA7D981491}"/>
              </a:ext>
            </a:extLst>
          </p:cNvPr>
          <p:cNvPicPr>
            <a:picLocks noChangeAspect="1"/>
          </p:cNvPicPr>
          <p:nvPr/>
        </p:nvPicPr>
        <p:blipFill>
          <a:blip r:embed="rId2"/>
          <a:stretch>
            <a:fillRect/>
          </a:stretch>
        </p:blipFill>
        <p:spPr>
          <a:xfrm>
            <a:off x="0" y="1270000"/>
            <a:ext cx="9814560" cy="3025178"/>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4F48-80AD-AEED-4AF1-606ACD973795}"/>
              </a:ext>
            </a:extLst>
          </p:cNvPr>
          <p:cNvSpPr>
            <a:spLocks noGrp="1"/>
          </p:cNvSpPr>
          <p:nvPr>
            <p:ph type="title"/>
          </p:nvPr>
        </p:nvSpPr>
        <p:spPr/>
        <p:txBody>
          <a:bodyPr/>
          <a:lstStyle/>
          <a:p>
            <a:r>
              <a:rPr lang="en-US" dirty="0"/>
              <a:t>Employee Vs Loan Amount</a:t>
            </a:r>
            <a:endParaRPr lang="en-IN" dirty="0"/>
          </a:p>
        </p:txBody>
      </p:sp>
      <p:pic>
        <p:nvPicPr>
          <p:cNvPr id="5" name="Content Placeholder 4">
            <a:extLst>
              <a:ext uri="{FF2B5EF4-FFF2-40B4-BE49-F238E27FC236}">
                <a16:creationId xmlns:a16="http://schemas.microsoft.com/office/drawing/2014/main" id="{E65DEC8F-70D2-6AAE-DE0F-7D9BBBF2D9EC}"/>
              </a:ext>
            </a:extLst>
          </p:cNvPr>
          <p:cNvPicPr>
            <a:picLocks noGrp="1" noChangeAspect="1"/>
          </p:cNvPicPr>
          <p:nvPr>
            <p:ph idx="1"/>
          </p:nvPr>
        </p:nvPicPr>
        <p:blipFill>
          <a:blip r:embed="rId2"/>
          <a:stretch>
            <a:fillRect/>
          </a:stretch>
        </p:blipFill>
        <p:spPr>
          <a:xfrm>
            <a:off x="517843" y="1409265"/>
            <a:ext cx="8596312" cy="3311443"/>
          </a:xfrm>
        </p:spPr>
      </p:pic>
    </p:spTree>
    <p:extLst>
      <p:ext uri="{BB962C8B-B14F-4D97-AF65-F5344CB8AC3E}">
        <p14:creationId xmlns:p14="http://schemas.microsoft.com/office/powerpoint/2010/main" val="2925333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470C3-98BE-23B0-020A-FE791D69656F}"/>
              </a:ext>
            </a:extLst>
          </p:cNvPr>
          <p:cNvSpPr>
            <a:spLocks noGrp="1"/>
          </p:cNvSpPr>
          <p:nvPr>
            <p:ph type="title"/>
          </p:nvPr>
        </p:nvSpPr>
        <p:spPr/>
        <p:txBody>
          <a:bodyPr/>
          <a:lstStyle/>
          <a:p>
            <a:r>
              <a:rPr lang="en-US" dirty="0"/>
              <a:t>Binned Income to Loan Ratio</a:t>
            </a:r>
            <a:endParaRPr lang="en-IN" dirty="0"/>
          </a:p>
        </p:txBody>
      </p:sp>
      <p:pic>
        <p:nvPicPr>
          <p:cNvPr id="5" name="Content Placeholder 4">
            <a:extLst>
              <a:ext uri="{FF2B5EF4-FFF2-40B4-BE49-F238E27FC236}">
                <a16:creationId xmlns:a16="http://schemas.microsoft.com/office/drawing/2014/main" id="{A664DCF7-CDA2-8C15-E989-77DB1F3B1FDE}"/>
              </a:ext>
            </a:extLst>
          </p:cNvPr>
          <p:cNvPicPr>
            <a:picLocks noGrp="1" noChangeAspect="1"/>
          </p:cNvPicPr>
          <p:nvPr>
            <p:ph idx="1"/>
          </p:nvPr>
        </p:nvPicPr>
        <p:blipFill>
          <a:blip r:embed="rId2"/>
          <a:stretch>
            <a:fillRect/>
          </a:stretch>
        </p:blipFill>
        <p:spPr>
          <a:xfrm>
            <a:off x="296863" y="1378775"/>
            <a:ext cx="8596312" cy="3548826"/>
          </a:xfrm>
        </p:spPr>
      </p:pic>
    </p:spTree>
    <p:extLst>
      <p:ext uri="{BB962C8B-B14F-4D97-AF65-F5344CB8AC3E}">
        <p14:creationId xmlns:p14="http://schemas.microsoft.com/office/powerpoint/2010/main" val="259489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093428"/>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can be used to predict the chance of defaulting and avoiding Credit Loss:</a:t>
            </a:r>
          </a:p>
          <a:p>
            <a:r>
              <a:rPr lang="en-US" sz="2000" dirty="0">
                <a:solidFill>
                  <a:schemeClr val="tx1">
                    <a:lumMod val="75000"/>
                    <a:lumOff val="25000"/>
                  </a:schemeClr>
                </a:solidFill>
              </a:rPr>
              <a:t>    1. DTI </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Verification Status</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Other considerations for 'defaults’ : </a:t>
            </a:r>
          </a:p>
          <a:p>
            <a:pPr marL="457200" indent="-457200">
              <a:buFont typeface="+mj-lt"/>
              <a:buAutoNum type="arabicPeriod"/>
            </a:pPr>
            <a:r>
              <a:rPr lang="en-US" sz="2000" dirty="0">
                <a:solidFill>
                  <a:schemeClr val="tx1">
                    <a:lumMod val="75000"/>
                    <a:lumOff val="25000"/>
                  </a:schemeClr>
                </a:solidFill>
              </a:rPr>
              <a:t>Burrowers having annual income in the range 50000-100000.</a:t>
            </a:r>
          </a:p>
          <a:p>
            <a:pPr marL="457200" indent="-457200">
              <a:buFont typeface="+mj-lt"/>
              <a:buAutoNum type="arabicPeriod"/>
            </a:pPr>
            <a:r>
              <a:rPr lang="en-US" sz="2000" dirty="0">
                <a:solidFill>
                  <a:schemeClr val="tx1">
                    <a:lumMod val="75000"/>
                    <a:lumOff val="25000"/>
                  </a:schemeClr>
                </a:solidFill>
              </a:rPr>
              <a:t>Burrowers having Public Recorded Bankruptcy.</a:t>
            </a:r>
          </a:p>
          <a:p>
            <a:pPr marL="457200" indent="-457200">
              <a:buFont typeface="+mj-lt"/>
              <a:buAutoNum type="arabicPeriod"/>
            </a:pPr>
            <a:r>
              <a:rPr lang="en-US" sz="2000" dirty="0">
                <a:solidFill>
                  <a:schemeClr val="tx1">
                    <a:lumMod val="75000"/>
                    <a:lumOff val="25000"/>
                  </a:schemeClr>
                </a:solidFill>
              </a:rPr>
              <a:t>Burrowers with least grades like E,F,G which indicates high risk.</a:t>
            </a:r>
          </a:p>
          <a:p>
            <a:pPr marL="457200" indent="-457200">
              <a:buFont typeface="+mj-lt"/>
              <a:buAutoNum type="arabicPeriod"/>
            </a:pPr>
            <a:r>
              <a:rPr lang="en-US" sz="2000" dirty="0">
                <a:solidFill>
                  <a:schemeClr val="tx1">
                    <a:lumMod val="75000"/>
                    <a:lumOff val="25000"/>
                  </a:schemeClr>
                </a:solidFill>
              </a:rPr>
              <a:t>Burrowers with very high Debt to Income value.</a:t>
            </a:r>
          </a:p>
          <a:p>
            <a:pPr marL="457200" indent="-457200">
              <a:buFont typeface="+mj-lt"/>
              <a:buAutoNum type="arabicPeriod"/>
            </a:pPr>
            <a:r>
              <a:rPr lang="en-US" sz="2000" dirty="0">
                <a:solidFill>
                  <a:schemeClr val="tx1">
                    <a:lumMod val="75000"/>
                    <a:lumOff val="25000"/>
                  </a:schemeClr>
                </a:solidFill>
              </a:rPr>
              <a:t>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6" name="Content Placeholder 5">
            <a:extLst>
              <a:ext uri="{FF2B5EF4-FFF2-40B4-BE49-F238E27FC236}">
                <a16:creationId xmlns:a16="http://schemas.microsoft.com/office/drawing/2014/main" id="{C1BAD0FE-55FC-3167-3250-B6515EA56668}"/>
              </a:ext>
            </a:extLst>
          </p:cNvPr>
          <p:cNvSpPr>
            <a:spLocks noGrp="1"/>
          </p:cNvSpPr>
          <p:nvPr>
            <p:ph idx="1"/>
          </p:nvPr>
        </p:nvSpPr>
        <p:spPr>
          <a:xfrm>
            <a:off x="677333" y="1231641"/>
            <a:ext cx="10478345" cy="4809722"/>
          </a:xfrm>
        </p:spPr>
        <p:txBody>
          <a:bodyPr/>
          <a:lstStyle/>
          <a:p>
            <a:endParaRPr lang="en-IN" dirty="0"/>
          </a:p>
        </p:txBody>
      </p:sp>
      <p:sp>
        <p:nvSpPr>
          <p:cNvPr id="4" name="TextBox 3">
            <a:extLst>
              <a:ext uri="{FF2B5EF4-FFF2-40B4-BE49-F238E27FC236}">
                <a16:creationId xmlns:a16="http://schemas.microsoft.com/office/drawing/2014/main" id="{FEE55512-5B73-17A4-3188-75EFD41C9767}"/>
              </a:ext>
            </a:extLst>
          </p:cNvPr>
          <p:cNvSpPr txBox="1"/>
          <p:nvPr/>
        </p:nvSpPr>
        <p:spPr>
          <a:xfrm>
            <a:off x="677334" y="1737359"/>
            <a:ext cx="10478344" cy="3785652"/>
          </a:xfrm>
          <a:prstGeom prst="rect">
            <a:avLst/>
          </a:prstGeom>
          <a:noFill/>
        </p:spPr>
        <p:txBody>
          <a:bodyPr wrap="square" rtlCol="0">
            <a:spAutoFit/>
          </a:bodyPr>
          <a:lstStyle/>
          <a:p>
            <a:r>
              <a:rPr lang="en-US" sz="2000" b="1" dirty="0"/>
              <a:t>Objective</a:t>
            </a:r>
            <a:r>
              <a:rPr lang="en-US" sz="2000" dirty="0"/>
              <a:t>: The aim of this case study is to apply Exploratory Data Analysis (EDA) techniques to a real-world problem, uncover meaningful insights, and present them in a business-focused manner through a presentation.</a:t>
            </a:r>
          </a:p>
          <a:p>
            <a:endParaRPr lang="en-US" sz="2000" dirty="0"/>
          </a:p>
          <a:p>
            <a:r>
              <a:rPr lang="en-US" sz="2000" b="1" dirty="0"/>
              <a:t>Benefits of the Case Study</a:t>
            </a:r>
            <a:r>
              <a:rPr lang="en-US" sz="2000" dirty="0"/>
              <a:t>:</a:t>
            </a:r>
          </a:p>
          <a:p>
            <a:pPr>
              <a:buFont typeface="Arial" panose="020B0604020202020204" pitchFamily="34" charset="0"/>
              <a:buChar char="•"/>
            </a:pPr>
            <a:r>
              <a:rPr lang="en-US" sz="2000" dirty="0"/>
              <a:t>Provides an understanding of how EDA is utilized in addressing real-world business challenges.</a:t>
            </a:r>
          </a:p>
          <a:p>
            <a:pPr>
              <a:buFont typeface="Arial" panose="020B0604020202020204" pitchFamily="34" charset="0"/>
              <a:buChar char="•"/>
            </a:pPr>
            <a:r>
              <a:rPr lang="en-US" sz="2000" dirty="0"/>
              <a:t>Develops a foundational knowledge of risk analytics within the banking and financial services sectors.</a:t>
            </a:r>
          </a:p>
          <a:p>
            <a:pPr>
              <a:buFont typeface="Arial" panose="020B0604020202020204" pitchFamily="34" charset="0"/>
              <a:buChar char="•"/>
            </a:pPr>
            <a:r>
              <a:rPr lang="en-US" sz="2000" dirty="0"/>
              <a:t>Demonstrates how data is leveraged to minimize financial losses when lending to clients.</a:t>
            </a:r>
          </a:p>
          <a:p>
            <a:pPr>
              <a:buFont typeface="Arial" panose="020B0604020202020204" pitchFamily="34" charset="0"/>
              <a:buChar char="•"/>
            </a:pPr>
            <a:r>
              <a:rPr lang="en-US" sz="2000" dirty="0"/>
              <a:t>Enhances comprehension of data visualization and the appropriate use of charts for real-world data analysis.</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US" b="1" dirty="0"/>
              <a:t>Business Objective</a:t>
            </a:r>
            <a:r>
              <a:rPr lang="en-US" dirty="0"/>
              <a:t>: The goal is to make informed decisions on whether to approve or reject loan applications based on specific variables.</a:t>
            </a:r>
          </a:p>
          <a:p>
            <a:r>
              <a:rPr lang="en-US" b="1" dirty="0"/>
              <a:t>Dataset Details</a:t>
            </a:r>
            <a:r>
              <a:rPr lang="en-US" dirty="0"/>
              <a:t>:</a:t>
            </a:r>
            <a:br>
              <a:rPr lang="en-US" dirty="0"/>
            </a:br>
            <a:r>
              <a:rPr lang="en-US" dirty="0"/>
              <a:t>The dataset provided includes information on past loan applicants, indicating whether they defaulted or not. The data pertains only to approved loans and does not include rejected applications. The loan status is categorized into three types: Fully Paid, Current, and Charged-Off.</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3471781241"/>
              </p:ext>
            </p:extLst>
          </p:nvPr>
        </p:nvGraphicFramePr>
        <p:xfrm>
          <a:off x="640080" y="2835275"/>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66EF-1DBB-6AB8-380F-1B798BC3C3EA}"/>
              </a:ext>
            </a:extLst>
          </p:cNvPr>
          <p:cNvSpPr>
            <a:spLocks noGrp="1"/>
          </p:cNvSpPr>
          <p:nvPr>
            <p:ph type="title"/>
          </p:nvPr>
        </p:nvSpPr>
        <p:spPr/>
        <p:txBody>
          <a:bodyPr/>
          <a:lstStyle/>
          <a:p>
            <a:r>
              <a:rPr lang="en-US" dirty="0"/>
              <a:t>Distribution of Loan Amount &amp; Term</a:t>
            </a:r>
            <a:endParaRPr lang="en-IN" dirty="0"/>
          </a:p>
        </p:txBody>
      </p:sp>
      <p:pic>
        <p:nvPicPr>
          <p:cNvPr id="5" name="Content Placeholder 4">
            <a:extLst>
              <a:ext uri="{FF2B5EF4-FFF2-40B4-BE49-F238E27FC236}">
                <a16:creationId xmlns:a16="http://schemas.microsoft.com/office/drawing/2014/main" id="{4D7E962F-9394-95EE-CBBF-C1B2BA366324}"/>
              </a:ext>
            </a:extLst>
          </p:cNvPr>
          <p:cNvPicPr>
            <a:picLocks noGrp="1" noChangeAspect="1"/>
          </p:cNvPicPr>
          <p:nvPr>
            <p:ph idx="1"/>
          </p:nvPr>
        </p:nvPicPr>
        <p:blipFill>
          <a:blip r:embed="rId2"/>
          <a:stretch>
            <a:fillRect/>
          </a:stretch>
        </p:blipFill>
        <p:spPr>
          <a:xfrm>
            <a:off x="677690" y="1608840"/>
            <a:ext cx="8596312" cy="2208780"/>
          </a:xfrm>
        </p:spPr>
      </p:pic>
      <p:sp>
        <p:nvSpPr>
          <p:cNvPr id="7" name="TextBox 6">
            <a:extLst>
              <a:ext uri="{FF2B5EF4-FFF2-40B4-BE49-F238E27FC236}">
                <a16:creationId xmlns:a16="http://schemas.microsoft.com/office/drawing/2014/main" id="{BBC25A79-733C-A6EA-CAFD-7C4EFEAB0AF2}"/>
              </a:ext>
            </a:extLst>
          </p:cNvPr>
          <p:cNvSpPr txBox="1"/>
          <p:nvPr/>
        </p:nvSpPr>
        <p:spPr>
          <a:xfrm>
            <a:off x="960702" y="5925234"/>
            <a:ext cx="8029575" cy="923330"/>
          </a:xfrm>
          <a:prstGeom prst="rect">
            <a:avLst/>
          </a:prstGeom>
          <a:noFill/>
        </p:spPr>
        <p:txBody>
          <a:bodyPr wrap="square">
            <a:spAutoFit/>
          </a:bodyPr>
          <a:lstStyle/>
          <a:p>
            <a:pPr algn="l"/>
            <a:r>
              <a:rPr lang="en-US" i="0" dirty="0">
                <a:effectLst/>
                <a:highlight>
                  <a:srgbClr val="FFFFFF"/>
                </a:highlight>
                <a:latin typeface="system-ui"/>
              </a:rPr>
              <a:t>Most of the borrowers taken loan amounts between 5500 - 15000</a:t>
            </a:r>
          </a:p>
          <a:p>
            <a:pPr algn="l"/>
            <a:r>
              <a:rPr lang="en-US" i="0" dirty="0">
                <a:effectLst/>
                <a:highlight>
                  <a:srgbClr val="FFFFFF"/>
                </a:highlight>
                <a:latin typeface="system-ui"/>
              </a:rPr>
              <a:t>99-95 percentile of loan amounts are below 30000</a:t>
            </a:r>
          </a:p>
          <a:p>
            <a:pPr algn="l"/>
            <a:r>
              <a:rPr lang="en-US" dirty="0">
                <a:highlight>
                  <a:srgbClr val="FFFFFF"/>
                </a:highlight>
                <a:latin typeface="system-ui"/>
              </a:rPr>
              <a:t>36</a:t>
            </a:r>
            <a:r>
              <a:rPr lang="en-US" baseline="30000" dirty="0">
                <a:highlight>
                  <a:srgbClr val="FFFFFF"/>
                </a:highlight>
                <a:latin typeface="system-ui"/>
              </a:rPr>
              <a:t>th</a:t>
            </a:r>
            <a:r>
              <a:rPr lang="en-US" dirty="0">
                <a:highlight>
                  <a:srgbClr val="FFFFFF"/>
                </a:highlight>
                <a:latin typeface="system-ui"/>
              </a:rPr>
              <a:t>  months are more borrowers</a:t>
            </a:r>
            <a:endParaRPr lang="en-US" i="0" dirty="0">
              <a:effectLst/>
              <a:highlight>
                <a:srgbClr val="FFFFFF"/>
              </a:highlight>
              <a:latin typeface="system-ui"/>
            </a:endParaRPr>
          </a:p>
        </p:txBody>
      </p:sp>
      <p:pic>
        <p:nvPicPr>
          <p:cNvPr id="3" name="Content Placeholder 4">
            <a:extLst>
              <a:ext uri="{FF2B5EF4-FFF2-40B4-BE49-F238E27FC236}">
                <a16:creationId xmlns:a16="http://schemas.microsoft.com/office/drawing/2014/main" id="{0D9BC582-80B4-0728-29F3-42CE83EE75E4}"/>
              </a:ext>
            </a:extLst>
          </p:cNvPr>
          <p:cNvPicPr>
            <a:picLocks noChangeAspect="1"/>
          </p:cNvPicPr>
          <p:nvPr/>
        </p:nvPicPr>
        <p:blipFill>
          <a:blip r:embed="rId3"/>
          <a:stretch>
            <a:fillRect/>
          </a:stretch>
        </p:blipFill>
        <p:spPr>
          <a:xfrm>
            <a:off x="677333" y="3759328"/>
            <a:ext cx="8596312" cy="2115063"/>
          </a:xfrm>
          <a:prstGeom prst="rect">
            <a:avLst/>
          </a:prstGeom>
        </p:spPr>
      </p:pic>
    </p:spTree>
    <p:extLst>
      <p:ext uri="{BB962C8B-B14F-4D97-AF65-F5344CB8AC3E}">
        <p14:creationId xmlns:p14="http://schemas.microsoft.com/office/powerpoint/2010/main" val="20836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62D5-B750-C43B-CADA-1DD67F879CE5}"/>
              </a:ext>
            </a:extLst>
          </p:cNvPr>
          <p:cNvSpPr>
            <a:spLocks noGrp="1"/>
          </p:cNvSpPr>
          <p:nvPr>
            <p:ph type="title"/>
          </p:nvPr>
        </p:nvSpPr>
        <p:spPr/>
        <p:txBody>
          <a:bodyPr/>
          <a:lstStyle/>
          <a:p>
            <a:r>
              <a:rPr lang="en-US" dirty="0"/>
              <a:t>Installment</a:t>
            </a:r>
            <a:endParaRPr lang="en-IN" dirty="0"/>
          </a:p>
        </p:txBody>
      </p:sp>
      <p:pic>
        <p:nvPicPr>
          <p:cNvPr id="5" name="Content Placeholder 4">
            <a:extLst>
              <a:ext uri="{FF2B5EF4-FFF2-40B4-BE49-F238E27FC236}">
                <a16:creationId xmlns:a16="http://schemas.microsoft.com/office/drawing/2014/main" id="{F3134810-A275-04BF-EEDE-FDCB13873653}"/>
              </a:ext>
            </a:extLst>
          </p:cNvPr>
          <p:cNvPicPr>
            <a:picLocks noGrp="1" noChangeAspect="1"/>
          </p:cNvPicPr>
          <p:nvPr>
            <p:ph idx="1"/>
          </p:nvPr>
        </p:nvPicPr>
        <p:blipFill>
          <a:blip r:embed="rId2"/>
          <a:stretch>
            <a:fillRect/>
          </a:stretch>
        </p:blipFill>
        <p:spPr>
          <a:xfrm>
            <a:off x="481920" y="2247546"/>
            <a:ext cx="8596312" cy="2362908"/>
          </a:xfrm>
        </p:spPr>
      </p:pic>
      <p:sp>
        <p:nvSpPr>
          <p:cNvPr id="7" name="TextBox 6">
            <a:extLst>
              <a:ext uri="{FF2B5EF4-FFF2-40B4-BE49-F238E27FC236}">
                <a16:creationId xmlns:a16="http://schemas.microsoft.com/office/drawing/2014/main" id="{DB892C0E-1480-3C53-631D-261DA4150F8C}"/>
              </a:ext>
            </a:extLst>
          </p:cNvPr>
          <p:cNvSpPr txBox="1"/>
          <p:nvPr/>
        </p:nvSpPr>
        <p:spPr>
          <a:xfrm>
            <a:off x="1343608" y="4927600"/>
            <a:ext cx="6102220" cy="1200329"/>
          </a:xfrm>
          <a:prstGeom prst="rect">
            <a:avLst/>
          </a:prstGeom>
          <a:noFill/>
        </p:spPr>
        <p:txBody>
          <a:bodyPr wrap="square">
            <a:spAutoFit/>
          </a:bodyPr>
          <a:lstStyle/>
          <a:p>
            <a:pPr marL="285750" indent="-285750" algn="l">
              <a:buFont typeface="Arial" panose="020B0604020202020204" pitchFamily="34" charset="0"/>
              <a:buChar char="•"/>
            </a:pPr>
            <a:r>
              <a:rPr lang="en-US" i="0" dirty="0">
                <a:effectLst/>
                <a:highlight>
                  <a:srgbClr val="FFFFFF"/>
                </a:highlight>
                <a:latin typeface="system-ui"/>
              </a:rPr>
              <a:t>Most of the instalments are in between 167 to 430</a:t>
            </a:r>
          </a:p>
          <a:p>
            <a:pPr marL="285750" indent="-285750" algn="l">
              <a:buFont typeface="Arial" panose="020B0604020202020204" pitchFamily="34" charset="0"/>
              <a:buChar char="•"/>
            </a:pPr>
            <a:r>
              <a:rPr lang="en-US" i="0" dirty="0">
                <a:effectLst/>
                <a:highlight>
                  <a:srgbClr val="FFFFFF"/>
                </a:highlight>
                <a:latin typeface="system-ui"/>
              </a:rPr>
              <a:t>lowest installment is 15 and highest installment is 1305</a:t>
            </a:r>
          </a:p>
          <a:p>
            <a:pPr marL="285750" indent="-285750" algn="l">
              <a:buFont typeface="Arial" panose="020B0604020202020204" pitchFamily="34" charset="0"/>
              <a:buChar char="•"/>
            </a:pPr>
            <a:r>
              <a:rPr lang="en-US" dirty="0">
                <a:highlight>
                  <a:srgbClr val="FFFFFF"/>
                </a:highlight>
                <a:latin typeface="system-ui"/>
              </a:rPr>
              <a:t>H</a:t>
            </a:r>
            <a:r>
              <a:rPr lang="en-US" i="0" dirty="0">
                <a:effectLst/>
                <a:highlight>
                  <a:srgbClr val="FFFFFF"/>
                </a:highlight>
                <a:latin typeface="system-ui"/>
              </a:rPr>
              <a:t>igh installment borrowers are few and low installment borrowers are high</a:t>
            </a:r>
          </a:p>
        </p:txBody>
      </p:sp>
    </p:spTree>
    <p:extLst>
      <p:ext uri="{BB962C8B-B14F-4D97-AF65-F5344CB8AC3E}">
        <p14:creationId xmlns:p14="http://schemas.microsoft.com/office/powerpoint/2010/main" val="417790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66B6-4394-BB3D-CEB6-0984F0AB5FC7}"/>
              </a:ext>
            </a:extLst>
          </p:cNvPr>
          <p:cNvSpPr>
            <a:spLocks noGrp="1"/>
          </p:cNvSpPr>
          <p:nvPr>
            <p:ph type="title"/>
          </p:nvPr>
        </p:nvSpPr>
        <p:spPr/>
        <p:txBody>
          <a:bodyPr/>
          <a:lstStyle/>
          <a:p>
            <a:r>
              <a:rPr lang="en-US" dirty="0"/>
              <a:t>Annual Income</a:t>
            </a:r>
            <a:endParaRPr lang="en-IN" dirty="0"/>
          </a:p>
        </p:txBody>
      </p:sp>
      <p:pic>
        <p:nvPicPr>
          <p:cNvPr id="5" name="Content Placeholder 4">
            <a:extLst>
              <a:ext uri="{FF2B5EF4-FFF2-40B4-BE49-F238E27FC236}">
                <a16:creationId xmlns:a16="http://schemas.microsoft.com/office/drawing/2014/main" id="{0CE570BA-091B-6F87-94F6-88D74F152A44}"/>
              </a:ext>
            </a:extLst>
          </p:cNvPr>
          <p:cNvPicPr>
            <a:picLocks noGrp="1" noChangeAspect="1"/>
          </p:cNvPicPr>
          <p:nvPr>
            <p:ph idx="1"/>
          </p:nvPr>
        </p:nvPicPr>
        <p:blipFill>
          <a:blip r:embed="rId2"/>
          <a:stretch>
            <a:fillRect/>
          </a:stretch>
        </p:blipFill>
        <p:spPr>
          <a:xfrm>
            <a:off x="401361" y="1259170"/>
            <a:ext cx="8596312" cy="2384060"/>
          </a:xfrm>
        </p:spPr>
      </p:pic>
      <p:pic>
        <p:nvPicPr>
          <p:cNvPr id="7" name="Picture 6">
            <a:extLst>
              <a:ext uri="{FF2B5EF4-FFF2-40B4-BE49-F238E27FC236}">
                <a16:creationId xmlns:a16="http://schemas.microsoft.com/office/drawing/2014/main" id="{723785F1-BFD4-E7B9-80FB-030B9C3C205C}"/>
              </a:ext>
            </a:extLst>
          </p:cNvPr>
          <p:cNvPicPr>
            <a:picLocks noChangeAspect="1"/>
          </p:cNvPicPr>
          <p:nvPr/>
        </p:nvPicPr>
        <p:blipFill>
          <a:blip r:embed="rId3"/>
          <a:stretch>
            <a:fillRect/>
          </a:stretch>
        </p:blipFill>
        <p:spPr>
          <a:xfrm>
            <a:off x="223935" y="4036470"/>
            <a:ext cx="8779958" cy="2408110"/>
          </a:xfrm>
          <a:prstGeom prst="rect">
            <a:avLst/>
          </a:prstGeom>
        </p:spPr>
      </p:pic>
      <p:sp>
        <p:nvSpPr>
          <p:cNvPr id="9" name="TextBox 8">
            <a:extLst>
              <a:ext uri="{FF2B5EF4-FFF2-40B4-BE49-F238E27FC236}">
                <a16:creationId xmlns:a16="http://schemas.microsoft.com/office/drawing/2014/main" id="{D05CF6BC-65F9-BB26-7B2B-94C56E7A398D}"/>
              </a:ext>
            </a:extLst>
          </p:cNvPr>
          <p:cNvSpPr txBox="1"/>
          <p:nvPr/>
        </p:nvSpPr>
        <p:spPr>
          <a:xfrm>
            <a:off x="677334" y="6326154"/>
            <a:ext cx="8466666" cy="923330"/>
          </a:xfrm>
          <a:prstGeom prst="rect">
            <a:avLst/>
          </a:prstGeom>
          <a:noFill/>
        </p:spPr>
        <p:txBody>
          <a:bodyPr wrap="square">
            <a:spAutoFit/>
          </a:bodyPr>
          <a:lstStyle/>
          <a:p>
            <a:pPr algn="l"/>
            <a:r>
              <a:rPr lang="en-US" i="0" dirty="0">
                <a:effectLst/>
                <a:highlight>
                  <a:srgbClr val="FFFFFF"/>
                </a:highlight>
                <a:latin typeface="system-ui"/>
              </a:rPr>
              <a:t>50000 thousand annual income borrowers are more with compare to other income borrowers.</a:t>
            </a:r>
          </a:p>
          <a:p>
            <a:pPr algn="l"/>
            <a:r>
              <a:rPr lang="en-US" i="0" dirty="0">
                <a:effectLst/>
                <a:highlight>
                  <a:srgbClr val="FFFFFF"/>
                </a:highlight>
                <a:latin typeface="system-ui"/>
              </a:rPr>
              <a:t>Most of the borrowers income is in between 4000 to 81000</a:t>
            </a:r>
          </a:p>
        </p:txBody>
      </p:sp>
    </p:spTree>
    <p:extLst>
      <p:ext uri="{BB962C8B-B14F-4D97-AF65-F5344CB8AC3E}">
        <p14:creationId xmlns:p14="http://schemas.microsoft.com/office/powerpoint/2010/main" val="413627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normAutofit/>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11" name="Picture 10">
            <a:extLst>
              <a:ext uri="{FF2B5EF4-FFF2-40B4-BE49-F238E27FC236}">
                <a16:creationId xmlns:a16="http://schemas.microsoft.com/office/drawing/2014/main" id="{EBB76A2A-F55D-A1F8-B0E6-015DD133FBD0}"/>
              </a:ext>
            </a:extLst>
          </p:cNvPr>
          <p:cNvPicPr>
            <a:picLocks noChangeAspect="1"/>
          </p:cNvPicPr>
          <p:nvPr/>
        </p:nvPicPr>
        <p:blipFill>
          <a:blip r:embed="rId2"/>
          <a:stretch>
            <a:fillRect/>
          </a:stretch>
        </p:blipFill>
        <p:spPr>
          <a:xfrm>
            <a:off x="457199" y="1828937"/>
            <a:ext cx="5256741" cy="3080656"/>
          </a:xfrm>
          <a:prstGeom prst="rect">
            <a:avLst/>
          </a:prstGeom>
        </p:spPr>
      </p:pic>
      <p:pic>
        <p:nvPicPr>
          <p:cNvPr id="13" name="Picture 12">
            <a:extLst>
              <a:ext uri="{FF2B5EF4-FFF2-40B4-BE49-F238E27FC236}">
                <a16:creationId xmlns:a16="http://schemas.microsoft.com/office/drawing/2014/main" id="{008CFB3D-37ED-D797-B40B-867B7D92797A}"/>
              </a:ext>
            </a:extLst>
          </p:cNvPr>
          <p:cNvPicPr>
            <a:picLocks noChangeAspect="1"/>
          </p:cNvPicPr>
          <p:nvPr/>
        </p:nvPicPr>
        <p:blipFill>
          <a:blip r:embed="rId3"/>
          <a:stretch>
            <a:fillRect/>
          </a:stretch>
        </p:blipFill>
        <p:spPr>
          <a:xfrm>
            <a:off x="6474336" y="1806245"/>
            <a:ext cx="4643244" cy="3080656"/>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C22F-A97E-2A0E-7315-75DFDBE321A1}"/>
              </a:ext>
            </a:extLst>
          </p:cNvPr>
          <p:cNvSpPr>
            <a:spLocks noGrp="1"/>
          </p:cNvSpPr>
          <p:nvPr>
            <p:ph type="title"/>
          </p:nvPr>
        </p:nvSpPr>
        <p:spPr/>
        <p:txBody>
          <a:bodyPr/>
          <a:lstStyle/>
          <a:p>
            <a:r>
              <a:rPr lang="en-US" dirty="0"/>
              <a:t>Funded Loan </a:t>
            </a:r>
            <a:endParaRPr lang="en-IN" dirty="0"/>
          </a:p>
        </p:txBody>
      </p:sp>
      <p:pic>
        <p:nvPicPr>
          <p:cNvPr id="5" name="Content Placeholder 4">
            <a:extLst>
              <a:ext uri="{FF2B5EF4-FFF2-40B4-BE49-F238E27FC236}">
                <a16:creationId xmlns:a16="http://schemas.microsoft.com/office/drawing/2014/main" id="{C53B3D62-605A-465F-50FA-BC3B0A882D59}"/>
              </a:ext>
            </a:extLst>
          </p:cNvPr>
          <p:cNvPicPr>
            <a:picLocks noGrp="1" noChangeAspect="1"/>
          </p:cNvPicPr>
          <p:nvPr>
            <p:ph idx="1"/>
          </p:nvPr>
        </p:nvPicPr>
        <p:blipFill>
          <a:blip r:embed="rId2"/>
          <a:stretch>
            <a:fillRect/>
          </a:stretch>
        </p:blipFill>
        <p:spPr>
          <a:xfrm>
            <a:off x="677690" y="1529504"/>
            <a:ext cx="8596312" cy="2369925"/>
          </a:xfrm>
        </p:spPr>
      </p:pic>
      <p:sp>
        <p:nvSpPr>
          <p:cNvPr id="7" name="TextBox 6">
            <a:extLst>
              <a:ext uri="{FF2B5EF4-FFF2-40B4-BE49-F238E27FC236}">
                <a16:creationId xmlns:a16="http://schemas.microsoft.com/office/drawing/2014/main" id="{53D4C554-978A-092A-AE3B-E30771B5C878}"/>
              </a:ext>
            </a:extLst>
          </p:cNvPr>
          <p:cNvSpPr txBox="1"/>
          <p:nvPr/>
        </p:nvSpPr>
        <p:spPr>
          <a:xfrm>
            <a:off x="1076324" y="4286935"/>
            <a:ext cx="7511415" cy="646331"/>
          </a:xfrm>
          <a:prstGeom prst="rect">
            <a:avLst/>
          </a:prstGeom>
          <a:noFill/>
        </p:spPr>
        <p:txBody>
          <a:bodyPr wrap="square">
            <a:spAutoFit/>
          </a:bodyPr>
          <a:lstStyle/>
          <a:p>
            <a:pPr algn="l"/>
            <a:r>
              <a:rPr lang="en-US" i="0" dirty="0">
                <a:effectLst/>
                <a:highlight>
                  <a:srgbClr val="FFFFFF"/>
                </a:highlight>
                <a:latin typeface="system-ui"/>
              </a:rPr>
              <a:t>Most of the Funded amount is in between 5500 - 15000</a:t>
            </a:r>
          </a:p>
          <a:p>
            <a:pPr algn="l"/>
            <a:r>
              <a:rPr lang="en-US" i="0" dirty="0">
                <a:effectLst/>
                <a:highlight>
                  <a:srgbClr val="FFFFFF"/>
                </a:highlight>
                <a:latin typeface="system-ui"/>
              </a:rPr>
              <a:t>99-95 percentile of Funded amounts is below 30000</a:t>
            </a:r>
          </a:p>
        </p:txBody>
      </p:sp>
    </p:spTree>
    <p:extLst>
      <p:ext uri="{BB962C8B-B14F-4D97-AF65-F5344CB8AC3E}">
        <p14:creationId xmlns:p14="http://schemas.microsoft.com/office/powerpoint/2010/main" val="165105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normAutofit/>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6" name="Picture 5">
            <a:extLst>
              <a:ext uri="{FF2B5EF4-FFF2-40B4-BE49-F238E27FC236}">
                <a16:creationId xmlns:a16="http://schemas.microsoft.com/office/drawing/2014/main" id="{784B5B87-8394-EBC6-2E7B-EE822B945F90}"/>
              </a:ext>
            </a:extLst>
          </p:cNvPr>
          <p:cNvPicPr>
            <a:picLocks noChangeAspect="1"/>
          </p:cNvPicPr>
          <p:nvPr/>
        </p:nvPicPr>
        <p:blipFill>
          <a:blip r:embed="rId2"/>
          <a:stretch>
            <a:fillRect/>
          </a:stretch>
        </p:blipFill>
        <p:spPr>
          <a:xfrm>
            <a:off x="481263" y="1298724"/>
            <a:ext cx="8705365" cy="3686168"/>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384</TotalTime>
  <Words>767</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freight-text-pro</vt:lpstr>
      <vt:lpstr>Lucida Sans</vt:lpstr>
      <vt:lpstr>system-ui</vt:lpstr>
      <vt:lpstr>Trebuchet MS</vt:lpstr>
      <vt:lpstr>Wingdings</vt:lpstr>
      <vt:lpstr>Wingdings 3</vt:lpstr>
      <vt:lpstr>Facet</vt:lpstr>
      <vt:lpstr>PowerPoint Presentation</vt:lpstr>
      <vt:lpstr>Objective</vt:lpstr>
      <vt:lpstr>Business Understanding</vt:lpstr>
      <vt:lpstr>Distribution of Loan Amount &amp; Term</vt:lpstr>
      <vt:lpstr>Installment</vt:lpstr>
      <vt:lpstr>Annual Income</vt:lpstr>
      <vt:lpstr>Loan Status and Amount</vt:lpstr>
      <vt:lpstr>Funded Loan </vt:lpstr>
      <vt:lpstr>Grade and Sub-Grade</vt:lpstr>
      <vt:lpstr>Employment Length &amp; Homeownership</vt:lpstr>
      <vt:lpstr>DTI &amp; Loan status</vt:lpstr>
      <vt:lpstr>Interest Rate</vt:lpstr>
      <vt:lpstr>Loan Purpose</vt:lpstr>
      <vt:lpstr>Interest Rate Vs Loan Purpose</vt:lpstr>
      <vt:lpstr>Annual Income &amp; Purpose</vt:lpstr>
      <vt:lpstr>Employee Vs Loan Amount</vt:lpstr>
      <vt:lpstr>Binned Income to Loan Ratio</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Samarjeet</cp:lastModifiedBy>
  <cp:revision>55</cp:revision>
  <dcterms:created xsi:type="dcterms:W3CDTF">2022-06-06T16:58:12Z</dcterms:created>
  <dcterms:modified xsi:type="dcterms:W3CDTF">2024-08-20T15:01:52Z</dcterms:modified>
</cp:coreProperties>
</file>