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  <p:sldMasterId id="2147483729" r:id="rId2"/>
    <p:sldMasterId id="2147483770" r:id="rId3"/>
  </p:sldMasterIdLst>
  <p:notesMasterIdLst>
    <p:notesMasterId r:id="rId14"/>
  </p:notesMasterIdLst>
  <p:sldIdLst>
    <p:sldId id="270" r:id="rId4"/>
    <p:sldId id="271" r:id="rId5"/>
    <p:sldId id="272" r:id="rId6"/>
    <p:sldId id="273" r:id="rId7"/>
    <p:sldId id="276" r:id="rId8"/>
    <p:sldId id="279" r:id="rId9"/>
    <p:sldId id="280" r:id="rId10"/>
    <p:sldId id="291" r:id="rId11"/>
    <p:sldId id="284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86913" autoAdjust="0"/>
  </p:normalViewPr>
  <p:slideViewPr>
    <p:cSldViewPr snapToGrid="0">
      <p:cViewPr varScale="1">
        <p:scale>
          <a:sx n="69" d="100"/>
          <a:sy n="69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02612-21E5-44A4-9BAA-0A82FBD9E5F4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B1E63-7C89-4552-BBCD-86A1812F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98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B1E63-7C89-4552-BBCD-86A1812F50B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0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3464400" y="1351500"/>
            <a:ext cx="127200" cy="415500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144173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014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119" name="Google Shape;119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" name="Google Shape;124;p13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125" name="Google Shape;125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017342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32" name="Google Shape;132;p14"/>
          <p:cNvGrpSpPr/>
          <p:nvPr/>
        </p:nvGrpSpPr>
        <p:grpSpPr>
          <a:xfrm>
            <a:off x="415353" y="1351500"/>
            <a:ext cx="127200" cy="4155000"/>
            <a:chOff x="4524300" y="1013625"/>
            <a:chExt cx="95400" cy="3116250"/>
          </a:xfrm>
        </p:grpSpPr>
        <p:sp>
          <p:nvSpPr>
            <p:cNvPr id="133" name="Google Shape;133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092957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41" name="Google Shape;141;p15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142" name="Google Shape;142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7" name="Google Shape;147;p15"/>
          <p:cNvGrpSpPr/>
          <p:nvPr/>
        </p:nvGrpSpPr>
        <p:grpSpPr>
          <a:xfrm rot="10800000" flipH="1">
            <a:off x="1" y="-5"/>
            <a:ext cx="1363345" cy="763663"/>
            <a:chOff x="-77" y="3784091"/>
            <a:chExt cx="2423582" cy="1357541"/>
          </a:xfrm>
        </p:grpSpPr>
        <p:sp>
          <p:nvSpPr>
            <p:cNvPr id="148" name="Google Shape;148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320132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 rot="10800000" flipH="1">
            <a:off x="1" y="-5"/>
            <a:ext cx="1363345" cy="763663"/>
            <a:chOff x="-77" y="3784091"/>
            <a:chExt cx="2423582" cy="1357541"/>
          </a:xfrm>
        </p:grpSpPr>
        <p:sp>
          <p:nvSpPr>
            <p:cNvPr id="156" name="Google Shape;156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16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162" name="Google Shape;162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541078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9" name="Google Shape;169;p17"/>
          <p:cNvGrpSpPr/>
          <p:nvPr/>
        </p:nvGrpSpPr>
        <p:grpSpPr>
          <a:xfrm rot="-5400000" flipH="1">
            <a:off x="11128501" y="3047162"/>
            <a:ext cx="1363345" cy="763663"/>
            <a:chOff x="-77" y="3784091"/>
            <a:chExt cx="2423582" cy="1357541"/>
          </a:xfrm>
        </p:grpSpPr>
        <p:sp>
          <p:nvSpPr>
            <p:cNvPr id="170" name="Google Shape;170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5" name="Google Shape;175;p17"/>
          <p:cNvGrpSpPr/>
          <p:nvPr/>
        </p:nvGrpSpPr>
        <p:grpSpPr>
          <a:xfrm rot="5400000" flipH="1">
            <a:off x="-299833" y="3047162"/>
            <a:ext cx="1363345" cy="763663"/>
            <a:chOff x="-77" y="3784091"/>
            <a:chExt cx="2423582" cy="1357541"/>
          </a:xfrm>
        </p:grpSpPr>
        <p:sp>
          <p:nvSpPr>
            <p:cNvPr id="176" name="Google Shape;176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839176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83" name="Google Shape;183;p18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184" name="Google Shape;184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9" name="Google Shape;189;p18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190" name="Google Shape;190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695195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97" name="Google Shape;197;p19"/>
          <p:cNvGrpSpPr/>
          <p:nvPr/>
        </p:nvGrpSpPr>
        <p:grpSpPr>
          <a:xfrm>
            <a:off x="11664733" y="1351500"/>
            <a:ext cx="127200" cy="4155000"/>
            <a:chOff x="4524300" y="1013625"/>
            <a:chExt cx="95400" cy="3116250"/>
          </a:xfrm>
        </p:grpSpPr>
        <p:sp>
          <p:nvSpPr>
            <p:cNvPr id="198" name="Google Shape;198;p1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922380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7381" y="86954"/>
            <a:ext cx="10657184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429397"/>
            <a:ext cx="2844800" cy="29207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429397"/>
            <a:ext cx="3860800" cy="29207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429397"/>
            <a:ext cx="2844800" cy="29207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15697" y="1268760"/>
            <a:ext cx="10679548" cy="5112568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defRPr>
            </a:lvl1pPr>
            <a:lvl2pPr algn="l">
              <a:buNone/>
              <a:defRPr sz="1600" i="1" baseline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defRPr>
            </a:lvl2pPr>
            <a:lvl3pPr algn="l">
              <a:buNone/>
              <a:defRPr sz="1600" i="1" baseline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defRPr>
            </a:lvl3pPr>
            <a:lvl4pPr algn="l">
              <a:buNone/>
              <a:defRPr sz="1600" i="1" baseline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defRPr>
            </a:lvl4pPr>
            <a:lvl5pPr algn="l">
              <a:buNone/>
              <a:defRPr sz="1600" i="1" baseline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066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98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929867"/>
            <a:ext cx="10272000" cy="36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/>
            </a:lvl1pPr>
            <a:lvl2pPr marL="1219170" lvl="1" indent="-406390">
              <a:spcBef>
                <a:spcPts val="13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>
              <a:spcBef>
                <a:spcPts val="13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4" name="Google Shape;24;p4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8817113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7417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7761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7597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546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5662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5938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5480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7154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27922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441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8827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68827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24488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24488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6032400" y="1656300"/>
            <a:ext cx="127200" cy="415500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75912154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45807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73170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30699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81282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83327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72296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49341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7381" y="86954"/>
            <a:ext cx="10657184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429397"/>
            <a:ext cx="2844800" cy="29207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429397"/>
            <a:ext cx="3860800" cy="29207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429397"/>
            <a:ext cx="2844800" cy="29207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15697" y="1268760"/>
            <a:ext cx="10679548" cy="5112568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defRPr>
            </a:lvl1pPr>
            <a:lvl2pPr algn="l">
              <a:buNone/>
              <a:defRPr sz="1600" i="1" baseline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defRPr>
            </a:lvl2pPr>
            <a:lvl3pPr algn="l">
              <a:buNone/>
              <a:defRPr sz="1600" i="1" baseline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defRPr>
            </a:lvl3pPr>
            <a:lvl4pPr algn="l">
              <a:buNone/>
              <a:defRPr sz="1600" i="1" baseline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defRPr>
            </a:lvl4pPr>
            <a:lvl5pPr algn="l">
              <a:buNone/>
              <a:defRPr sz="1600" i="1" baseline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5393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37595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6" name="Google Shape;66;p7"/>
          <p:cNvGrpSpPr/>
          <p:nvPr/>
        </p:nvGrpSpPr>
        <p:grpSpPr>
          <a:xfrm>
            <a:off x="6032400" y="1351500"/>
            <a:ext cx="127200" cy="4155000"/>
            <a:chOff x="4524300" y="1013625"/>
            <a:chExt cx="95400" cy="3116250"/>
          </a:xfrm>
        </p:grpSpPr>
        <p:sp>
          <p:nvSpPr>
            <p:cNvPr id="67" name="Google Shape;67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990692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2980000" y="1787800"/>
            <a:ext cx="6232000" cy="32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4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76" name="Google Shape;76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" name="Google Shape;81;p8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82" name="Google Shape;82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973501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1403733" y="2252600"/>
            <a:ext cx="34896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2184400" y="3544867"/>
            <a:ext cx="2708800" cy="8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2"/>
          </p:nvPr>
        </p:nvSpPr>
        <p:spPr>
          <a:xfrm>
            <a:off x="5335300" y="1920000"/>
            <a:ext cx="5896800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91" name="Google Shape;91;p9"/>
          <p:cNvGrpSpPr/>
          <p:nvPr/>
        </p:nvGrpSpPr>
        <p:grpSpPr>
          <a:xfrm>
            <a:off x="960000" y="1351500"/>
            <a:ext cx="127200" cy="4155000"/>
            <a:chOff x="4524300" y="1013625"/>
            <a:chExt cx="95400" cy="3116250"/>
          </a:xfrm>
        </p:grpSpPr>
        <p:sp>
          <p:nvSpPr>
            <p:cNvPr id="92" name="Google Shape;92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890929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2070100" y="708667"/>
            <a:ext cx="6286400" cy="2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5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14948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2537667" y="2446451"/>
            <a:ext cx="7116800" cy="1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026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1"/>
          </p:nvPr>
        </p:nvSpPr>
        <p:spPr>
          <a:xfrm>
            <a:off x="3365600" y="3940767"/>
            <a:ext cx="54608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03" name="Google Shape;103;p11"/>
          <p:cNvGrpSpPr/>
          <p:nvPr/>
        </p:nvGrpSpPr>
        <p:grpSpPr>
          <a:xfrm flipH="1">
            <a:off x="8960564" y="5045455"/>
            <a:ext cx="3231443" cy="1810055"/>
            <a:chOff x="-77" y="3784091"/>
            <a:chExt cx="2423582" cy="1357541"/>
          </a:xfrm>
        </p:grpSpPr>
        <p:sp>
          <p:nvSpPr>
            <p:cNvPr id="104" name="Google Shape;104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" name="Google Shape;109;p11"/>
          <p:cNvGrpSpPr/>
          <p:nvPr/>
        </p:nvGrpSpPr>
        <p:grpSpPr>
          <a:xfrm rot="10800000" flipH="1">
            <a:off x="-103" y="-12"/>
            <a:ext cx="3231443" cy="1810055"/>
            <a:chOff x="-77" y="3784091"/>
            <a:chExt cx="2423582" cy="1357541"/>
          </a:xfrm>
        </p:grpSpPr>
        <p:sp>
          <p:nvSpPr>
            <p:cNvPr id="110" name="Google Shape;110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448551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13367C"/>
            </a:gs>
            <a:gs pos="100000">
              <a:schemeClr val="dk2"/>
            </a:gs>
          </a:gsLst>
          <a:lin ang="5400012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07094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31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13367C"/>
            </a:gs>
            <a:gs pos="100000">
              <a:schemeClr val="dk2"/>
            </a:gs>
          </a:gsLst>
          <a:lin ang="5400012" scaled="0"/>
          <a:tileRect/>
        </a:gra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46218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7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  <p:sldLayoutId id="2147483788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91436" y="667024"/>
            <a:ext cx="9829801" cy="58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1" u="none" strike="noStrike" cap="none" baseline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1" u="none" strike="noStrike" cap="none" baseline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1" u="none" strike="noStrike" cap="none" baseline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1" u="none" strike="noStrike" cap="none" baseline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1" u="none" strike="noStrike" cap="none" baseline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b="1" i="0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cs typeface="Arial" pitchFamily="34" charset="0"/>
              </a:rPr>
              <a:t>SYMBIOSIS CENTER FOR DISTANCE LEARNING, PUNE</a:t>
            </a:r>
            <a:endParaRPr lang="en-US" sz="2800" b="1" i="0" u="sng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4" y="603676"/>
            <a:ext cx="688762" cy="68876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45108" y="2422583"/>
            <a:ext cx="10130710" cy="219098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Project Name –  Student Course Registration System</a:t>
            </a:r>
            <a:b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</a:b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Name of Student – </a:t>
            </a:r>
            <a:r>
              <a:rPr lang="en-US" sz="32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Saurabh</a:t>
            </a: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Subhash</a:t>
            </a: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Gaikwad</a:t>
            </a: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/>
            </a:r>
            <a:b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</a:b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Under Guidance of – </a:t>
            </a:r>
            <a:r>
              <a:rPr lang="en-US" sz="32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Bharati</a:t>
            </a: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Dewangan</a:t>
            </a: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Mam</a:t>
            </a:r>
            <a:b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</a:b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Batch No – J27</a:t>
            </a:r>
            <a:endParaRPr lang="en-IN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65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3801348" y="2644726"/>
            <a:ext cx="4878418" cy="120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1" u="none" strike="noStrike" cap="none" baseline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1" u="none" strike="noStrike" cap="none" baseline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1" u="none" strike="noStrike" cap="none" baseline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1" u="none" strike="noStrike" cap="none" baseline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1" u="none" strike="noStrike" cap="none" baseline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defTabSz="914400"/>
            <a:r>
              <a:rPr lang="en-US" sz="5400" i="0" u="sng" kern="0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Thank You.</a:t>
            </a:r>
            <a:endParaRPr lang="en-IN" sz="5400" i="0" u="sng" kern="0" dirty="0">
              <a:solidFill>
                <a:srgbClr val="FFFF00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412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049466" y="467769"/>
            <a:ext cx="8761413" cy="728480"/>
          </a:xfrm>
        </p:spPr>
        <p:txBody>
          <a:bodyPr/>
          <a:lstStyle/>
          <a:p>
            <a:r>
              <a:rPr lang="en-IN" sz="2400" u="sng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Agenda</a:t>
            </a:r>
            <a:r>
              <a:rPr lang="en-IN" sz="24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</a:t>
            </a:r>
            <a:endParaRPr lang="en-IN" sz="320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1049466" y="1528618"/>
            <a:ext cx="4486192" cy="2930841"/>
          </a:xfrm>
        </p:spPr>
        <p:txBody>
          <a:bodyPr>
            <a:normAutofit/>
          </a:bodyPr>
          <a:lstStyle/>
          <a:p>
            <a:pPr lvl="0">
              <a:buClrTx/>
              <a:buFont typeface="Wingdings 3" panose="05040102010807070707" pitchFamily="18" charset="2"/>
              <a:buChar char=""/>
            </a:pPr>
            <a:r>
              <a:rPr lang="en-US" sz="1800" i="0" dirty="0" smtClean="0">
                <a:latin typeface="Lucida Sans" panose="020B0602030504020204" pitchFamily="34" charset="0"/>
              </a:rPr>
              <a:t>Introduction</a:t>
            </a:r>
            <a:endParaRPr lang="en-IN" sz="1800" i="0" dirty="0" smtClean="0">
              <a:latin typeface="Lucida Sans" panose="020B0602030504020204" pitchFamily="34" charset="0"/>
            </a:endParaRPr>
          </a:p>
          <a:p>
            <a:pPr lvl="0">
              <a:buClrTx/>
              <a:buFont typeface="Wingdings 3" panose="05040102010807070707" pitchFamily="18" charset="2"/>
              <a:buChar char=""/>
            </a:pPr>
            <a:r>
              <a:rPr lang="en-US" sz="1800" i="0" dirty="0" smtClean="0">
                <a:latin typeface="Lucida Sans" panose="020B0602030504020204" pitchFamily="34" charset="0"/>
              </a:rPr>
              <a:t>Overview of Project</a:t>
            </a:r>
            <a:endParaRPr lang="en-IN" sz="1800" i="0" dirty="0" smtClean="0">
              <a:latin typeface="Lucida Sans" panose="020B0602030504020204" pitchFamily="34" charset="0"/>
            </a:endParaRPr>
          </a:p>
          <a:p>
            <a:pPr lvl="0">
              <a:buClrTx/>
              <a:buFont typeface="Wingdings 3" panose="05040102010807070707" pitchFamily="18" charset="2"/>
              <a:buChar char=""/>
            </a:pPr>
            <a:r>
              <a:rPr lang="en-US" sz="1800" i="0" dirty="0" smtClean="0">
                <a:latin typeface="Lucida Sans" panose="020B0602030504020204" pitchFamily="34" charset="0"/>
              </a:rPr>
              <a:t>Tech Stack and Requirement</a:t>
            </a:r>
            <a:endParaRPr lang="en-US" sz="1800" i="0" dirty="0" smtClean="0">
              <a:latin typeface="Lucida Sans" panose="020B0602030504020204" pitchFamily="34" charset="0"/>
            </a:endParaRPr>
          </a:p>
          <a:p>
            <a:pPr>
              <a:buClrTx/>
              <a:buFont typeface="Wingdings 3" panose="05040102010807070707" pitchFamily="18" charset="2"/>
              <a:buChar char=""/>
            </a:pPr>
            <a:r>
              <a:rPr lang="en-US" sz="1800" i="0" dirty="0" smtClean="0">
                <a:latin typeface="Lucida Sans" panose="020B0602030504020204" pitchFamily="34" charset="0"/>
              </a:rPr>
              <a:t>Screen </a:t>
            </a:r>
            <a:r>
              <a:rPr lang="en-US" sz="1800" i="0" dirty="0">
                <a:latin typeface="Lucida Sans" panose="020B0602030504020204" pitchFamily="34" charset="0"/>
              </a:rPr>
              <a:t>Designing </a:t>
            </a:r>
            <a:r>
              <a:rPr lang="en-IN" sz="1800" i="0" dirty="0" smtClean="0">
                <a:latin typeface="Lucida Sans" panose="020B0602030504020204" pitchFamily="34" charset="0"/>
              </a:rPr>
              <a:t>.</a:t>
            </a:r>
            <a:endParaRPr lang="en-IN" sz="1800" i="0" dirty="0" smtClean="0">
              <a:latin typeface="Lucida Sans" panose="020B0602030504020204" pitchFamily="34" charset="0"/>
            </a:endParaRPr>
          </a:p>
          <a:p>
            <a:pPr lvl="0">
              <a:buClrTx/>
              <a:buFont typeface="Wingdings 3" panose="05040102010807070707" pitchFamily="18" charset="2"/>
              <a:buChar char=""/>
            </a:pPr>
            <a:r>
              <a:rPr lang="en-US" sz="1800" i="0" dirty="0" smtClean="0">
                <a:latin typeface="Lucida Sans" panose="020B0602030504020204" pitchFamily="34" charset="0"/>
              </a:rPr>
              <a:t>Database </a:t>
            </a:r>
            <a:r>
              <a:rPr lang="en-US" sz="1800" i="0" dirty="0" smtClean="0">
                <a:latin typeface="Lucida Sans" panose="020B0602030504020204" pitchFamily="34" charset="0"/>
              </a:rPr>
              <a:t>Design /</a:t>
            </a:r>
            <a:r>
              <a:rPr lang="en-US" sz="1800" i="0" dirty="0" smtClean="0">
                <a:latin typeface="Lucida Sans" panose="020B0602030504020204" pitchFamily="34" charset="0"/>
              </a:rPr>
              <a:t>Tables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740400" y="6273800"/>
            <a:ext cx="355600" cy="393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lang="ko-KR" altLang="en-US" sz="2500" b="1" i="0" u="none" strike="noStrike" kern="1200" cap="none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  <a:sym typeface="Oswa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rgbClr val="FFFF00"/>
                </a:solidFill>
              </a:rPr>
              <a:t>1.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1197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1103412" y="705932"/>
            <a:ext cx="3865218" cy="763600"/>
          </a:xfrm>
        </p:spPr>
        <p:txBody>
          <a:bodyPr>
            <a:noAutofit/>
          </a:bodyPr>
          <a:lstStyle/>
          <a:p>
            <a:pPr lvl="0"/>
            <a:r>
              <a:rPr lang="en-US" sz="2400" u="sng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Introduction</a:t>
            </a:r>
            <a:r>
              <a:rPr lang="en-IN" sz="3200" dirty="0" smtClean="0">
                <a:solidFill>
                  <a:srgbClr val="FFFF00"/>
                </a:solidFill>
              </a:rPr>
              <a:t/>
            </a:r>
            <a:br>
              <a:rPr lang="en-IN" sz="3200" dirty="0" smtClean="0">
                <a:solidFill>
                  <a:srgbClr val="FFFF00"/>
                </a:solidFill>
              </a:rPr>
            </a:b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930497" y="1469532"/>
            <a:ext cx="9379754" cy="3030611"/>
          </a:xfrm>
        </p:spPr>
        <p:txBody>
          <a:bodyPr>
            <a:normAutofit/>
          </a:bodyPr>
          <a:lstStyle/>
          <a:p>
            <a:pPr marL="285750" lvl="0" indent="-285750">
              <a:buClrTx/>
              <a:buFont typeface="Arial" panose="020B0604020202020204" pitchFamily="34" charset="0"/>
              <a:buChar char="•"/>
            </a:pPr>
            <a:r>
              <a:rPr lang="en-US" i="0" dirty="0"/>
              <a:t>"Student Course Enrollment System," built using Spring Boot</a:t>
            </a:r>
            <a:r>
              <a:rPr lang="en-US" i="0" dirty="0" smtClean="0"/>
              <a:t>.</a:t>
            </a:r>
          </a:p>
          <a:p>
            <a:pPr marL="285750" lvl="0" indent="-285750">
              <a:buClrTx/>
              <a:buFont typeface="Arial" panose="020B0604020202020204" pitchFamily="34" charset="0"/>
              <a:buChar char="•"/>
            </a:pPr>
            <a:r>
              <a:rPr lang="en-US" i="0" dirty="0" smtClean="0"/>
              <a:t> </a:t>
            </a:r>
            <a:r>
              <a:rPr lang="en-US" i="0" dirty="0"/>
              <a:t>This system represents a fundamental yet powerful application that addresses the needs of educational institutions for efficient management of student course enrollment processes</a:t>
            </a:r>
            <a:r>
              <a:rPr lang="en-US" i="0" dirty="0" smtClean="0"/>
              <a:t>.</a:t>
            </a:r>
          </a:p>
          <a:p>
            <a:pPr marL="285750" lvl="0" indent="-285750">
              <a:buClrTx/>
              <a:buFont typeface="Arial" panose="020B0604020202020204" pitchFamily="34" charset="0"/>
              <a:buChar char="•"/>
            </a:pPr>
            <a:r>
              <a:rPr lang="en-US" i="0" dirty="0"/>
              <a:t>The primary objective of our Student Course Enrollment System is to streamline the course enrollment process, making it more convenient for students and administrators alike</a:t>
            </a:r>
            <a:r>
              <a:rPr lang="en-US" i="0" dirty="0" smtClean="0"/>
              <a:t>.</a:t>
            </a:r>
          </a:p>
          <a:p>
            <a:pPr marL="285750" lvl="0" indent="-285750">
              <a:buClrTx/>
              <a:buFont typeface="Arial" panose="020B0604020202020204" pitchFamily="34" charset="0"/>
              <a:buChar char="•"/>
            </a:pPr>
            <a:r>
              <a:rPr lang="en-US" i="0" dirty="0" smtClean="0"/>
              <a:t> </a:t>
            </a:r>
            <a:r>
              <a:rPr lang="en-US" i="0" dirty="0"/>
              <a:t>implemented basic CRUD (Create, Read, Update, Delete) functionality for both students and courses, allowing for the easy addition, modification, and removal of records</a:t>
            </a:r>
            <a:endParaRPr lang="en-US" b="1" i="0" dirty="0" smtClean="0">
              <a:latin typeface="Lucida Sans" panose="020B0602030504020204" pitchFamily="34" charset="0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740400" y="6273800"/>
            <a:ext cx="355600" cy="393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lang="ko-KR" altLang="en-US" sz="2500" b="1" i="0" u="none" strike="noStrike" kern="1200" cap="none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  <a:sym typeface="Oswa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rgbClr val="FFFF00"/>
                </a:solidFill>
              </a:rPr>
              <a:t>2.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2981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76379" y="289453"/>
            <a:ext cx="3461050" cy="527180"/>
          </a:xfrm>
        </p:spPr>
        <p:txBody>
          <a:bodyPr>
            <a:normAutofit fontScale="90000"/>
          </a:bodyPr>
          <a:lstStyle/>
          <a:p>
            <a:pPr lvl="0"/>
            <a:r>
              <a:rPr lang="en-US" sz="27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Overview</a:t>
            </a:r>
            <a:r>
              <a:rPr lang="en-US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of Project</a:t>
            </a:r>
            <a:r>
              <a:rPr lang="en-IN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/>
            </a:r>
            <a:br>
              <a:rPr lang="en-IN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</a:br>
            <a:endParaRPr lang="en-IN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326951" y="816633"/>
            <a:ext cx="10479593" cy="5196240"/>
          </a:xfrm>
        </p:spPr>
        <p:txBody>
          <a:bodyPr>
            <a:normAutofit lnSpcReduction="10000"/>
          </a:bodyPr>
          <a:lstStyle/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i="0" dirty="0"/>
              <a:t>User-Friendly Interface:</a:t>
            </a:r>
            <a:r>
              <a:rPr lang="en-US" i="0" dirty="0"/>
              <a:t> The system boasts an intuitive and user-friendly interface, making it easy for users to navigate and interact with the platform.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i="0" dirty="0"/>
              <a:t>CRUD Operations:</a:t>
            </a:r>
            <a:r>
              <a:rPr lang="en-US" i="0" dirty="0"/>
              <a:t> Basic CRUD (Create, Read, Update, Delete) functionality is provided for both students and courses, enabling easy addition, modification, and deletion of records.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i="0" dirty="0"/>
              <a:t>Student Management:</a:t>
            </a:r>
            <a:r>
              <a:rPr lang="en-US" i="0" dirty="0"/>
              <a:t> Administrators can register new students, update student details, view student information, and delete student records.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i="0" dirty="0"/>
              <a:t>Course Management:</a:t>
            </a:r>
            <a:r>
              <a:rPr lang="en-US" i="0" dirty="0"/>
              <a:t> Course-related tasks such as adding new courses, editing course details, viewing available courses, and removing courses are simplified for administrators.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i="0" dirty="0"/>
              <a:t>Enrollment System:</a:t>
            </a:r>
            <a:r>
              <a:rPr lang="en-US" i="0" dirty="0"/>
              <a:t> Students can conveniently enroll in courses they are interested in, while administrators can monitor course enrollments effectively.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i="0" dirty="0"/>
              <a:t>Technology Stack:</a:t>
            </a:r>
            <a:endParaRPr lang="en-US" i="0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i="0" dirty="0"/>
              <a:t>Spring Boot:</a:t>
            </a:r>
            <a:r>
              <a:rPr lang="en-US" i="0" dirty="0"/>
              <a:t> Chosen for its ease of development and robust web application capabilities.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i="0" dirty="0" err="1"/>
              <a:t>Thymeleaf</a:t>
            </a:r>
            <a:r>
              <a:rPr lang="en-US" b="1" i="0" dirty="0"/>
              <a:t>:</a:t>
            </a:r>
            <a:r>
              <a:rPr lang="en-US" i="0" dirty="0"/>
              <a:t> Used for server-side HTML rendering, enabling dynamic web page creation.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i="0" dirty="0"/>
              <a:t>MySQL:</a:t>
            </a:r>
            <a:r>
              <a:rPr lang="en-US" i="0" dirty="0"/>
              <a:t> The database system of choice for securely storing student and course information.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i="0" dirty="0"/>
              <a:t>Spring Data JPA:</a:t>
            </a:r>
            <a:r>
              <a:rPr lang="en-US" i="0" dirty="0"/>
              <a:t> Simplifies database operations and facilitates object-oriented handling of database entities.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740400" y="6273800"/>
            <a:ext cx="355600" cy="393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lang="ko-KR" altLang="en-US" sz="2500" b="1" i="0" u="none" strike="noStrike" kern="1200" cap="none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  <a:sym typeface="Oswa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rgbClr val="FFFF00"/>
                </a:solidFill>
              </a:rPr>
              <a:t>3.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47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09468" y="511092"/>
            <a:ext cx="3539077" cy="649232"/>
          </a:xfrm>
        </p:spPr>
        <p:txBody>
          <a:bodyPr>
            <a:normAutofit/>
          </a:bodyPr>
          <a:lstStyle/>
          <a:p>
            <a:pPr lvl="0"/>
            <a:r>
              <a:rPr lang="en-US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Tech Stack Used :- </a:t>
            </a:r>
            <a:endParaRPr lang="en-IN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740400" y="6343073"/>
            <a:ext cx="355600" cy="393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lang="ko-KR" altLang="en-US" sz="2500" b="1" i="0" u="none" strike="noStrike" kern="1200" cap="none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  <a:sym typeface="Oswa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rgbClr val="FFFF00"/>
                </a:solidFill>
              </a:rPr>
              <a:t>6</a:t>
            </a:r>
            <a:r>
              <a:rPr lang="en-US" sz="2400" dirty="0" smtClean="0">
                <a:solidFill>
                  <a:srgbClr val="FFFF00"/>
                </a:solidFill>
              </a:rPr>
              <a:t>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963" y="1339181"/>
            <a:ext cx="6747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Front End Design : Html, CSS, </a:t>
            </a:r>
            <a:r>
              <a:rPr lang="en-US" sz="2000" dirty="0" err="1" smtClean="0">
                <a:solidFill>
                  <a:schemeClr val="bg1"/>
                </a:solidFill>
              </a:rPr>
              <a:t>BootStrap</a:t>
            </a:r>
            <a:r>
              <a:rPr lang="en-US" sz="2000" dirty="0" smtClean="0">
                <a:solidFill>
                  <a:schemeClr val="bg1"/>
                </a:solidFill>
              </a:rPr>
              <a:t> 4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Database : MySQL </a:t>
            </a:r>
            <a:r>
              <a:rPr lang="en-US" sz="2000" dirty="0" err="1" smtClean="0">
                <a:solidFill>
                  <a:schemeClr val="bg1"/>
                </a:solidFill>
              </a:rPr>
              <a:t>WorkBench</a:t>
            </a:r>
            <a:r>
              <a:rPr lang="en-US" sz="2000" dirty="0" smtClean="0">
                <a:solidFill>
                  <a:schemeClr val="bg1"/>
                </a:solidFill>
              </a:rPr>
              <a:t> 4.0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Back End : Java Spring Boot, JPA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Server : Tomcat 9.0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 bwMode="gray">
          <a:xfrm>
            <a:off x="409468" y="2953557"/>
            <a:ext cx="3539077" cy="649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i="0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Hardware / Software :-</a:t>
            </a:r>
            <a:endParaRPr lang="en-IN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583" y="3841127"/>
            <a:ext cx="67471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Hp</a:t>
            </a:r>
            <a:r>
              <a:rPr lang="en-US" sz="2000" dirty="0" smtClean="0">
                <a:solidFill>
                  <a:schemeClr val="bg1"/>
                </a:solidFill>
              </a:rPr>
              <a:t> G7 i3 – 8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 Gen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Ram – 4gb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Storage– 500mb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Software – Eclipse IDE</a:t>
            </a:r>
          </a:p>
        </p:txBody>
      </p:sp>
    </p:spTree>
    <p:extLst>
      <p:ext uri="{BB962C8B-B14F-4D97-AF65-F5344CB8AC3E}">
        <p14:creationId xmlns:p14="http://schemas.microsoft.com/office/powerpoint/2010/main" val="1450571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56368" y="440668"/>
            <a:ext cx="10165200" cy="594819"/>
          </a:xfrm>
        </p:spPr>
        <p:txBody>
          <a:bodyPr>
            <a:normAutofit fontScale="90000"/>
          </a:bodyPr>
          <a:lstStyle/>
          <a:p>
            <a:pPr lvl="0"/>
            <a:r>
              <a:rPr lang="en-US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Screen Designing </a:t>
            </a:r>
            <a:br>
              <a:rPr lang="en-US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</a:br>
            <a:endParaRPr lang="en-IN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 bwMode="gray">
          <a:xfrm>
            <a:off x="856369" y="1118529"/>
            <a:ext cx="2815086" cy="418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New Course Enrollment.</a:t>
            </a:r>
            <a:endParaRPr lang="en-IN" sz="1600" b="1" dirty="0">
              <a:solidFill>
                <a:srgbClr val="FFFF00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740400" y="6273800"/>
            <a:ext cx="355600" cy="393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 fontScale="4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lang="ko-KR" altLang="en-US" sz="2500" b="1" i="0" u="none" strike="noStrike" kern="1200" cap="none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  <a:sym typeface="Oswa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rgbClr val="FFFF00"/>
                </a:solidFill>
              </a:rPr>
              <a:t>11.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308" y="1619675"/>
            <a:ext cx="7962947" cy="447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99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33391" y="410511"/>
            <a:ext cx="10272000" cy="763600"/>
          </a:xfrm>
        </p:spPr>
        <p:txBody>
          <a:bodyPr>
            <a:normAutofit fontScale="90000"/>
          </a:bodyPr>
          <a:lstStyle/>
          <a:p>
            <a:pPr lvl="0"/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/>
            </a:r>
            <a:b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</a:b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833391" y="1227144"/>
            <a:ext cx="10272000" cy="4555200"/>
          </a:xfrm>
        </p:spPr>
        <p:txBody>
          <a:bodyPr/>
          <a:lstStyle/>
          <a:p>
            <a:pPr lvl="0"/>
            <a:endParaRPr lang="en-US" b="1" dirty="0" smtClean="0"/>
          </a:p>
          <a:p>
            <a:pPr lvl="0"/>
            <a:endParaRPr lang="en-IN" dirty="0"/>
          </a:p>
        </p:txBody>
      </p:sp>
      <p:sp>
        <p:nvSpPr>
          <p:cNvPr id="13" name="Title 2"/>
          <p:cNvSpPr txBox="1">
            <a:spLocks/>
          </p:cNvSpPr>
          <p:nvPr/>
        </p:nvSpPr>
        <p:spPr bwMode="gray">
          <a:xfrm>
            <a:off x="833391" y="357477"/>
            <a:ext cx="4334354" cy="645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List of Students with Course.</a:t>
            </a:r>
            <a:endParaRPr lang="en-IN" sz="200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254" y="1303800"/>
            <a:ext cx="8074891" cy="45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872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33391" y="410511"/>
            <a:ext cx="10272000" cy="763600"/>
          </a:xfrm>
        </p:spPr>
        <p:txBody>
          <a:bodyPr>
            <a:normAutofit fontScale="90000"/>
          </a:bodyPr>
          <a:lstStyle/>
          <a:p>
            <a:pPr lvl="0"/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/>
            </a:r>
            <a:b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</a:b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833391" y="1227144"/>
            <a:ext cx="10272000" cy="4555200"/>
          </a:xfrm>
        </p:spPr>
        <p:txBody>
          <a:bodyPr/>
          <a:lstStyle/>
          <a:p>
            <a:pPr lvl="0"/>
            <a:endParaRPr lang="en-US" b="1" dirty="0" smtClean="0"/>
          </a:p>
          <a:p>
            <a:pPr lvl="0"/>
            <a:endParaRPr lang="en-IN" dirty="0"/>
          </a:p>
        </p:txBody>
      </p:sp>
      <p:sp>
        <p:nvSpPr>
          <p:cNvPr id="13" name="Title 2"/>
          <p:cNvSpPr txBox="1">
            <a:spLocks/>
          </p:cNvSpPr>
          <p:nvPr/>
        </p:nvSpPr>
        <p:spPr bwMode="gray">
          <a:xfrm>
            <a:off x="833391" y="357477"/>
            <a:ext cx="4334354" cy="645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Database </a:t>
            </a:r>
            <a:r>
              <a:rPr lang="en-US" sz="2000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Desing</a:t>
            </a:r>
            <a:r>
              <a:rPr lang="en-US" sz="20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:-</a:t>
            </a:r>
            <a:endParaRPr lang="en-IN" sz="200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6" y="1227144"/>
            <a:ext cx="8534399" cy="479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023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33391" y="410511"/>
            <a:ext cx="10272000" cy="763600"/>
          </a:xfrm>
        </p:spPr>
        <p:txBody>
          <a:bodyPr>
            <a:normAutofit fontScale="90000"/>
          </a:bodyPr>
          <a:lstStyle/>
          <a:p>
            <a:pPr lvl="0"/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/>
            </a:r>
            <a:b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</a:b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833391" y="1407253"/>
            <a:ext cx="10272000" cy="2652129"/>
          </a:xfrm>
        </p:spPr>
        <p:txBody>
          <a:bodyPr>
            <a:normAutofit fontScale="92500" lnSpcReduction="10000"/>
          </a:bodyPr>
          <a:lstStyle/>
          <a:p>
            <a:pPr lvl="0"/>
            <a:endParaRPr lang="en-US" b="1" dirty="0" smtClean="0"/>
          </a:p>
          <a:p>
            <a:pPr lvl="0"/>
            <a:r>
              <a:rPr lang="en-US" dirty="0" smtClean="0"/>
              <a:t>Websites : 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1. </a:t>
            </a:r>
            <a:r>
              <a:rPr lang="en-US" dirty="0" err="1" smtClean="0"/>
              <a:t>GeeksForGeeks</a:t>
            </a:r>
            <a:endParaRPr lang="en-US" dirty="0" smtClean="0"/>
          </a:p>
          <a:p>
            <a:pPr lvl="0"/>
            <a:r>
              <a:rPr lang="en-US" dirty="0" smtClean="0"/>
              <a:t>2. </a:t>
            </a:r>
            <a:r>
              <a:rPr lang="en-US" dirty="0" err="1" smtClean="0"/>
              <a:t>JavaTpoint</a:t>
            </a:r>
            <a:endParaRPr lang="en-US" dirty="0"/>
          </a:p>
          <a:p>
            <a:pPr lvl="0"/>
            <a:r>
              <a:rPr lang="en-US" dirty="0" smtClean="0"/>
              <a:t>3. </a:t>
            </a:r>
            <a:r>
              <a:rPr lang="en-US" dirty="0" err="1" smtClean="0"/>
              <a:t>ChatGPT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Guidance : </a:t>
            </a:r>
          </a:p>
          <a:p>
            <a:pPr lvl="0"/>
            <a:r>
              <a:rPr lang="en-US" dirty="0" smtClean="0"/>
              <a:t>1. </a:t>
            </a:r>
            <a:r>
              <a:rPr lang="en-US" dirty="0" err="1" smtClean="0"/>
              <a:t>Bharati</a:t>
            </a:r>
            <a:r>
              <a:rPr lang="en-US" dirty="0" smtClean="0"/>
              <a:t> </a:t>
            </a:r>
            <a:r>
              <a:rPr lang="en-US" dirty="0" err="1" smtClean="0"/>
              <a:t>Dewangan</a:t>
            </a:r>
            <a:r>
              <a:rPr lang="en-US" dirty="0" smtClean="0"/>
              <a:t> Mam.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 bwMode="gray">
          <a:xfrm>
            <a:off x="833391" y="357478"/>
            <a:ext cx="2925809" cy="554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References -</a:t>
            </a:r>
            <a:endParaRPr lang="en-IN" sz="200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664200" y="6235700"/>
            <a:ext cx="431800" cy="431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lang="ko-KR" altLang="en-US" sz="2500" b="1" i="0" u="none" strike="noStrike" kern="1200" cap="none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  <a:sym typeface="Oswa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rgbClr val="FFFF00"/>
                </a:solidFill>
              </a:rPr>
              <a:t>14.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084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oftware Development Business Plan Infographics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Development Business Plan Infographics by Slidesgo</Template>
  <TotalTime>668</TotalTime>
  <Words>425</Words>
  <Application>Microsoft Office PowerPoint</Application>
  <PresentationFormat>Widescreen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맑은 고딕</vt:lpstr>
      <vt:lpstr>Arial</vt:lpstr>
      <vt:lpstr>Calibri</vt:lpstr>
      <vt:lpstr>Century Gothic</vt:lpstr>
      <vt:lpstr>Constantia</vt:lpstr>
      <vt:lpstr>Livvic</vt:lpstr>
      <vt:lpstr>Lucida Console</vt:lpstr>
      <vt:lpstr>Lucida Sans</vt:lpstr>
      <vt:lpstr>Oswald</vt:lpstr>
      <vt:lpstr>Proxima Nova</vt:lpstr>
      <vt:lpstr>Proxima Nova Semibold</vt:lpstr>
      <vt:lpstr>Raleway</vt:lpstr>
      <vt:lpstr>Roboto</vt:lpstr>
      <vt:lpstr>Roboto Condensed Light</vt:lpstr>
      <vt:lpstr>Wingdings 3</vt:lpstr>
      <vt:lpstr>Software Development Business Plan Infographics by Slidesgo</vt:lpstr>
      <vt:lpstr>Slidesgo Final Pages</vt:lpstr>
      <vt:lpstr>Ion Boardroom</vt:lpstr>
      <vt:lpstr>Project Name –  Student Course Registration System Name of Student – Saurabh Subhash Gaikwad Under Guidance of – Bharati Dewangan Mam Batch No – J27</vt:lpstr>
      <vt:lpstr>Agenda </vt:lpstr>
      <vt:lpstr>Introduction </vt:lpstr>
      <vt:lpstr>Overview of Project </vt:lpstr>
      <vt:lpstr>Tech Stack Used :- </vt:lpstr>
      <vt:lpstr>Screen Designing  </vt:lpstr>
      <vt:lpstr> </vt:lpstr>
      <vt:lpstr> </vt:lpstr>
      <vt:lpstr>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101</cp:revision>
  <dcterms:created xsi:type="dcterms:W3CDTF">2023-05-25T19:12:53Z</dcterms:created>
  <dcterms:modified xsi:type="dcterms:W3CDTF">2023-09-23T09:23:33Z</dcterms:modified>
</cp:coreProperties>
</file>