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378" r:id="rId3"/>
    <p:sldId id="405" r:id="rId4"/>
    <p:sldId id="383" r:id="rId5"/>
    <p:sldId id="398" r:id="rId6"/>
    <p:sldId id="392" r:id="rId7"/>
    <p:sldId id="380" r:id="rId8"/>
    <p:sldId id="404" r:id="rId9"/>
    <p:sldId id="396" r:id="rId10"/>
    <p:sldId id="397" r:id="rId11"/>
    <p:sldId id="399" r:id="rId12"/>
    <p:sldId id="400" r:id="rId13"/>
    <p:sldId id="406" r:id="rId14"/>
  </p:sldIdLst>
  <p:sldSz cx="9144000" cy="6858000" type="screen4x3"/>
  <p:notesSz cx="6794500" cy="99314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华盛" initials="张" lastIdx="1" clrIdx="0">
    <p:extLst>
      <p:ext uri="{19B8F6BF-5375-455C-9EA6-DF929625EA0E}">
        <p15:presenceInfo xmlns:p15="http://schemas.microsoft.com/office/powerpoint/2012/main" userId="421305680dfcb1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BDE9FF"/>
    <a:srgbClr val="FFFFC9"/>
    <a:srgbClr val="FFFFB3"/>
    <a:srgbClr val="CFCFCF"/>
    <a:srgbClr val="00FF00"/>
    <a:srgbClr val="E0E0E0"/>
    <a:srgbClr val="00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8114" autoAdjust="0"/>
  </p:normalViewPr>
  <p:slideViewPr>
    <p:cSldViewPr snapToGrid="0">
      <p:cViewPr varScale="1">
        <p:scale>
          <a:sx n="105" d="100"/>
          <a:sy n="105" d="100"/>
        </p:scale>
        <p:origin x="11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66" cy="49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945" y="0"/>
            <a:ext cx="2943966" cy="49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6125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17733"/>
            <a:ext cx="5436236" cy="446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877"/>
            <a:ext cx="2943966" cy="49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945" y="9433877"/>
            <a:ext cx="2943966" cy="49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777C9D9-809B-4CD8-BD1D-CA178E8A53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61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77C9D9-809B-4CD8-BD1D-CA178E8A53E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7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77C9D9-809B-4CD8-BD1D-CA178E8A53E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99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2F24A-78AF-4418-9E9D-BF60F4D055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67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61370-64FF-4606-A17C-DFFB92321C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85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3D524-176E-4967-BF6B-3C3819BF24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26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74540-9142-44E5-9E92-BFA7A0EE65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B7E9C-DED3-457E-BE3D-5C39F3FFCF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0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47F6-AE94-4617-A0D5-0B3DB4CE4E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9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DF14A-D610-47ED-A455-1210FF372B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0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DE89A-1464-4CAC-AE11-FA3BF9C659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5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F356C-FD6C-4F11-95FF-ED0206B741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7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0D279-A19F-4541-8465-9D12CC49E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7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2B022-81FE-4813-A0F5-94DCAA8685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6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F9390-2072-4120-80BF-1FC8B62407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8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F759DE26-8A71-4753-A6D9-0E3EEA69C5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H.Zhang-12@tudelft.n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1720" y="1988840"/>
            <a:ext cx="5260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GB" sz="2000" b="0" dirty="0">
              <a:solidFill>
                <a:srgbClr val="66CCFF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GB" sz="2000" b="0" dirty="0">
                <a:solidFill>
                  <a:srgbClr val="108BD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108BD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EE4620 –Spectral Domain Methods</a:t>
            </a:r>
          </a:p>
          <a:p>
            <a:endParaRPr lang="en-GB" sz="2000" dirty="0">
              <a:solidFill>
                <a:srgbClr val="108BD9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108BD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Far Field Evaluation</a:t>
            </a:r>
          </a:p>
          <a:p>
            <a:endParaRPr lang="en-GB" sz="2000" dirty="0">
              <a:solidFill>
                <a:srgbClr val="108BD9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108BD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MATLAB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6628" y="5714206"/>
            <a:ext cx="1515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108BD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May. 2020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3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99" name="Group 98"/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506849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10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10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9552" y="1097376"/>
                <a:ext cx="8208912" cy="2436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 eaLnBrk="0" hangingPunct="0">
                  <a:spcAft>
                    <a:spcPts val="600"/>
                  </a:spcAft>
                </a:pPr>
                <a:r>
                  <a:rPr lang="en-US" altLang="en-US" b="0" dirty="0">
                    <a:latin typeface="Book Antiqua" panose="02040602050305030304" pitchFamily="18" charset="0"/>
                  </a:rPr>
                  <a:t>Write a </a:t>
                </a:r>
                <a:r>
                  <a:rPr lang="en-US" altLang="en-US" b="0" dirty="0" err="1">
                    <a:latin typeface="Book Antiqua" panose="02040602050305030304" pitchFamily="18" charset="0"/>
                  </a:rPr>
                  <a:t>Matlab</a:t>
                </a:r>
                <a:r>
                  <a:rPr lang="en-US" altLang="en-US" b="0" dirty="0">
                    <a:latin typeface="Book Antiqua" panose="02040602050305030304" pitchFamily="18" charset="0"/>
                  </a:rPr>
                  <a:t> routine to calculate the far field radiated by a magnetic current into an infinite medium of permittivity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en-US" b="0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en-US" b="0" dirty="0">
                    <a:latin typeface="Book Antiqua" panose="02040602050305030304" pitchFamily="18" charset="0"/>
                  </a:rPr>
                  <a:t> in the presence of the stratification shown in the figure. Consider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en-US" b="0" dirty="0">
                    <a:latin typeface="Book Antiqua" panose="02040602050305030304" pitchFamily="18" charset="0"/>
                  </a:rPr>
                  <a:t> mm, a frequency of 10 GHz, and a half-wavelength magnetic dipole with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/20</m:t>
                    </m:r>
                  </m:oMath>
                </a14:m>
                <a:r>
                  <a:rPr lang="en-US" altLang="en-US" b="0" dirty="0">
                    <a:latin typeface="Book Antiqua" panose="02040602050305030304" pitchFamily="18" charset="0"/>
                  </a:rPr>
                  <a:t>. Provide the following plots: </a:t>
                </a:r>
              </a:p>
              <a:p>
                <a:pPr algn="just" eaLnBrk="0" hangingPunct="0">
                  <a:spcAft>
                    <a:spcPts val="200"/>
                  </a:spcAft>
                  <a:buFontTx/>
                  <a:buChar char="•"/>
                </a:pPr>
                <a:r>
                  <a:rPr lang="en-US" altLang="en-US" b="0" dirty="0">
                    <a:latin typeface="Book Antiqua" panose="02040602050305030304" pitchFamily="18" charset="0"/>
                  </a:rPr>
                  <a:t>A </a:t>
                </a:r>
                <a:r>
                  <a:rPr lang="en-US" b="0" dirty="0">
                    <a:latin typeface="Book Antiqua" panose="02040602050305030304" pitchFamily="18" charset="0"/>
                  </a:rPr>
                  <a:t>1D plot of the far field versus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nl-NL" b="0" dirty="0">
                    <a:latin typeface="Book Antiqua" panose="02040602050305030304" pitchFamily="18" charset="0"/>
                  </a:rPr>
                  <a:t> </a:t>
                </a:r>
                <a:r>
                  <a:rPr lang="en-US" b="0" dirty="0">
                    <a:latin typeface="Book Antiqua" panose="0204060205030503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nl-NL" b="0" dirty="0">
                    <a:latin typeface="Book Antiqua" panose="02040602050305030304" pitchFamily="18" charset="0"/>
                  </a:rPr>
                  <a:t>.</a:t>
                </a:r>
                <a:endParaRPr lang="en-US" altLang="en-US" b="0" dirty="0">
                  <a:latin typeface="Book Antiqua" panose="02040602050305030304" pitchFamily="18" charset="0"/>
                </a:endParaRPr>
              </a:p>
              <a:p>
                <a:pPr lvl="0" algn="just" eaLnBrk="0" hangingPunct="0">
                  <a:spcAft>
                    <a:spcPts val="200"/>
                  </a:spcAft>
                  <a:buFontTx/>
                  <a:buChar char="•"/>
                </a:pPr>
                <a:r>
                  <a:rPr lang="en-US" b="0" dirty="0">
                    <a:latin typeface="Book Antiqua" panose="02040602050305030304" pitchFamily="18" charset="0"/>
                  </a:rPr>
                  <a:t>A plot of the change in the directivity 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b="0" dirty="0">
                    <a:latin typeface="Book Antiqua" panose="02040602050305030304" pitchFamily="18" charset="0"/>
                  </a:rPr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latin typeface="Book Antiqua" panose="02040602050305030304" pitchFamily="18" charset="0"/>
                  </a:rPr>
                  <a:t>. Consider a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latin typeface="Book Antiqua" panose="02040602050305030304" pitchFamily="18" charset="0"/>
                  </a:rPr>
                  <a:t> from 1 to 25.</a:t>
                </a:r>
              </a:p>
              <a:p>
                <a:pPr lvl="0" algn="just" eaLnBrk="0" hangingPunct="0">
                  <a:spcAft>
                    <a:spcPts val="200"/>
                  </a:spcAft>
                  <a:buFontTx/>
                  <a:buChar char="•"/>
                </a:pPr>
                <a:r>
                  <a:rPr lang="en-US" b="0" dirty="0">
                    <a:latin typeface="Book Antiqua" panose="02040602050305030304" pitchFamily="18" charset="0"/>
                  </a:rPr>
                  <a:t>Compare the achieved directivity with that of the previous example.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97376"/>
                <a:ext cx="8208912" cy="2436564"/>
              </a:xfrm>
              <a:prstGeom prst="rect">
                <a:avLst/>
              </a:prstGeom>
              <a:blipFill>
                <a:blip r:embed="rId2"/>
                <a:stretch>
                  <a:fillRect l="-669" t="-1000" r="-594"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Afbeelding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92" y="3805360"/>
            <a:ext cx="2274608" cy="227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94">
            <a:extLst>
              <a:ext uri="{FF2B5EF4-FFF2-40B4-BE49-F238E27FC236}">
                <a16:creationId xmlns:a16="http://schemas.microsoft.com/office/drawing/2014/main" id="{F14AE23E-0975-4E89-B992-925A28257CBB}"/>
              </a:ext>
            </a:extLst>
          </p:cNvPr>
          <p:cNvSpPr txBox="1"/>
          <p:nvPr/>
        </p:nvSpPr>
        <p:spPr>
          <a:xfrm>
            <a:off x="501568" y="289224"/>
            <a:ext cx="4395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GB" altLang="en-US" sz="3200" b="0" kern="0" dirty="0">
                <a:solidFill>
                  <a:srgbClr val="000000"/>
                </a:solidFill>
                <a:latin typeface="Bookman Old Style"/>
                <a:ea typeface="ＭＳ Ｐゴシック" charset="-128"/>
              </a:rPr>
              <a:t>Question 3 (3 points)</a:t>
            </a:r>
          </a:p>
        </p:txBody>
      </p:sp>
    </p:spTree>
    <p:extLst>
      <p:ext uri="{BB962C8B-B14F-4D97-AF65-F5344CB8AC3E}">
        <p14:creationId xmlns:p14="http://schemas.microsoft.com/office/powerpoint/2010/main" val="277632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99" name="Group 98"/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506849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10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11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10344" y="3069582"/>
                <a:ext cx="6278008" cy="657937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GB" sz="1800" b="0" i="1" smtClean="0">
                              <a:latin typeface="Cambria Math"/>
                            </a:rPr>
                            <m:t>𝑓𝑎𝑟</m:t>
                          </m:r>
                        </m:sup>
                      </m:sSup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GB" sz="1800" b="0" i="1" smtClean="0">
                          <a:latin typeface="Cambria Math"/>
                        </a:rPr>
                        <m:t>=</m:t>
                      </m:r>
                      <m:r>
                        <a:rPr lang="en-GB" sz="1800" i="1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sz="1800" i="1">
                              <a:latin typeface="Cambria Math"/>
                            </a:rPr>
                            <m:t>𝑧</m:t>
                          </m:r>
                          <m:r>
                            <a:rPr lang="en-GB" sz="1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GB" b="0" i="1">
                              <a:latin typeface="Cambria Math"/>
                            </a:rPr>
                            <m:t>2</m:t>
                          </m:r>
                          <m:r>
                            <a:rPr lang="en-GB" b="0" i="1">
                              <a:latin typeface="Cambria Math"/>
                            </a:rPr>
                            <m:t>𝐷</m:t>
                          </m:r>
                        </m:sub>
                        <m:sup>
                          <m:r>
                            <a:rPr lang="en-GB" b="0" i="1">
                              <a:latin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nl-NL" sz="1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|</m:t>
                          </m:r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i="1">
                              <a:latin typeface="Cambria Math"/>
                            </a:rPr>
                            <m:t>′|</m:t>
                          </m:r>
                        </m:sup>
                      </m:sSup>
                      <m:f>
                        <m:fPr>
                          <m:ctrlPr>
                            <a:rPr lang="en-GB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1800" b="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sz="1800" b="0" i="1">
                                  <a:latin typeface="Cambria Math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>
                              <a:latin typeface="Cambria Math"/>
                            </a:rPr>
                            <m:t>2</m:t>
                          </m:r>
                          <m:r>
                            <a:rPr lang="en-GB" sz="1800" b="0" i="1">
                              <a:latin typeface="Cambria Math"/>
                            </a:rPr>
                            <m:t>𝜋</m:t>
                          </m:r>
                          <m:r>
                            <a:rPr lang="en-GB" sz="1800" b="0" i="1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nl-NL" sz="1800" b="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4" y="3069582"/>
                <a:ext cx="6278008" cy="657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94">
            <a:extLst>
              <a:ext uri="{FF2B5EF4-FFF2-40B4-BE49-F238E27FC236}">
                <a16:creationId xmlns:a16="http://schemas.microsoft.com/office/drawing/2014/main" id="{AC67045D-E7AE-4C4B-BA76-EFAAB481C46C}"/>
              </a:ext>
            </a:extLst>
          </p:cNvPr>
          <p:cNvSpPr txBox="1"/>
          <p:nvPr/>
        </p:nvSpPr>
        <p:spPr>
          <a:xfrm>
            <a:off x="510712" y="18864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GB" altLang="en-US" sz="3200" b="0" kern="0" dirty="0">
                <a:solidFill>
                  <a:srgbClr val="000000"/>
                </a:solidFill>
                <a:latin typeface="Bookman Old Style"/>
                <a:ea typeface="ＭＳ Ｐゴシック" charset="-128"/>
              </a:rPr>
              <a:t>Far-field evaluation</a:t>
            </a:r>
          </a:p>
        </p:txBody>
      </p:sp>
      <p:sp>
        <p:nvSpPr>
          <p:cNvPr id="23" name="Rectangle 95">
            <a:extLst>
              <a:ext uri="{FF2B5EF4-FFF2-40B4-BE49-F238E27FC236}">
                <a16:creationId xmlns:a16="http://schemas.microsoft.com/office/drawing/2014/main" id="{7390BF03-B5DB-4733-B76F-705AAF65B03F}"/>
              </a:ext>
            </a:extLst>
          </p:cNvPr>
          <p:cNvSpPr/>
          <p:nvPr/>
        </p:nvSpPr>
        <p:spPr>
          <a:xfrm>
            <a:off x="549972" y="860712"/>
            <a:ext cx="8063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00"/>
              </a:spcAft>
            </a:pPr>
            <a:r>
              <a:rPr lang="en-US" b="0" dirty="0">
                <a:latin typeface="Book Antiqua" panose="02040602050305030304" pitchFamily="18" charset="0"/>
              </a:rPr>
              <a:t>The most important change is that the far field is now radiated inside a dielectric medium. The spectral parameters should be:</a:t>
            </a:r>
            <a:endParaRPr lang="en-US" b="0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149481AC-3A5D-4D6E-8A70-CC7A6E725649}"/>
              </a:ext>
            </a:extLst>
          </p:cNvPr>
          <p:cNvSpPr/>
          <p:nvPr/>
        </p:nvSpPr>
        <p:spPr bwMode="auto">
          <a:xfrm rot="5400000">
            <a:off x="3960311" y="2337644"/>
            <a:ext cx="764263" cy="504056"/>
          </a:xfrm>
          <a:prstGeom prst="rightArrow">
            <a:avLst/>
          </a:prstGeom>
          <a:solidFill>
            <a:srgbClr val="66CCFF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A8446784-E61D-4A60-9349-77E56A5DE334}"/>
                  </a:ext>
                </a:extLst>
              </p:cNvPr>
              <p:cNvSpPr/>
              <p:nvPr/>
            </p:nvSpPr>
            <p:spPr>
              <a:xfrm>
                <a:off x="1026910" y="1642904"/>
                <a:ext cx="6672338" cy="391261"/>
              </a:xfrm>
              <a:prstGeom prst="rect">
                <a:avLst/>
              </a:prstGeom>
              <a:solidFill>
                <a:srgbClr val="BDE9FF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𝑥𝑠</m:t>
                        </m:r>
                      </m:sub>
                    </m:sSub>
                    <m:r>
                      <a:rPr lang="en-GB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GB" b="0" i="1">
                            <a:latin typeface="Cambria Math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GB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GB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rad>
                    <m:r>
                      <a:rPr lang="en-GB" b="0" i="1">
                        <a:latin typeface="Cambria Math"/>
                      </a:rPr>
                      <m:t>𝑠𝑖𝑛</m:t>
                    </m:r>
                    <m:r>
                      <a:rPr lang="en-GB" b="0" i="1">
                        <a:latin typeface="Cambria Math"/>
                      </a:rPr>
                      <m:t>𝜃</m:t>
                    </m:r>
                    <m:r>
                      <a:rPr lang="en-GB" b="0" i="1">
                        <a:latin typeface="Cambria Math"/>
                      </a:rPr>
                      <m:t>𝑐𝑜𝑠</m:t>
                    </m:r>
                    <m:r>
                      <a:rPr lang="en-GB" b="0" i="1">
                        <a:latin typeface="Cambria Math"/>
                      </a:rPr>
                      <m:t>𝜙</m:t>
                    </m:r>
                  </m:oMath>
                </a14:m>
                <a:r>
                  <a:rPr lang="nl-NL" i="1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GB" b="0" i="1">
                            <a:latin typeface="Cambria Math"/>
                          </a:rPr>
                          <m:t>𝑦</m:t>
                        </m:r>
                        <m:r>
                          <a:rPr lang="en-GB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GB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GB" b="0" i="1">
                            <a:latin typeface="Cambria Math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GB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GB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rad>
                    <m:r>
                      <a:rPr lang="en-GB" b="0" i="1">
                        <a:latin typeface="Cambria Math"/>
                      </a:rPr>
                      <m:t>𝑠𝑖𝑛</m:t>
                    </m:r>
                    <m:r>
                      <a:rPr lang="en-GB" b="0" i="1">
                        <a:latin typeface="Cambria Math"/>
                      </a:rPr>
                      <m:t>𝜃</m:t>
                    </m:r>
                    <m:r>
                      <a:rPr lang="en-GB" b="0" i="1">
                        <a:latin typeface="Cambria Math"/>
                      </a:rPr>
                      <m:t>𝑠𝑖𝑛</m:t>
                    </m:r>
                    <m:r>
                      <a:rPr lang="en-GB" b="0" i="1">
                        <a:latin typeface="Cambria Math"/>
                      </a:rPr>
                      <m:t>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nl-NL" i="1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s-ES_tradnl" b="0" i="1">
                            <a:latin typeface="Cambria Math"/>
                          </a:rPr>
                          <m:t>𝑧</m:t>
                        </m:r>
                        <m:r>
                          <a:rPr lang="en-GB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GB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GB" b="0" i="1">
                            <a:latin typeface="Cambria Math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GB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GB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rad>
                    <m:r>
                      <a:rPr lang="es-ES_tradnl" b="0" i="1">
                        <a:latin typeface="Cambria Math"/>
                      </a:rPr>
                      <m:t>𝑐𝑜𝑠</m:t>
                    </m:r>
                    <m:r>
                      <a:rPr lang="en-GB" b="0" i="1">
                        <a:latin typeface="Cambria Math"/>
                      </a:rPr>
                      <m:t>𝜃</m:t>
                    </m:r>
                  </m:oMath>
                </a14:m>
                <a:r>
                  <a:rPr lang="nl-NL" i="1" dirty="0"/>
                  <a:t>   </a:t>
                </a:r>
              </a:p>
            </p:txBody>
          </p:sp>
        </mc:Choice>
        <mc:Fallback xmlns=""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A8446784-E61D-4A60-9349-77E56A5DE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10" y="1642904"/>
                <a:ext cx="6672338" cy="391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Afbeelding 3">
            <a:extLst>
              <a:ext uri="{FF2B5EF4-FFF2-40B4-BE49-F238E27FC236}">
                <a16:creationId xmlns:a16="http://schemas.microsoft.com/office/drawing/2014/main" id="{BAA15063-B0EA-4ED9-A986-5679F6D6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20" y="4097968"/>
            <a:ext cx="2274608" cy="227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0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99" name="Group 98"/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506849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10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12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4">
                <a:extLst>
                  <a:ext uri="{FF2B5EF4-FFF2-40B4-BE49-F238E27FC236}">
                    <a16:creationId xmlns:a16="http://schemas.microsoft.com/office/drawing/2014/main" id="{528821F9-A703-4068-B3FF-148C9A08DF07}"/>
                  </a:ext>
                </a:extLst>
              </p:cNvPr>
              <p:cNvSpPr/>
              <p:nvPr/>
            </p:nvSpPr>
            <p:spPr>
              <a:xfrm>
                <a:off x="655421" y="1124744"/>
                <a:ext cx="7826245" cy="4812921"/>
              </a:xfrm>
              <a:prstGeom prst="rect">
                <a:avLst/>
              </a:prstGeom>
              <a:solidFill>
                <a:srgbClr val="BDE9FF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- Solution of the equivalent  transmission line:</a:t>
                </a:r>
              </a:p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	</a:t>
                </a:r>
                <a:r>
                  <a:rPr lang="en-GB" b="0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𝑇𝐸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𝑇𝐸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]=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𝑡𝑟𝑥𝑙𝑖𝑛𝑒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_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𝑖𝑛𝑓𝑚𝑒𝑑𝑖𝑢𝑚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  <m:r>
                          <a:rPr lang="en-US" b="0" i="1">
                            <a:latin typeface="Cambria Math"/>
                          </a:rPr>
                          <m:t>0,</m:t>
                        </m:r>
                        <m:r>
                          <a:rPr lang="en-US" b="0" i="1">
                            <a:latin typeface="Cambria Math"/>
                          </a:rPr>
                          <m:t>𝑒𝑟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h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𝑘𝑟𝑜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 algn="l"/>
                <a:endParaRPr lang="en-US" b="0" dirty="0"/>
              </a:p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- Dyadic SGF :</a:t>
                </a:r>
              </a:p>
              <a:p>
                <a:pPr algn="l"/>
                <a:r>
                  <a:rPr lang="en-GB" b="0" dirty="0"/>
                  <a:t>	 [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𝐺𝑥𝑥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𝐺𝑦𝑥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𝐺𝑧𝑥</m:t>
                    </m:r>
                    <m:r>
                      <a:rPr lang="en-US" b="0" i="1">
                        <a:latin typeface="Cambria Math"/>
                      </a:rPr>
                      <m:t>]=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𝐸𝑀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𝑥𝑆𝑝𝑒𝑐𝑡𝑟𝑎𝑙𝐺𝐹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  <m:r>
                          <a:rPr lang="en-US" b="0" i="1">
                            <a:latin typeface="Cambria Math"/>
                          </a:rPr>
                          <m:t>0,</m:t>
                        </m:r>
                        <m:r>
                          <a:rPr lang="en-US" b="0" i="1">
                            <a:latin typeface="Cambria Math"/>
                          </a:rPr>
                          <m:t>𝑒𝑟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𝑘𝑥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𝑘𝑦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𝑇𝑀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𝑇𝐸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𝑇𝑀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𝑇𝐸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pPr algn="l"/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r>
                  <a:rPr lang="en-US" b="0" dirty="0">
                    <a:latin typeface="Cambria" panose="02040503050406030204" pitchFamily="18" charset="0"/>
                  </a:rPr>
                  <a:t>FT of the current distribution (assume PWS):</a:t>
                </a:r>
              </a:p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𝑀𝑥</m:t>
                    </m:r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𝐹𝑇𝑐𝑢𝑟𝑟𝑒𝑛𝑡</m:t>
                    </m:r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𝑘</m:t>
                    </m:r>
                    <m:r>
                      <a:rPr lang="en-US" b="0" i="1">
                        <a:latin typeface="Cambria Math"/>
                      </a:rPr>
                      <m:t>0,</m:t>
                    </m:r>
                    <m:r>
                      <a:rPr lang="en-US" b="0" i="1">
                        <a:latin typeface="Cambria Math"/>
                      </a:rPr>
                      <m:t>𝑘𝑥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𝑘𝑦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𝑙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𝑤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r>
                  <a:rPr lang="en-US" b="0" dirty="0">
                    <a:latin typeface="Cambria" panose="02040503050406030204" pitchFamily="18" charset="0"/>
                  </a:rPr>
                  <a:t>Far Field: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GB" b="0" i="1">
                              <a:latin typeface="Cambria Math"/>
                            </a:rPr>
                            <m:t>𝑓𝑎𝑟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</m:d>
                      <m:r>
                        <a:rPr lang="en-GB" b="0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b="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GB" b="0" i="1">
                              <a:latin typeface="Cambria Math"/>
                            </a:rPr>
                            <m:t>2</m:t>
                          </m:r>
                          <m:r>
                            <a:rPr lang="en-GB" b="0" i="1">
                              <a:latin typeface="Cambria Math"/>
                            </a:rPr>
                            <m:t>𝐷</m:t>
                          </m:r>
                        </m:sub>
                        <m:sup>
                          <m:r>
                            <a:rPr lang="en-GB" b="0" i="1">
                              <a:latin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nl-NL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|</m:t>
                          </m:r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i="1">
                              <a:latin typeface="Cambria Math"/>
                            </a:rPr>
                            <m:t>′|</m:t>
                          </m:r>
                        </m:sup>
                      </m:sSup>
                      <m:f>
                        <m:f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b="0" i="1">
                                  <a:latin typeface="Cambria Math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r>
                            <a:rPr lang="en-GB" b="0" i="1">
                              <a:latin typeface="Cambria Math"/>
                            </a:rPr>
                            <m:t>2</m:t>
                          </m:r>
                          <m:r>
                            <a:rPr lang="en-GB" b="0" i="1">
                              <a:latin typeface="Cambria Math"/>
                            </a:rPr>
                            <m:t>𝜋</m:t>
                          </m:r>
                          <m:r>
                            <a:rPr lang="en-GB" b="0" i="1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l"/>
                <a:endParaRPr lang="en-US" b="0" i="1" dirty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𝐸𝑡h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𝐸𝑝h</m:t>
                          </m:r>
                        </m:e>
                      </m:d>
                      <m:r>
                        <a:rPr lang="en-US" b="0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𝑓𝑎𝑟𝑓𝑖𝑒𝑙𝑑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/>
                            </a:rPr>
                            <m:t>𝑘</m:t>
                          </m:r>
                          <m:r>
                            <a:rPr lang="en-US" b="0" i="1">
                              <a:latin typeface="Cambria Math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𝑝h𝑖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>
                              <a:latin typeface="Cambria Math"/>
                            </a:rPr>
                            <m:t>𝐺𝑥𝑥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>
                              <a:latin typeface="Cambria Math"/>
                            </a:rPr>
                            <m:t>𝐺𝑦𝑥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>
                              <a:latin typeface="Cambria Math"/>
                            </a:rPr>
                            <m:t>𝐺𝑧𝑥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𝑀𝑥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pPr algn="l"/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r>
                  <a:rPr lang="en-US" b="0" dirty="0">
                    <a:latin typeface="Cambria" panose="02040503050406030204" pitchFamily="18" charset="0"/>
                  </a:rPr>
                  <a:t>Directivity and radiated power 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𝐷𝑖𝑟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𝑃𝑟𝑎𝑑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𝐷𝑖𝑟𝑒𝑐𝑡𝑖𝑣𝑖𝑡𝑦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𝐸𝑡𝑜𝑡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𝑑𝑡h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𝑑𝑝h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𝑒𝑟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4">
                <a:extLst>
                  <a:ext uri="{FF2B5EF4-FFF2-40B4-BE49-F238E27FC236}">
                    <a16:creationId xmlns:a16="http://schemas.microsoft.com/office/drawing/2014/main" id="{528821F9-A703-4068-B3FF-148C9A08D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21" y="1124744"/>
                <a:ext cx="7826245" cy="4812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94">
            <a:extLst>
              <a:ext uri="{FF2B5EF4-FFF2-40B4-BE49-F238E27FC236}">
                <a16:creationId xmlns:a16="http://schemas.microsoft.com/office/drawing/2014/main" id="{FEB5B89E-6E3E-42BB-8B46-870FF8B10EDF}"/>
              </a:ext>
            </a:extLst>
          </p:cNvPr>
          <p:cNvSpPr txBox="1"/>
          <p:nvPr/>
        </p:nvSpPr>
        <p:spPr>
          <a:xfrm>
            <a:off x="510712" y="188640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3200" b="0" kern="0" dirty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-128"/>
              </a:rPr>
              <a:t>Routines</a:t>
            </a:r>
            <a:endParaRPr lang="en-GB" altLang="en-US" sz="3200" b="0" kern="0" dirty="0">
              <a:solidFill>
                <a:srgbClr val="000000"/>
              </a:solidFill>
              <a:latin typeface="Bookman Old Style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727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>
            <a:extLst>
              <a:ext uri="{FF2B5EF4-FFF2-40B4-BE49-F238E27FC236}">
                <a16:creationId xmlns:a16="http://schemas.microsoft.com/office/drawing/2014/main" id="{82B670A7-9FC1-45B8-945C-435C36D27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5" name="Group 97">
            <a:extLst>
              <a:ext uri="{FF2B5EF4-FFF2-40B4-BE49-F238E27FC236}">
                <a16:creationId xmlns:a16="http://schemas.microsoft.com/office/drawing/2014/main" id="{13AD1254-6F7C-4C00-B95F-9CE6878BEEB2}"/>
              </a:ext>
            </a:extLst>
          </p:cNvPr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6" name="Group 98">
              <a:extLst>
                <a:ext uri="{FF2B5EF4-FFF2-40B4-BE49-F238E27FC236}">
                  <a16:creationId xmlns:a16="http://schemas.microsoft.com/office/drawing/2014/main" id="{205C0ABF-343F-4550-ACAD-1B8C94D378F0}"/>
                </a:ext>
              </a:extLst>
            </p:cNvPr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8" name="Rectangle 20">
                <a:extLst>
                  <a:ext uri="{FF2B5EF4-FFF2-40B4-BE49-F238E27FC236}">
                    <a16:creationId xmlns:a16="http://schemas.microsoft.com/office/drawing/2014/main" id="{C00B7281-D6D4-4870-83AE-34480B873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9" name="Straight Connector 101">
                <a:extLst>
                  <a:ext uri="{FF2B5EF4-FFF2-40B4-BE49-F238E27FC236}">
                    <a16:creationId xmlns:a16="http://schemas.microsoft.com/office/drawing/2014/main" id="{DB0F4B67-34E1-41E6-94F9-6CE577A68785}"/>
                  </a:ext>
                </a:extLst>
              </p:cNvPr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99">
              <a:extLst>
                <a:ext uri="{FF2B5EF4-FFF2-40B4-BE49-F238E27FC236}">
                  <a16:creationId xmlns:a16="http://schemas.microsoft.com/office/drawing/2014/main" id="{1AAF52B0-9F60-4380-A6CA-3304211C34D5}"/>
                </a:ext>
              </a:extLst>
            </p:cNvPr>
            <p:cNvSpPr txBox="1"/>
            <p:nvPr/>
          </p:nvSpPr>
          <p:spPr>
            <a:xfrm>
              <a:off x="5506849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B9F6ADA3-6EF1-484C-9F50-6CA28C7F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13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94">
            <a:extLst>
              <a:ext uri="{FF2B5EF4-FFF2-40B4-BE49-F238E27FC236}">
                <a16:creationId xmlns:a16="http://schemas.microsoft.com/office/drawing/2014/main" id="{BEB4DFE6-406C-4DF9-894F-87B20E83A4BA}"/>
              </a:ext>
            </a:extLst>
          </p:cNvPr>
          <p:cNvSpPr txBox="1"/>
          <p:nvPr/>
        </p:nvSpPr>
        <p:spPr>
          <a:xfrm>
            <a:off x="510712" y="188640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GB" altLang="en-US" sz="3200" b="0" kern="0" dirty="0">
                <a:solidFill>
                  <a:srgbClr val="000000"/>
                </a:solidFill>
                <a:latin typeface="Bookman Old Style"/>
                <a:ea typeface="ＭＳ Ｐゴシック" charset="-128"/>
              </a:rPr>
              <a:t>Contact</a:t>
            </a:r>
          </a:p>
        </p:txBody>
      </p:sp>
      <p:sp>
        <p:nvSpPr>
          <p:cNvPr id="13" name="Rectangle 95">
            <a:extLst>
              <a:ext uri="{FF2B5EF4-FFF2-40B4-BE49-F238E27FC236}">
                <a16:creationId xmlns:a16="http://schemas.microsoft.com/office/drawing/2014/main" id="{C0E5BDD7-2057-4D2B-A1CF-C7F9AEFD0F09}"/>
              </a:ext>
            </a:extLst>
          </p:cNvPr>
          <p:cNvSpPr/>
          <p:nvPr/>
        </p:nvSpPr>
        <p:spPr>
          <a:xfrm>
            <a:off x="549972" y="1528224"/>
            <a:ext cx="8063676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400"/>
              </a:spcAft>
            </a:pPr>
            <a:r>
              <a:rPr lang="en-US" b="0" dirty="0">
                <a:latin typeface="Book Antiqua" panose="02040602050305030304" pitchFamily="18" charset="0"/>
              </a:rPr>
              <a:t>E-mail: </a:t>
            </a:r>
            <a:r>
              <a:rPr lang="en-US" b="0" dirty="0">
                <a:latin typeface="Book Antiqua" panose="02040602050305030304" pitchFamily="18" charset="0"/>
                <a:hlinkClick r:id="rId2"/>
              </a:rPr>
              <a:t>H.Zhang-12@tudelft.nl</a:t>
            </a:r>
            <a:endParaRPr lang="en-US" b="0" dirty="0">
              <a:latin typeface="Book Antiqua" panose="02040602050305030304" pitchFamily="18" charset="0"/>
            </a:endParaRPr>
          </a:p>
          <a:p>
            <a:pPr algn="just">
              <a:spcAft>
                <a:spcPts val="400"/>
              </a:spcAft>
            </a:pPr>
            <a:r>
              <a:rPr lang="en-US" b="0" dirty="0">
                <a:latin typeface="Book Antiqua" panose="02040602050305030304" pitchFamily="18" charset="0"/>
              </a:rPr>
              <a:t>Zoom: search </a:t>
            </a:r>
            <a:r>
              <a:rPr lang="en-US" b="0" u="sng" dirty="0">
                <a:latin typeface="Book Antiqua" panose="02040602050305030304" pitchFamily="18" charset="0"/>
              </a:rPr>
              <a:t>Huasheng </a:t>
            </a:r>
            <a:r>
              <a:rPr lang="en-US" b="0" u="sng" dirty="0" err="1">
                <a:latin typeface="Book Antiqua" panose="02040602050305030304" pitchFamily="18" charset="0"/>
              </a:rPr>
              <a:t>zhang</a:t>
            </a:r>
            <a:r>
              <a:rPr lang="en-US" b="0" dirty="0">
                <a:latin typeface="Book Antiqua" panose="02040602050305030304" pitchFamily="18" charset="0"/>
              </a:rPr>
              <a:t> using TU delft account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419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99" name="Group 98"/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506854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10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1568" y="289224"/>
            <a:ext cx="4395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GB" altLang="en-US" sz="3200" b="0" kern="0" dirty="0">
                <a:solidFill>
                  <a:srgbClr val="000000"/>
                </a:solidFill>
                <a:latin typeface="Bookman Old Style"/>
                <a:ea typeface="ＭＳ Ｐゴシック" charset="-128"/>
              </a:rPr>
              <a:t>Question 1 (3 points)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469900" y="1052736"/>
                <a:ext cx="8566596" cy="2133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400"/>
                  </a:spcAft>
                </a:pPr>
                <a:r>
                  <a:rPr lang="en-US" b="0" dirty="0">
                    <a:latin typeface="Book Antiqua" panose="02040602050305030304" pitchFamily="18" charset="0"/>
                  </a:rPr>
                  <a:t>Evaluate the far field radiated by an electric dipole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nl-NL" b="0" dirty="0">
                    <a:latin typeface="Book Antiqua" panose="02040602050305030304" pitchFamily="18" charset="0"/>
                  </a:rPr>
                  <a:t> mm </a:t>
                </a:r>
                <a:r>
                  <a:rPr lang="en-US" b="0" dirty="0">
                    <a:latin typeface="Book Antiqua" panose="02040602050305030304" pitchFamily="18" charset="0"/>
                  </a:rPr>
                  <a:t>placed on top of a grounded slab of thickness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nl-NL" b="0" dirty="0">
                    <a:latin typeface="Book Antiqua" panose="02040602050305030304" pitchFamily="18" charset="0"/>
                  </a:rPr>
                  <a:t> mm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nl-NL" b="0" dirty="0">
                    <a:latin typeface="Book Antiqua" panose="02040602050305030304" pitchFamily="18" charset="0"/>
                  </a:rPr>
                  <a:t>. Provide the following plots:</a:t>
                </a:r>
              </a:p>
              <a:p>
                <a:pPr marL="342900" indent="-342900" algn="l">
                  <a:spcAft>
                    <a:spcPts val="200"/>
                  </a:spcAft>
                  <a:buAutoNum type="arabicPeriod"/>
                </a:pPr>
                <a:r>
                  <a:rPr lang="en-US" b="0" dirty="0">
                    <a:latin typeface="Book Antiqua" panose="02040602050305030304" pitchFamily="18" charset="0"/>
                  </a:rPr>
                  <a:t>A 1D plot of the far field versus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nl-NL" b="0" dirty="0">
                    <a:latin typeface="Book Antiqua" panose="0204060205030503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nl-NL" b="0" dirty="0">
                    <a:latin typeface="Book Antiqua" panose="0204060205030503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nl-NL" b="0" dirty="0">
                    <a:latin typeface="Book Antiqua" panose="02040602050305030304" pitchFamily="18" charset="0"/>
                  </a:rPr>
                  <a:t> at 15 GHz.</a:t>
                </a:r>
              </a:p>
              <a:p>
                <a:pPr marL="342900" indent="-342900" algn="l">
                  <a:spcAft>
                    <a:spcPts val="200"/>
                  </a:spcAft>
                  <a:buAutoNum type="arabicPeriod"/>
                </a:pPr>
                <a:r>
                  <a:rPr lang="en-US" b="0" dirty="0">
                    <a:latin typeface="Book Antiqua" panose="02040602050305030304" pitchFamily="18" charset="0"/>
                  </a:rPr>
                  <a:t>A plot of the radiated power from 1 GHz to 25 GHz normalized to the radiated power that the same dipole will radiate in free space.</a:t>
                </a:r>
              </a:p>
              <a:p>
                <a:pPr marL="342900" indent="-342900" algn="l">
                  <a:spcAft>
                    <a:spcPts val="200"/>
                  </a:spcAft>
                  <a:buAutoNum type="arabicPeriod"/>
                </a:pPr>
                <a:r>
                  <a:rPr lang="en-US" b="0" dirty="0">
                    <a:latin typeface="Book Antiqua" panose="02040602050305030304" pitchFamily="18" charset="0"/>
                  </a:rPr>
                  <a:t>For which thickness is this normalized power of the dipole the highest? Why? </a:t>
                </a:r>
                <a:endParaRPr lang="en-US" b="0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1052736"/>
                <a:ext cx="8566596" cy="2133918"/>
              </a:xfrm>
              <a:prstGeom prst="rect">
                <a:avLst/>
              </a:prstGeom>
              <a:blipFill>
                <a:blip r:embed="rId2"/>
                <a:stretch>
                  <a:fillRect l="-641" t="-1429" r="-712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4" y="3504432"/>
            <a:ext cx="2878475" cy="2281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076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99" name="Group 98"/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506849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10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0712" y="18864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GB" altLang="en-US" sz="3200" b="0" kern="0" dirty="0">
                <a:solidFill>
                  <a:srgbClr val="000000"/>
                </a:solidFill>
                <a:latin typeface="Bookman Old Style"/>
                <a:ea typeface="ＭＳ Ｐゴシック" charset="-128"/>
              </a:rPr>
              <a:t>Far-field evaluation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A40FB769-DAC9-45C0-98AB-3680097ED408}"/>
              </a:ext>
            </a:extLst>
          </p:cNvPr>
          <p:cNvSpPr txBox="1"/>
          <p:nvPr/>
        </p:nvSpPr>
        <p:spPr>
          <a:xfrm>
            <a:off x="562408" y="831548"/>
            <a:ext cx="824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latin typeface="Cambria" panose="02040503050406030204" pitchFamily="18" charset="0"/>
              </a:rPr>
              <a:t>The far field radiated by a certain current distribution can be calculated in spectral domain as follows:</a:t>
            </a:r>
            <a:endParaRPr lang="nl-NL" b="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9E1624CD-AE5F-424A-8CC0-607157494C2D}"/>
                  </a:ext>
                </a:extLst>
              </p:cNvPr>
              <p:cNvSpPr/>
              <p:nvPr/>
            </p:nvSpPr>
            <p:spPr>
              <a:xfrm>
                <a:off x="590452" y="1612808"/>
                <a:ext cx="7921796" cy="90191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  <m:r>
                        <a:rPr lang="en-GB" sz="18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nl-NL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sz="1800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1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b="0" i="1" smtClean="0">
                                          <a:latin typeface="Cambria Math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GB" sz="1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sz="18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/>
                                </a:rPr>
                                <m:t>𝑒𝑗</m:t>
                              </m:r>
                            </m:sup>
                          </m:sSubSup>
                          <m:d>
                            <m:dPr>
                              <m:ctrlPr>
                                <a:rPr lang="nl-NL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800" b="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nl-NL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′ 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d>
                            <m:dPr>
                              <m:ctrlPr>
                                <a:rPr lang="nl-NL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800" b="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nl-NL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sz="1800" b="0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sSup>
                            <m:sSupPr>
                              <m:ctrlPr>
                                <a:rPr lang="nl-NL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nl-NL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nl-NL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nl-NL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nl-NL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nl-NL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1800" b="0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b="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nl-NL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800" b="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nl-NL" sz="1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sz="1800" b="0" dirty="0"/>
              </a:p>
            </p:txBody>
          </p:sp>
        </mc:Choice>
        <mc:Fallback xmlns=""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9E1624CD-AE5F-424A-8CC0-607157494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52" y="1612808"/>
                <a:ext cx="7921796" cy="901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0C16EC00-B7F6-4A2A-8225-B35356F1ED16}"/>
                  </a:ext>
                </a:extLst>
              </p:cNvPr>
              <p:cNvSpPr/>
              <p:nvPr/>
            </p:nvSpPr>
            <p:spPr>
              <a:xfrm>
                <a:off x="1878440" y="3810246"/>
                <a:ext cx="5675367" cy="657937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GB" sz="1800" b="0" i="1" smtClean="0">
                              <a:latin typeface="Cambria Math"/>
                            </a:rPr>
                            <m:t>𝑓𝑎𝑟</m:t>
                          </m:r>
                        </m:sup>
                      </m:sSup>
                      <m:d>
                        <m:d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  <m:r>
                        <a:rPr lang="en-GB" sz="1800" b="0" i="1" smtClean="0">
                          <a:latin typeface="Cambria Math"/>
                        </a:rPr>
                        <m:t>=</m:t>
                      </m:r>
                      <m:r>
                        <a:rPr lang="en-GB" sz="1800" i="1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sz="1800" i="1">
                              <a:latin typeface="Cambria Math"/>
                            </a:rPr>
                            <m:t>𝑧</m:t>
                          </m:r>
                          <m:r>
                            <a:rPr lang="en-GB" sz="1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GB" b="0" i="1">
                              <a:latin typeface="Cambria Math"/>
                            </a:rPr>
                            <m:t>2</m:t>
                          </m:r>
                          <m:r>
                            <a:rPr lang="en-GB" b="0" i="1">
                              <a:latin typeface="Cambria Math"/>
                            </a:rPr>
                            <m:t>𝐷</m:t>
                          </m:r>
                        </m:sub>
                        <m:sup>
                          <m:r>
                            <a:rPr lang="en-GB" b="0" i="1">
                              <a:latin typeface="Cambria Math"/>
                            </a:rPr>
                            <m:t>𝑒𝑗</m:t>
                          </m:r>
                        </m:sup>
                      </m:sSubSup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nl-NL" sz="1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8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|</m:t>
                          </m:r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i="1">
                              <a:latin typeface="Cambria Math"/>
                            </a:rPr>
                            <m:t>′|</m:t>
                          </m:r>
                        </m:sup>
                      </m:sSup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/>
                                </a:rPr>
                                <m:t>𝑗𝑘𝑟</m:t>
                              </m:r>
                            </m:sup>
                          </m:sSup>
                        </m:num>
                        <m:den>
                          <m:r>
                            <a:rPr lang="en-GB" sz="1800" i="1">
                              <a:latin typeface="Cambria Math"/>
                            </a:rPr>
                            <m:t>2</m:t>
                          </m:r>
                          <m:r>
                            <a:rPr lang="en-GB" sz="1800" i="1">
                              <a:latin typeface="Cambria Math"/>
                            </a:rPr>
                            <m:t>𝜋</m:t>
                          </m:r>
                          <m:r>
                            <a:rPr lang="en-GB" sz="1800" i="1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0C16EC00-B7F6-4A2A-8225-B35356F1E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40" y="3810246"/>
                <a:ext cx="5675367" cy="657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CED02AC7-5C49-4144-899C-01B361CC0705}"/>
              </a:ext>
            </a:extLst>
          </p:cNvPr>
          <p:cNvGrpSpPr/>
          <p:nvPr/>
        </p:nvGrpSpPr>
        <p:grpSpPr>
          <a:xfrm>
            <a:off x="4867928" y="2566365"/>
            <a:ext cx="2049214" cy="1157777"/>
            <a:chOff x="4867928" y="2566365"/>
            <a:chExt cx="2049214" cy="115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17">
                  <a:extLst>
                    <a:ext uri="{FF2B5EF4-FFF2-40B4-BE49-F238E27FC236}">
                      <a16:creationId xmlns:a16="http://schemas.microsoft.com/office/drawing/2014/main" id="{F1551D62-8632-461F-883B-AE32F31E64FF}"/>
                    </a:ext>
                  </a:extLst>
                </p:cNvPr>
                <p:cNvSpPr/>
                <p:nvPr/>
              </p:nvSpPr>
              <p:spPr>
                <a:xfrm>
                  <a:off x="4869530" y="2566365"/>
                  <a:ext cx="20476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𝑥𝑠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𝑠𝑖𝑛</m:t>
                        </m:r>
                        <m:r>
                          <a:rPr lang="en-GB" b="0" i="1" smtClean="0">
                            <a:latin typeface="Cambria Math"/>
                          </a:rPr>
                          <m:t>𝜃</m:t>
                        </m:r>
                        <m:r>
                          <a:rPr lang="en-GB" b="0" i="1" smtClean="0">
                            <a:latin typeface="Cambria Math"/>
                          </a:rPr>
                          <m:t>𝑐𝑜𝑠</m:t>
                        </m:r>
                        <m:r>
                          <a:rPr lang="en-GB" b="0" i="1" smtClean="0">
                            <a:latin typeface="Cambria Math"/>
                          </a:rPr>
                          <m:t>𝜙</m:t>
                        </m:r>
                      </m:oMath>
                    </m:oMathPara>
                  </a14:m>
                  <a:endParaRPr lang="nl-NL" i="1" dirty="0"/>
                </a:p>
              </p:txBody>
            </p:sp>
          </mc:Choice>
          <mc:Fallback xmlns="">
            <p:sp>
              <p:nvSpPr>
                <p:cNvPr id="22" name="Rectangle 17">
                  <a:extLst>
                    <a:ext uri="{FF2B5EF4-FFF2-40B4-BE49-F238E27FC236}">
                      <a16:creationId xmlns:a16="http://schemas.microsoft.com/office/drawing/2014/main" id="{F1551D62-8632-461F-883B-AE32F31E64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530" y="2566365"/>
                  <a:ext cx="204761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0">
                  <a:extLst>
                    <a:ext uri="{FF2B5EF4-FFF2-40B4-BE49-F238E27FC236}">
                      <a16:creationId xmlns:a16="http://schemas.microsoft.com/office/drawing/2014/main" id="{44E87BC6-A7C2-4B25-AB21-6C9B25E23884}"/>
                    </a:ext>
                  </a:extLst>
                </p:cNvPr>
                <p:cNvSpPr/>
                <p:nvPr/>
              </p:nvSpPr>
              <p:spPr>
                <a:xfrm>
                  <a:off x="4867928" y="2966885"/>
                  <a:ext cx="2033184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GB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𝑠𝑖𝑛</m:t>
                        </m:r>
                        <m:r>
                          <a:rPr lang="en-GB" b="0" i="1" smtClean="0">
                            <a:latin typeface="Cambria Math"/>
                          </a:rPr>
                          <m:t>𝜃</m:t>
                        </m:r>
                        <m:r>
                          <a:rPr lang="en-GB" b="0" i="1" smtClean="0">
                            <a:latin typeface="Cambria Math"/>
                          </a:rPr>
                          <m:t>𝑠𝑖𝑛</m:t>
                        </m:r>
                        <m:r>
                          <a:rPr lang="en-GB" b="0" i="1" smtClean="0">
                            <a:latin typeface="Cambria Math"/>
                          </a:rPr>
                          <m:t>𝜙</m:t>
                        </m:r>
                      </m:oMath>
                    </m:oMathPara>
                  </a14:m>
                  <a:endParaRPr lang="nl-NL" i="1" dirty="0"/>
                </a:p>
              </p:txBody>
            </p:sp>
          </mc:Choice>
          <mc:Fallback xmlns="">
            <p:sp>
              <p:nvSpPr>
                <p:cNvPr id="23" name="Rectangle 20">
                  <a:extLst>
                    <a:ext uri="{FF2B5EF4-FFF2-40B4-BE49-F238E27FC236}">
                      <a16:creationId xmlns:a16="http://schemas.microsoft.com/office/drawing/2014/main" id="{44E87BC6-A7C2-4B25-AB21-6C9B25E238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928" y="2966885"/>
                  <a:ext cx="2033184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99">
                  <a:extLst>
                    <a:ext uri="{FF2B5EF4-FFF2-40B4-BE49-F238E27FC236}">
                      <a16:creationId xmlns:a16="http://schemas.microsoft.com/office/drawing/2014/main" id="{00A76AF5-ECF5-4B16-AB05-3D2534DB1D30}"/>
                    </a:ext>
                  </a:extLst>
                </p:cNvPr>
                <p:cNvSpPr/>
                <p:nvPr/>
              </p:nvSpPr>
              <p:spPr>
                <a:xfrm>
                  <a:off x="4883890" y="3354810"/>
                  <a:ext cx="15685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s-ES_tradnl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GB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s-ES_tradnl" b="0" i="1" smtClean="0">
                            <a:latin typeface="Cambria Math"/>
                          </a:rPr>
                          <m:t>𝑐𝑜𝑠</m:t>
                        </m:r>
                        <m:r>
                          <a:rPr lang="en-GB" b="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nl-NL" i="1" dirty="0"/>
                </a:p>
              </p:txBody>
            </p:sp>
          </mc:Choice>
          <mc:Fallback xmlns="">
            <p:sp>
              <p:nvSpPr>
                <p:cNvPr id="24" name="Rectangle 99">
                  <a:extLst>
                    <a:ext uri="{FF2B5EF4-FFF2-40B4-BE49-F238E27FC236}">
                      <a16:creationId xmlns:a16="http://schemas.microsoft.com/office/drawing/2014/main" id="{00A76AF5-ECF5-4B16-AB05-3D2534DB1D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890" y="3354810"/>
                  <a:ext cx="15685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B805B03D-355C-4A45-870D-1269F936F83E}"/>
              </a:ext>
            </a:extLst>
          </p:cNvPr>
          <p:cNvSpPr/>
          <p:nvPr/>
        </p:nvSpPr>
        <p:spPr>
          <a:xfrm>
            <a:off x="410062" y="2708479"/>
            <a:ext cx="3707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Cambria" panose="02040503050406030204" pitchFamily="18" charset="0"/>
              </a:rPr>
              <a:t>The integral is dominated by a single plane wave (direct ray from the source to the observation point)</a:t>
            </a:r>
            <a:endParaRPr lang="nl-N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F2F03C5F-8513-4985-A092-AAA9EBB87362}"/>
                  </a:ext>
                </a:extLst>
              </p:cNvPr>
              <p:cNvSpPr/>
              <p:nvPr/>
            </p:nvSpPr>
            <p:spPr>
              <a:xfrm>
                <a:off x="602416" y="4841776"/>
                <a:ext cx="3726213" cy="158581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</m:acc>
                        </m:e>
                        <m:sup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𝒆𝒋</m:t>
                          </m:r>
                        </m:sup>
                      </m:sSup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𝑇𝑀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GB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𝑇𝐸</m:t>
                                            </m:r>
                                          </m:sub>
                                        </m:s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𝑇𝑀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GB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𝑇𝐸</m:t>
                                            </m:r>
                                          </m:sub>
                                        </m:s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𝑇𝑀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GB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𝐸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𝑇𝑀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𝜍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𝑇𝑀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GB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𝜍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𝑇𝑀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F2F03C5F-8513-4985-A092-AAA9EBB87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16" y="4841776"/>
                <a:ext cx="3726213" cy="1585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">
            <a:extLst>
              <a:ext uri="{FF2B5EF4-FFF2-40B4-BE49-F238E27FC236}">
                <a16:creationId xmlns:a16="http://schemas.microsoft.com/office/drawing/2014/main" id="{CEA5CBE7-83C3-4244-AC74-880F99599E81}"/>
              </a:ext>
            </a:extLst>
          </p:cNvPr>
          <p:cNvSpPr/>
          <p:nvPr/>
        </p:nvSpPr>
        <p:spPr>
          <a:xfrm>
            <a:off x="233279" y="4479367"/>
            <a:ext cx="1120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Step 1</a:t>
            </a:r>
            <a:endParaRPr lang="nl-NL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ABAA0C-7AB4-45C3-B380-2A00630CD195}"/>
              </a:ext>
            </a:extLst>
          </p:cNvPr>
          <p:cNvSpPr/>
          <p:nvPr/>
        </p:nvSpPr>
        <p:spPr bwMode="auto">
          <a:xfrm>
            <a:off x="3493008" y="3950208"/>
            <a:ext cx="1261872" cy="45720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D1D08F1-862C-48B0-BFAC-BF819ECA2A32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3611880" y="4407408"/>
            <a:ext cx="512064" cy="420624"/>
          </a:xfrm>
          <a:prstGeom prst="straightConnector1">
            <a:avLst/>
          </a:prstGeom>
          <a:solidFill>
            <a:schemeClr val="tx1"/>
          </a:solidFill>
          <a:ln w="25400" cap="rnd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B739F02-C66B-4CE9-95C5-561AAA4C58D7}"/>
              </a:ext>
            </a:extLst>
          </p:cNvPr>
          <p:cNvSpPr/>
          <p:nvPr/>
        </p:nvSpPr>
        <p:spPr bwMode="auto">
          <a:xfrm>
            <a:off x="4788408" y="3947160"/>
            <a:ext cx="1036320" cy="457200"/>
          </a:xfrm>
          <a:prstGeom prst="rect">
            <a:avLst/>
          </a:prstGeom>
          <a:noFill/>
          <a:ln w="25400" cap="rnd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B98447-F524-4413-9C8D-A9C91B81F87B}"/>
              </a:ext>
            </a:extLst>
          </p:cNvPr>
          <p:cNvCxnSpPr>
            <a:cxnSpLocks/>
            <a:stCxn id="33" idx="2"/>
          </p:cNvCxnSpPr>
          <p:nvPr/>
        </p:nvCxnSpPr>
        <p:spPr bwMode="auto">
          <a:xfrm>
            <a:off x="5306568" y="4404360"/>
            <a:ext cx="655320" cy="560832"/>
          </a:xfrm>
          <a:prstGeom prst="straightConnector1">
            <a:avLst/>
          </a:prstGeom>
          <a:solidFill>
            <a:schemeClr val="tx1"/>
          </a:solidFill>
          <a:ln w="25400" cap="rnd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2426777-7421-4789-B546-EA2667DE4E52}"/>
              </a:ext>
            </a:extLst>
          </p:cNvPr>
          <p:cNvGrpSpPr/>
          <p:nvPr/>
        </p:nvGrpSpPr>
        <p:grpSpPr>
          <a:xfrm>
            <a:off x="5226725" y="5039896"/>
            <a:ext cx="3286339" cy="1162178"/>
            <a:chOff x="5052989" y="4985032"/>
            <a:chExt cx="3286339" cy="1162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24">
                  <a:extLst>
                    <a:ext uri="{FF2B5EF4-FFF2-40B4-BE49-F238E27FC236}">
                      <a16:creationId xmlns:a16="http://schemas.microsoft.com/office/drawing/2014/main" id="{8848C43C-4EEA-45A7-B835-62FBA4EE3A28}"/>
                    </a:ext>
                  </a:extLst>
                </p:cNvPr>
                <p:cNvSpPr/>
                <p:nvPr/>
              </p:nvSpPr>
              <p:spPr>
                <a:xfrm>
                  <a:off x="5052989" y="4985032"/>
                  <a:ext cx="3286339" cy="1162178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>
                                    <a:latin typeface="Cambria Math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𝑥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,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GB" sz="1600" b="0" i="1">
                            <a:latin typeface="Cambria Math"/>
                          </a:rPr>
                          <m:t>=</m:t>
                        </m:r>
                        <m:r>
                          <a:rPr lang="en-US" sz="1600" b="0" i="1">
                            <a:latin typeface="Cambria Math"/>
                          </a:rPr>
                          <m:t>𝑙</m:t>
                        </m:r>
                        <m:d>
                          <m:dPr>
                            <m:ctrlPr>
                              <a:rPr lang="nl-NL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>
                            <a:latin typeface="Cambria Math"/>
                          </a:rPr>
                          <m:t>𝑡</m:t>
                        </m:r>
                        <m:d>
                          <m:dPr>
                            <m:ctrlPr>
                              <a:rPr lang="nl-NL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GB" sz="16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600" b="0" dirty="0"/>
                </a:p>
                <a:p>
                  <a:endParaRPr lang="en-US" sz="1600" b="0" dirty="0"/>
                </a:p>
                <a:p>
                  <a:endParaRPr lang="en-US" sz="1600" b="0" dirty="0"/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>
                                    <a:latin typeface="Cambria Math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𝐹𝑇</m:t>
                            </m:r>
                          </m:sup>
                        </m:sSubSup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sz="1600" b="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nl-NL" sz="1600" b="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nl-NL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sz="1600" b="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nl-NL" sz="1600" b="0" i="1">
                            <a:latin typeface="Cambria Math"/>
                          </a:rPr>
                          <m:t>=</m:t>
                        </m:r>
                        <m:r>
                          <a:rPr lang="en-US" sz="1600" b="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nl-NL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sz="1600" b="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nl-NL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sz="1600" b="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48" name="Rectangle 24">
                  <a:extLst>
                    <a:ext uri="{FF2B5EF4-FFF2-40B4-BE49-F238E27FC236}">
                      <a16:creationId xmlns:a16="http://schemas.microsoft.com/office/drawing/2014/main" id="{8848C43C-4EEA-45A7-B835-62FBA4EE3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989" y="4985032"/>
                  <a:ext cx="3286339" cy="116217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540D60A-6E07-4EFE-AEC4-87BD38D37BE9}"/>
                </a:ext>
              </a:extLst>
            </p:cNvPr>
            <p:cNvGrpSpPr/>
            <p:nvPr/>
          </p:nvGrpSpPr>
          <p:grpSpPr>
            <a:xfrm>
              <a:off x="5134360" y="5308128"/>
              <a:ext cx="990478" cy="369332"/>
              <a:chOff x="6149344" y="5298984"/>
              <a:chExt cx="990478" cy="369332"/>
            </a:xfrm>
          </p:grpSpPr>
          <p:cxnSp>
            <p:nvCxnSpPr>
              <p:cNvPr id="45" name="Straight Arrow Connector 6">
                <a:extLst>
                  <a:ext uri="{FF2B5EF4-FFF2-40B4-BE49-F238E27FC236}">
                    <a16:creationId xmlns:a16="http://schemas.microsoft.com/office/drawing/2014/main" id="{1FF95293-D47A-488D-87D6-8F173E01F3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49344" y="5649880"/>
                <a:ext cx="990478" cy="0"/>
              </a:xfrm>
              <a:prstGeom prst="straightConnector1">
                <a:avLst/>
              </a:prstGeom>
              <a:solidFill>
                <a:schemeClr val="tx1"/>
              </a:solidFill>
              <a:ln w="25400" cap="rnd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Rectangle 7">
                <a:extLst>
                  <a:ext uri="{FF2B5EF4-FFF2-40B4-BE49-F238E27FC236}">
                    <a16:creationId xmlns:a16="http://schemas.microsoft.com/office/drawing/2014/main" id="{88A73776-9B89-42EF-A543-353302689C8E}"/>
                  </a:ext>
                </a:extLst>
              </p:cNvPr>
              <p:cNvSpPr/>
              <p:nvPr/>
            </p:nvSpPr>
            <p:spPr>
              <a:xfrm>
                <a:off x="6382512" y="5298984"/>
                <a:ext cx="444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latin typeface="Cambria" panose="02040503050406030204" pitchFamily="18" charset="0"/>
                  </a:rPr>
                  <a:t>FT</a:t>
                </a:r>
                <a:endParaRPr lang="nl-NL" dirty="0"/>
              </a:p>
            </p:txBody>
          </p:sp>
        </p:grp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B050F275-D706-45CE-B6E1-6A920F28A584}"/>
              </a:ext>
            </a:extLst>
          </p:cNvPr>
          <p:cNvSpPr/>
          <p:nvPr/>
        </p:nvSpPr>
        <p:spPr>
          <a:xfrm>
            <a:off x="4674215" y="4677487"/>
            <a:ext cx="1120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</a:rPr>
              <a:t>Step 2</a:t>
            </a:r>
            <a:endParaRPr lang="nl-NL" sz="1600" dirty="0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35AE8A20-87B6-48B4-8738-C4E1DB21BA92}"/>
              </a:ext>
            </a:extLst>
          </p:cNvPr>
          <p:cNvSpPr/>
          <p:nvPr/>
        </p:nvSpPr>
        <p:spPr bwMode="auto">
          <a:xfrm rot="5400000">
            <a:off x="3861064" y="2930664"/>
            <a:ext cx="1017622" cy="504056"/>
          </a:xfrm>
          <a:prstGeom prst="rightArrow">
            <a:avLst/>
          </a:prstGeom>
          <a:solidFill>
            <a:srgbClr val="66CCFF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/>
      <p:bldP spid="26" grpId="0" animBg="1"/>
      <p:bldP spid="27" grpId="0"/>
      <p:bldP spid="5" grpId="0" animBg="1"/>
      <p:bldP spid="33" grpId="0" animBg="1"/>
      <p:bldP spid="52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99" name="Group 98"/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506849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10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94">
            <a:extLst>
              <a:ext uri="{FF2B5EF4-FFF2-40B4-BE49-F238E27FC236}">
                <a16:creationId xmlns:a16="http://schemas.microsoft.com/office/drawing/2014/main" id="{7770910A-A8D5-4959-9331-8B3E72E4741B}"/>
              </a:ext>
            </a:extLst>
          </p:cNvPr>
          <p:cNvSpPr txBox="1"/>
          <p:nvPr/>
        </p:nvSpPr>
        <p:spPr>
          <a:xfrm>
            <a:off x="510712" y="188640"/>
            <a:ext cx="22292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0" dirty="0">
                <a:latin typeface="Cambria" panose="02040503050406030204" pitchFamily="18" charset="0"/>
              </a:rPr>
              <a:t>Dyadic SGF </a:t>
            </a:r>
            <a:endParaRPr lang="en-GB" altLang="en-US" sz="3200" b="0" kern="0" dirty="0">
              <a:solidFill>
                <a:srgbClr val="000000"/>
              </a:solidFill>
              <a:latin typeface="Bookman Old Style"/>
              <a:ea typeface="ＭＳ Ｐゴシック" charset="-128"/>
            </a:endParaRPr>
          </a:p>
          <a:p>
            <a:pPr lvl="0" algn="l"/>
            <a:endParaRPr lang="en-GB" altLang="en-US" sz="3200" b="0" kern="0" dirty="0">
              <a:solidFill>
                <a:srgbClr val="000000"/>
              </a:solidFill>
              <a:latin typeface="Bookman Old Style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4">
                <a:extLst>
                  <a:ext uri="{FF2B5EF4-FFF2-40B4-BE49-F238E27FC236}">
                    <a16:creationId xmlns:a16="http://schemas.microsoft.com/office/drawing/2014/main" id="{F598F70F-2F83-4114-B084-61A5B86BD081}"/>
                  </a:ext>
                </a:extLst>
              </p:cNvPr>
              <p:cNvSpPr/>
              <p:nvPr/>
            </p:nvSpPr>
            <p:spPr>
              <a:xfrm>
                <a:off x="620704" y="881302"/>
                <a:ext cx="3726213" cy="158581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</m:acc>
                        </m:e>
                        <m:sup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𝒆𝒋</m:t>
                          </m:r>
                        </m:sup>
                      </m:sSup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𝑇𝑀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GB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𝑇𝐸</m:t>
                                            </m:r>
                                          </m:sub>
                                        </m:s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𝑇𝑀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GB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𝑇𝐸</m:t>
                                            </m:r>
                                          </m:sub>
                                        </m:s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𝑇𝑀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GB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𝐸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𝑇𝑀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𝜍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𝑇𝑀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GB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𝜍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𝑇𝑀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24">
                <a:extLst>
                  <a:ext uri="{FF2B5EF4-FFF2-40B4-BE49-F238E27FC236}">
                    <a16:creationId xmlns:a16="http://schemas.microsoft.com/office/drawing/2014/main" id="{F598F70F-2F83-4114-B084-61A5B86BD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04" y="881302"/>
                <a:ext cx="3726213" cy="15858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右 15">
            <a:extLst>
              <a:ext uri="{FF2B5EF4-FFF2-40B4-BE49-F238E27FC236}">
                <a16:creationId xmlns:a16="http://schemas.microsoft.com/office/drawing/2014/main" id="{1CBC69E0-DC6C-4BA5-9BFC-6C7C03F58B35}"/>
              </a:ext>
            </a:extLst>
          </p:cNvPr>
          <p:cNvSpPr/>
          <p:nvPr/>
        </p:nvSpPr>
        <p:spPr bwMode="auto">
          <a:xfrm>
            <a:off x="4720600" y="1439070"/>
            <a:ext cx="1277864" cy="504056"/>
          </a:xfrm>
          <a:prstGeom prst="rightArrow">
            <a:avLst/>
          </a:prstGeom>
          <a:solidFill>
            <a:srgbClr val="66CCFF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2DF07C-C70D-4659-AB8D-72925E8418AE}"/>
              </a:ext>
            </a:extLst>
          </p:cNvPr>
          <p:cNvSpPr txBox="1"/>
          <p:nvPr/>
        </p:nvSpPr>
        <p:spPr>
          <a:xfrm>
            <a:off x="4565192" y="1112150"/>
            <a:ext cx="15887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0" dirty="0">
                <a:latin typeface="Cambria" panose="02040503050406030204" pitchFamily="18" charset="0"/>
              </a:rPr>
              <a:t>Tx. line solution 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CEFE661-A53F-45C1-A9C3-73964443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69" y="3148617"/>
            <a:ext cx="2456245" cy="221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FE4240AA-10A3-4D4E-ABAB-30E483E5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70" y="3505201"/>
            <a:ext cx="282257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ED8D1A0-29FF-457D-87EB-340D62E161D3}"/>
              </a:ext>
            </a:extLst>
          </p:cNvPr>
          <p:cNvSpPr txBox="1"/>
          <p:nvPr/>
        </p:nvSpPr>
        <p:spPr>
          <a:xfrm>
            <a:off x="511227" y="5425133"/>
            <a:ext cx="44644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0" dirty="0">
                <a:latin typeface="Cambria" panose="02040503050406030204" pitchFamily="18" charset="0"/>
              </a:rPr>
              <a:t>Voltage and current in the air: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33F546-0BAC-4D62-8958-6A790994B50D}"/>
              </a:ext>
            </a:extLst>
          </p:cNvPr>
          <p:cNvSpPr/>
          <p:nvPr/>
        </p:nvSpPr>
        <p:spPr>
          <a:xfrm>
            <a:off x="405959" y="2620115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kern="0" dirty="0">
                <a:solidFill>
                  <a:srgbClr val="000000"/>
                </a:solidFill>
                <a:latin typeface="Bookman Old Style"/>
                <a:ea typeface="ＭＳ Ｐゴシック" charset="-128"/>
              </a:rPr>
              <a:t>Equivalent transmission line</a:t>
            </a:r>
            <a:endParaRPr lang="en-US" dirty="0"/>
          </a:p>
        </p:txBody>
      </p:sp>
      <p:pic>
        <p:nvPicPr>
          <p:cNvPr id="29" name="Picture 40">
            <a:extLst>
              <a:ext uri="{FF2B5EF4-FFF2-40B4-BE49-F238E27FC236}">
                <a16:creationId xmlns:a16="http://schemas.microsoft.com/office/drawing/2014/main" id="{5D6E7F3C-169F-40A5-804B-42C358985D2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8" y="3085534"/>
            <a:ext cx="2345416" cy="1859135"/>
          </a:xfrm>
          <a:prstGeom prst="rect">
            <a:avLst/>
          </a:prstGeom>
          <a:noFill/>
        </p:spPr>
      </p:pic>
      <p:sp>
        <p:nvSpPr>
          <p:cNvPr id="30" name="箭头: 右 29">
            <a:extLst>
              <a:ext uri="{FF2B5EF4-FFF2-40B4-BE49-F238E27FC236}">
                <a16:creationId xmlns:a16="http://schemas.microsoft.com/office/drawing/2014/main" id="{BBAC3314-BEC8-40B1-97A7-1942BEB86092}"/>
              </a:ext>
            </a:extLst>
          </p:cNvPr>
          <p:cNvSpPr/>
          <p:nvPr/>
        </p:nvSpPr>
        <p:spPr bwMode="auto">
          <a:xfrm>
            <a:off x="2655780" y="3931029"/>
            <a:ext cx="647257" cy="504056"/>
          </a:xfrm>
          <a:prstGeom prst="rightArrow">
            <a:avLst/>
          </a:prstGeom>
          <a:solidFill>
            <a:srgbClr val="66CCFF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B0055BD-9968-49A3-8E25-45F2C6D8956D}"/>
              </a:ext>
            </a:extLst>
          </p:cNvPr>
          <p:cNvSpPr/>
          <p:nvPr/>
        </p:nvSpPr>
        <p:spPr bwMode="auto">
          <a:xfrm>
            <a:off x="5538940" y="3931029"/>
            <a:ext cx="647257" cy="504056"/>
          </a:xfrm>
          <a:prstGeom prst="rightArrow">
            <a:avLst/>
          </a:prstGeom>
          <a:solidFill>
            <a:srgbClr val="66CCFF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14">
                <a:extLst>
                  <a:ext uri="{FF2B5EF4-FFF2-40B4-BE49-F238E27FC236}">
                    <a16:creationId xmlns:a16="http://schemas.microsoft.com/office/drawing/2014/main" id="{5CD3D762-282D-43A3-BCB6-365C782AE74E}"/>
                  </a:ext>
                </a:extLst>
              </p:cNvPr>
              <p:cNvSpPr/>
              <p:nvPr/>
            </p:nvSpPr>
            <p:spPr>
              <a:xfrm>
                <a:off x="2337917" y="5843048"/>
                <a:ext cx="4681153" cy="520784"/>
              </a:xfrm>
              <a:prstGeom prst="rect">
                <a:avLst/>
              </a:prstGeom>
              <a:solidFill>
                <a:srgbClr val="BDE9FF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b="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14">
                <a:extLst>
                  <a:ext uri="{FF2B5EF4-FFF2-40B4-BE49-F238E27FC236}">
                    <a16:creationId xmlns:a16="http://schemas.microsoft.com/office/drawing/2014/main" id="{5CD3D762-282D-43A3-BCB6-365C782AE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917" y="5843048"/>
                <a:ext cx="4681153" cy="5207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AA60FD1E-BEC8-41DC-AF62-5104FAE16F8B}"/>
                  </a:ext>
                </a:extLst>
              </p:cNvPr>
              <p:cNvSpPr/>
              <p:nvPr/>
            </p:nvSpPr>
            <p:spPr>
              <a:xfrm>
                <a:off x="6184126" y="1487456"/>
                <a:ext cx="1789442" cy="369332"/>
              </a:xfrm>
              <a:prstGeom prst="rect">
                <a:avLst/>
              </a:prstGeom>
              <a:solidFill>
                <a:srgbClr val="BDE9FF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𝑇𝑀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𝑇𝐸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𝑇𝑀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𝑇𝐸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AA60FD1E-BEC8-41DC-AF62-5104FAE16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26" y="1487456"/>
                <a:ext cx="17894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D7B29C0-C73D-426B-A3E0-3BF910E30314}"/>
                  </a:ext>
                </a:extLst>
              </p:cNvPr>
              <p:cNvSpPr/>
              <p:nvPr/>
            </p:nvSpPr>
            <p:spPr>
              <a:xfrm>
                <a:off x="4996520" y="4381765"/>
                <a:ext cx="1052917" cy="600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D7B29C0-C73D-426B-A3E0-3BF910E30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20" y="4381765"/>
                <a:ext cx="1052917" cy="600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4B4814B-26AA-4358-A50A-EE45D3547DFA}"/>
                  </a:ext>
                </a:extLst>
              </p:cNvPr>
              <p:cNvSpPr/>
              <p:nvPr/>
            </p:nvSpPr>
            <p:spPr>
              <a:xfrm>
                <a:off x="4979530" y="4948693"/>
                <a:ext cx="1178336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4B4814B-26AA-4358-A50A-EE45D3547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530" y="4948693"/>
                <a:ext cx="1178336" cy="559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3A6A448-78E1-4866-B465-38FBF76CC1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3398" y="4998866"/>
            <a:ext cx="2036826" cy="6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8" grpId="0"/>
      <p:bldP spid="5" grpId="0"/>
      <p:bldP spid="30" grpId="0" animBg="1"/>
      <p:bldP spid="31" grpId="0" animBg="1"/>
      <p:bldP spid="32" grpId="0" animBg="1"/>
      <p:bldP spid="33" grpId="0" animBg="1"/>
      <p:bldP spid="6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99" name="Group 98"/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506849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10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8464" y="824984"/>
            <a:ext cx="7783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0" dirty="0">
                <a:latin typeface="Cambria" panose="02040503050406030204" pitchFamily="18" charset="0"/>
              </a:rPr>
              <a:t>For dipole antennas, we can approximate the spatial current distribution using the current distribution along an open circuited transmission line. This distribution can be expressed in general as follows:</a:t>
            </a:r>
            <a:endParaRPr lang="nl-NL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00" y="1874526"/>
            <a:ext cx="1662770" cy="129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171572" y="2167819"/>
                <a:ext cx="23158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/>
                            </a:rPr>
                            <m:t>𝑥</m:t>
                          </m:r>
                          <m:r>
                            <a:rPr lang="en-GB" sz="2000" i="1">
                              <a:latin typeface="Cambria Math"/>
                            </a:rPr>
                            <m:t>,</m:t>
                          </m:r>
                          <m:r>
                            <a:rPr lang="en-GB" sz="20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nl-NL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𝑙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72" y="2167819"/>
                <a:ext cx="2315826" cy="400110"/>
              </a:xfrm>
              <a:prstGeom prst="rect">
                <a:avLst/>
              </a:prstGeom>
              <a:blipFill>
                <a:blip r:embed="rId3"/>
                <a:stretch>
                  <a:fillRect l="-52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477876" y="2144672"/>
                <a:ext cx="2952347" cy="446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nl-NL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nl-NL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76" y="2144672"/>
                <a:ext cx="2952347" cy="446404"/>
              </a:xfrm>
              <a:prstGeom prst="rect">
                <a:avLst/>
              </a:prstGeom>
              <a:blipFill>
                <a:blip r:embed="rId4"/>
                <a:stretch>
                  <a:fillRect l="-413" t="-2740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  <a:stCxn id="29" idx="3"/>
            <a:endCxn id="30" idx="1"/>
          </p:cNvCxnSpPr>
          <p:nvPr/>
        </p:nvCxnSpPr>
        <p:spPr bwMode="auto">
          <a:xfrm>
            <a:off x="4487398" y="2367874"/>
            <a:ext cx="990478" cy="0"/>
          </a:xfrm>
          <a:prstGeom prst="straightConnector1">
            <a:avLst/>
          </a:prstGeom>
          <a:solidFill>
            <a:schemeClr val="tx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4739052" y="2019554"/>
            <a:ext cx="444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latin typeface="Cambria" panose="02040503050406030204" pitchFamily="18" charset="0"/>
              </a:rPr>
              <a:t>FT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311657" y="3309263"/>
                <a:ext cx="2556277" cy="1077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𝑙</m:t>
                      </m:r>
                      <m:d>
                        <m:dPr>
                          <m:ctrlPr>
                            <a:rPr lang="nl-N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nl-NL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nl-NL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nl-N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nl-NL" sz="1600" b="0" i="1" smtClean="0"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N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16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nl-NL" sz="1600" b="0" i="1" smtClean="0">
                                          <a:latin typeface="Cambria Math"/>
                                        </a:rPr>
                                        <m:t>𝑒𝑞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nl-NL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l-NL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nl-NL" sz="1600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num>
                                        <m:den>
                                          <m:r>
                                            <a:rPr lang="nl-NL" sz="1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nl-NL" sz="1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nl-NL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nl-NL" sz="1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nl-NL" sz="1600" b="0" i="1" smtClean="0">
                              <a:latin typeface="Cambria Math"/>
                            </a:rPr>
                            <m:t>𝑠𝑖𝑛</m:t>
                          </m:r>
                          <m:r>
                            <a:rPr lang="nl-NL" sz="1600" b="0" i="1" smtClean="0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nl-N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600" i="1">
                                  <a:latin typeface="Cambria Math"/>
                                </a:rPr>
                                <m:t>𝑒𝑞</m:t>
                              </m:r>
                            </m:sub>
                          </m:sSub>
                          <m:f>
                            <m:fPr>
                              <m:ctrlPr>
                                <a:rPr lang="nl-N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1600" b="0" i="1" smtClean="0">
                                  <a:latin typeface="Cambria Math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nl-NL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nl-NL" sz="1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i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657" y="3309263"/>
                <a:ext cx="2556277" cy="1077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657881" y="2673179"/>
                <a:ext cx="198349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nl-N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nl-NL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nl-NL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nl-NL" sz="1600" b="0" i="1" smtClean="0">
                              <a:latin typeface="Cambria Math"/>
                            </a:rPr>
                            <m:t>𝑤</m:t>
                          </m:r>
                        </m:den>
                      </m:f>
                      <m:r>
                        <a:rPr lang="nl-NL" sz="1600" b="0" i="1" smtClean="0">
                          <a:latin typeface="Cambria Math"/>
                        </a:rPr>
                        <m:t>𝑟𝑒𝑐𝑡</m:t>
                      </m:r>
                      <m:r>
                        <a:rPr lang="nl-NL" sz="1600" b="0" i="1" smtClean="0">
                          <a:latin typeface="Cambria Math"/>
                        </a:rPr>
                        <m:t>(</m:t>
                      </m:r>
                      <m:r>
                        <a:rPr lang="nl-NL" sz="1600" b="0" i="1" smtClean="0">
                          <a:latin typeface="Cambria Math"/>
                        </a:rPr>
                        <m:t>𝑦</m:t>
                      </m:r>
                      <m:r>
                        <a:rPr lang="nl-NL" sz="1600" b="0" i="1" smtClean="0">
                          <a:latin typeface="Cambria Math"/>
                        </a:rPr>
                        <m:t>,</m:t>
                      </m:r>
                      <m:r>
                        <a:rPr lang="nl-NL" sz="1600" b="0" i="1" smtClean="0">
                          <a:latin typeface="Cambria Math"/>
                        </a:rPr>
                        <m:t>𝑤</m:t>
                      </m:r>
                      <m:r>
                        <a:rPr lang="nl-NL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881" y="2673179"/>
                <a:ext cx="198349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52856" y="2673899"/>
                <a:ext cx="1968809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nl-N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6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nl-NL" sz="1600" b="0" i="1" smtClean="0">
                          <a:latin typeface="Cambria Math"/>
                        </a:rPr>
                        <m:t>=</m:t>
                      </m:r>
                      <m:r>
                        <a:rPr lang="nl-NL" sz="1600" b="0" i="1" smtClean="0">
                          <a:latin typeface="Cambria Math"/>
                        </a:rPr>
                        <m:t>𝑠𝑖𝑛𝑐</m:t>
                      </m:r>
                      <m:r>
                        <a:rPr lang="nl-NL" sz="1600" b="0" i="1" smtClean="0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nl-NL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6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6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nl-NL" sz="1600" b="0" i="1" smtClean="0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nl-NL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nl-NL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56" y="2673899"/>
                <a:ext cx="1968809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015064" y="3310857"/>
                <a:ext cx="3668184" cy="1118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nl-N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6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nl-NL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nl-NL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600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nl-N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600" b="0" i="1" smtClean="0">
                                  <a:latin typeface="Cambria Math"/>
                                </a:rPr>
                                <m:t>𝑒𝑞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600" i="1">
                                  <a:latin typeface="Cambria Math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nl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nl-N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nl-NL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nl-NL" sz="1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nl-NL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nl-NL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nl-NL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nl-NL" sz="1600" i="1">
                                  <a:latin typeface="Cambria Math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nl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nl-N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nl-NL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sz="1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nl-NL" sz="1600" b="0" i="1" smtClean="0">
                                              <a:latin typeface="Cambria Math"/>
                                            </a:rPr>
                                            <m:t>𝑒𝑞</m:t>
                                          </m:r>
                                        </m:sub>
                                      </m:sSub>
                                      <m:r>
                                        <a:rPr lang="nl-NL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nl-NL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nl-NL" sz="1600" i="1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nl-NL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600" b="0" i="1" smtClean="0">
                                  <a:latin typeface="Cambria Math"/>
                                </a:rPr>
                                <m:t>𝑒𝑞</m:t>
                              </m:r>
                            </m:sub>
                            <m:sup>
                              <m:r>
                                <a:rPr lang="nl-NL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nl-NL" sz="16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nl-NL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16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600" i="1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nl-NL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nl-NL" sz="16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nl-NL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nl-NL" sz="1600" i="1"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NL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nl-NL" sz="1600" b="0" i="1" smtClean="0">
                                          <a:latin typeface="Cambria Math"/>
                                        </a:rPr>
                                        <m:t>𝑒𝑞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nl-N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l-NL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nl-NL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1600" i="1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064" y="3310857"/>
                <a:ext cx="3668184" cy="1118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0347" y="3475436"/>
                <a:ext cx="1662699" cy="616644"/>
              </a:xfrm>
              <a:prstGeom prst="rect">
                <a:avLst/>
              </a:prstGeom>
              <a:solidFill>
                <a:srgbClr val="BDE9FF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nl-NL" b="0" i="1">
                              <a:latin typeface="Cambria Math"/>
                            </a:rPr>
                            <m:t>𝑒𝑞</m:t>
                          </m:r>
                        </m:sub>
                      </m:sSub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nl-NL" b="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7" y="3475436"/>
                <a:ext cx="1662699" cy="6166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94">
            <a:extLst>
              <a:ext uri="{FF2B5EF4-FFF2-40B4-BE49-F238E27FC236}">
                <a16:creationId xmlns:a16="http://schemas.microsoft.com/office/drawing/2014/main" id="{AD08A55B-C350-44BC-A817-C46824F6B859}"/>
              </a:ext>
            </a:extLst>
          </p:cNvPr>
          <p:cNvSpPr txBox="1"/>
          <p:nvPr/>
        </p:nvSpPr>
        <p:spPr>
          <a:xfrm>
            <a:off x="510712" y="188640"/>
            <a:ext cx="2656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0" dirty="0">
                <a:latin typeface="Cambria" panose="02040503050406030204" pitchFamily="18" charset="0"/>
              </a:rPr>
              <a:t>FT of currents</a:t>
            </a:r>
            <a:endParaRPr lang="en-GB" altLang="en-US" sz="3200" b="0" kern="0" dirty="0">
              <a:solidFill>
                <a:srgbClr val="000000"/>
              </a:solidFill>
              <a:latin typeface="Bookman Old Style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83">
                <a:extLst>
                  <a:ext uri="{FF2B5EF4-FFF2-40B4-BE49-F238E27FC236}">
                    <a16:creationId xmlns:a16="http://schemas.microsoft.com/office/drawing/2014/main" id="{D0444B3C-578E-418D-B65C-32FF60652DCE}"/>
                  </a:ext>
                </a:extLst>
              </p:cNvPr>
              <p:cNvSpPr txBox="1"/>
              <p:nvPr/>
            </p:nvSpPr>
            <p:spPr>
              <a:xfrm>
                <a:off x="201168" y="4771992"/>
                <a:ext cx="6250476" cy="44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latin typeface="Cambria" panose="02040503050406030204" pitchFamily="18" charset="0"/>
                  </a:rPr>
                  <a:t>FT</a:t>
                </a:r>
                <a:r>
                  <a:rPr lang="nl-NL" sz="1600" dirty="0"/>
                  <a:t>: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𝐽</m:t>
                            </m:r>
                          </m:e>
                        </m:acc>
                      </m:e>
                      <m:sub/>
                      <m:sup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𝐹𝑇</m:t>
                        </m:r>
                      </m:sup>
                    </m:sSubSup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GB" sz="16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GB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GB" sz="16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GB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GB" sz="1600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GB" sz="1600" i="1">
                            <a:latin typeface="Cambria Math"/>
                          </a:rPr>
                          <m:t>𝑣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600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16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GB" sz="16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GB" sz="1600" b="0" i="1" smtClean="0">
                                <a:latin typeface="Cambria Math"/>
                              </a:rPr>
                              <m:t>′</m:t>
                            </m:r>
                          </m:e>
                        </m:d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600" i="1">
                                <a:latin typeface="Cambria Math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sz="16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GB" sz="16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600" i="1">
                                <a:latin typeface="Cambria Math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sz="16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600" i="1">
                                <a:latin typeface="Cambria Math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GB" sz="16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GB" sz="16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GB" sz="16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6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GB" sz="1600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GB" sz="1600" b="0" i="1" smtClean="0">
                            <a:latin typeface="Cambria Math"/>
                          </a:rPr>
                          <m:t>𝑑𝑧</m:t>
                        </m:r>
                        <m:r>
                          <a:rPr lang="en-GB" sz="1600" b="0" i="1" smtClean="0">
                            <a:latin typeface="Cambria Math"/>
                          </a:rPr>
                          <m:t>′</m:t>
                        </m:r>
                      </m:e>
                    </m:nary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83">
                <a:extLst>
                  <a:ext uri="{FF2B5EF4-FFF2-40B4-BE49-F238E27FC236}">
                    <a16:creationId xmlns:a16="http://schemas.microsoft.com/office/drawing/2014/main" id="{D0444B3C-578E-418D-B65C-32FF60652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" y="4771992"/>
                <a:ext cx="6250476" cy="448200"/>
              </a:xfrm>
              <a:prstGeom prst="rect">
                <a:avLst/>
              </a:prstGeom>
              <a:blipFill>
                <a:blip r:embed="rId10"/>
                <a:stretch>
                  <a:fillRect t="-90411" b="-156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7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99" name="Group 98"/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506849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10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46277" y="1024160"/>
                <a:ext cx="8146846" cy="4812921"/>
              </a:xfrm>
              <a:prstGeom prst="rect">
                <a:avLst/>
              </a:prstGeom>
              <a:solidFill>
                <a:srgbClr val="BDE9FF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- Solution of the equivalent  transmission line:</a:t>
                </a:r>
              </a:p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	</a:t>
                </a:r>
                <a:r>
                  <a:rPr lang="en-GB" b="0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𝑇𝐸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𝑇𝐸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]=</m:t>
                    </m:r>
                    <m:r>
                      <a:rPr lang="en-US" b="0" i="1">
                        <a:latin typeface="Cambria Math"/>
                      </a:rPr>
                      <m:t>𝑡𝑟𝑥𝑙𝑖𝑛𝑒</m:t>
                    </m:r>
                    <m:r>
                      <a:rPr lang="en-US" b="0" i="1">
                        <a:latin typeface="Cambria Math"/>
                      </a:rPr>
                      <m:t>_</m:t>
                    </m:r>
                    <m:r>
                      <a:rPr lang="en-US" b="0" i="1">
                        <a:latin typeface="Cambria Math"/>
                      </a:rPr>
                      <m:t>𝐺𝑟𝑜𝑢𝑛𝑑𝑆𝑙𝑎𝑏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  <m:r>
                          <a:rPr lang="en-US" b="0" i="1">
                            <a:latin typeface="Cambria Math"/>
                          </a:rPr>
                          <m:t>0,</m:t>
                        </m:r>
                        <m:r>
                          <a:rPr lang="en-US" b="0" i="1">
                            <a:latin typeface="Cambria Math"/>
                          </a:rPr>
                          <m:t>𝑒𝑟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h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𝑘𝑟𝑜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 algn="l"/>
                <a:endParaRPr lang="en-US" b="0" dirty="0"/>
              </a:p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- Dyadic SGF :</a:t>
                </a:r>
              </a:p>
              <a:p>
                <a:pPr algn="l"/>
                <a:r>
                  <a:rPr lang="en-GB" b="0" dirty="0"/>
                  <a:t>	 [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𝐺𝑥𝑥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𝐺𝑦𝑥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𝐺𝑧𝑥</m:t>
                    </m:r>
                    <m:r>
                      <a:rPr lang="en-US" b="0" i="1">
                        <a:latin typeface="Cambria Math"/>
                      </a:rPr>
                      <m:t>]=</m:t>
                    </m:r>
                    <m:r>
                      <a:rPr lang="en-US" b="0" i="1">
                        <a:latin typeface="Cambria Math"/>
                      </a:rPr>
                      <m:t>𝐸𝐽𝑥𝑆𝑝𝑒𝑐𝑡𝑟𝑎𝑙𝐺𝐹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  <m:r>
                          <a:rPr lang="en-US" b="0" i="1">
                            <a:latin typeface="Cambria Math"/>
                          </a:rPr>
                          <m:t>0,</m:t>
                        </m:r>
                        <m:r>
                          <a:rPr lang="en-US" b="0" i="1">
                            <a:latin typeface="Cambria Math"/>
                          </a:rPr>
                          <m:t>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𝑘𝑥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𝑘𝑦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𝑇𝑀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𝑇𝐸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𝑇𝑀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𝑇𝐸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r>
                  <a:rPr lang="en-US" b="0" dirty="0">
                    <a:latin typeface="Cambria" panose="02040503050406030204" pitchFamily="18" charset="0"/>
                  </a:rPr>
                  <a:t>FT of the current distribution (assume PWS):</a:t>
                </a:r>
              </a:p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𝐽𝑥</m:t>
                    </m:r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𝐹𝑇𝑐𝑢𝑟𝑟𝑒𝑛𝑡</m:t>
                    </m:r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𝑘𝑒𝑞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𝑘𝑥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𝑘𝑦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𝑙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𝑤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pPr algn="l"/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r>
                  <a:rPr lang="en-US" b="0" dirty="0">
                    <a:latin typeface="Cambria" panose="02040503050406030204" pitchFamily="18" charset="0"/>
                  </a:rPr>
                  <a:t>Far Field: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GB" b="0" i="1">
                              <a:latin typeface="Cambria Math"/>
                            </a:rPr>
                            <m:t>𝑓𝑎𝑟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</m:d>
                      <m:r>
                        <a:rPr lang="en-GB" b="0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b="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GB" b="0" i="1">
                              <a:latin typeface="Cambria Math"/>
                            </a:rPr>
                            <m:t>2</m:t>
                          </m:r>
                          <m:r>
                            <a:rPr lang="en-GB" b="0" i="1">
                              <a:latin typeface="Cambria Math"/>
                            </a:rPr>
                            <m:t>𝐷</m:t>
                          </m:r>
                        </m:sub>
                        <m:sup>
                          <m:r>
                            <a:rPr lang="en-GB" b="0" i="1">
                              <a:latin typeface="Cambria Math"/>
                            </a:rPr>
                            <m:t>𝑒𝑗</m:t>
                          </m:r>
                        </m:sup>
                      </m:sSubSup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nl-NL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|</m:t>
                          </m:r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i="1">
                              <a:latin typeface="Cambria Math"/>
                            </a:rPr>
                            <m:t>′|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>
                                  <a:latin typeface="Cambria Math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latin typeface="Cambria Math"/>
                            </a:rPr>
                            <m:t>𝜋</m:t>
                          </m:r>
                          <m:r>
                            <a:rPr lang="en-GB" i="1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algn="l"/>
                <a:endParaRPr lang="en-US" b="0" i="1" dirty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𝐸𝑡h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𝐸𝑝h</m:t>
                          </m:r>
                        </m:e>
                      </m:d>
                      <m:r>
                        <a:rPr lang="en-US" b="0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𝑓𝑎𝑟𝑓𝑖𝑒𝑙𝑑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/>
                            </a:rPr>
                            <m:t>𝑘</m:t>
                          </m:r>
                          <m:r>
                            <a:rPr lang="en-US" b="0" i="1">
                              <a:latin typeface="Cambria Math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𝑝h𝑖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>
                              <a:latin typeface="Cambria Math"/>
                            </a:rPr>
                            <m:t>𝐺𝑥𝑥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>
                              <a:latin typeface="Cambria Math"/>
                            </a:rPr>
                            <m:t>𝐺𝑦𝑥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>
                              <a:latin typeface="Cambria Math"/>
                            </a:rPr>
                            <m:t>𝐺𝑧𝑥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𝐽𝑥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pPr algn="l"/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r>
                  <a:rPr lang="en-US" b="0" dirty="0">
                    <a:latin typeface="Cambria" panose="02040503050406030204" pitchFamily="18" charset="0"/>
                  </a:rPr>
                  <a:t>Directivity and radiated power 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𝐷𝑖𝑟𝑒𝑐𝑡𝑖𝑣𝑖𝑡𝑦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𝐸𝑡𝑜𝑡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77" y="1024160"/>
                <a:ext cx="8146846" cy="4812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94">
            <a:extLst>
              <a:ext uri="{FF2B5EF4-FFF2-40B4-BE49-F238E27FC236}">
                <a16:creationId xmlns:a16="http://schemas.microsoft.com/office/drawing/2014/main" id="{8207B98F-E3F2-49B7-9ECF-FE32C992AA8E}"/>
              </a:ext>
            </a:extLst>
          </p:cNvPr>
          <p:cNvSpPr txBox="1"/>
          <p:nvPr/>
        </p:nvSpPr>
        <p:spPr>
          <a:xfrm>
            <a:off x="510712" y="188640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3200" b="0" kern="0" dirty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-128"/>
              </a:rPr>
              <a:t>Routines</a:t>
            </a:r>
            <a:endParaRPr lang="en-GB" altLang="en-US" sz="3200" b="0" kern="0" dirty="0">
              <a:solidFill>
                <a:srgbClr val="000000"/>
              </a:solidFill>
              <a:latin typeface="Bookman Old Style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080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99" name="Group 98"/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506849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10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9552" y="951072"/>
                <a:ext cx="8202112" cy="2887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b="0" dirty="0">
                    <a:latin typeface="Book Antiqua" panose="02040602050305030304" pitchFamily="18" charset="0"/>
                  </a:rPr>
                  <a:t>Write a </a:t>
                </a:r>
                <a:r>
                  <a:rPr lang="en-US" b="0" dirty="0" err="1">
                    <a:latin typeface="Book Antiqua" panose="02040602050305030304" pitchFamily="18" charset="0"/>
                  </a:rPr>
                  <a:t>Matlab</a:t>
                </a:r>
                <a:r>
                  <a:rPr lang="en-US" b="0" dirty="0">
                    <a:latin typeface="Book Antiqua" panose="02040602050305030304" pitchFamily="18" charset="0"/>
                  </a:rPr>
                  <a:t> routine to calculate the far field radiated by a magnetic current in the presence of the stratification shown in the figure.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b="0" dirty="0">
                    <a:latin typeface="Book Antiqua" panose="02040602050305030304" pitchFamily="18" charset="0"/>
                  </a:rPr>
                  <a:t> mm,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=2.1</m:t>
                    </m:r>
                  </m:oMath>
                </a14:m>
                <a:r>
                  <a:rPr lang="en-US" b="0" dirty="0">
                    <a:latin typeface="Book Antiqua" panose="02040602050305030304" pitchFamily="18" charset="0"/>
                  </a:rPr>
                  <a:t> mm,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b="0" dirty="0">
                    <a:latin typeface="Book Antiqua" panose="02040602050305030304" pitchFamily="18" charset="0"/>
                  </a:rPr>
                  <a:t> and a half-wavelength magnetic dipole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/20</m:t>
                    </m:r>
                  </m:oMath>
                </a14:m>
                <a:r>
                  <a:rPr lang="en-US" b="0" dirty="0">
                    <a:latin typeface="Book Antiqua" panose="02040602050305030304" pitchFamily="18" charset="0"/>
                  </a:rPr>
                  <a:t>. Provide the following plots: </a:t>
                </a:r>
              </a:p>
              <a:p>
                <a:pPr marL="342900" indent="-342900" algn="l">
                  <a:spcAft>
                    <a:spcPts val="200"/>
                  </a:spcAft>
                  <a:buAutoNum type="arabicPeriod"/>
                </a:pPr>
                <a:r>
                  <a:rPr lang="en-US" b="0" dirty="0">
                    <a:latin typeface="Book Antiqua" panose="02040602050305030304" pitchFamily="18" charset="0"/>
                  </a:rPr>
                  <a:t>A 1D plot of the far field versus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nl-NL" b="0" dirty="0">
                    <a:latin typeface="Book Antiqua" panose="0204060205030503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nl-NL" b="0" dirty="0">
                    <a:latin typeface="Book Antiqua" panose="0204060205030503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nl-NL" b="0" dirty="0">
                    <a:latin typeface="Book Antiqua" panose="02040602050305030304" pitchFamily="18" charset="0"/>
                  </a:rPr>
                  <a:t> for 9, 10, and 11 GHz.</a:t>
                </a:r>
              </a:p>
              <a:p>
                <a:pPr marL="342900" indent="-342900" algn="just">
                  <a:spcAft>
                    <a:spcPts val="200"/>
                  </a:spcAft>
                  <a:buAutoNum type="arabicPeriod"/>
                </a:pPr>
                <a:r>
                  <a:rPr lang="en-US" b="0" dirty="0">
                    <a:latin typeface="Book Antiqua" panose="02040602050305030304" pitchFamily="18" charset="0"/>
                  </a:rPr>
                  <a:t>Compare the far field with that of the magnetic current radiating in free space.</a:t>
                </a:r>
              </a:p>
              <a:p>
                <a:pPr marL="342900" indent="-342900" algn="just">
                  <a:spcAft>
                    <a:spcPts val="200"/>
                  </a:spcAft>
                  <a:buAutoNum type="arabicPeriod"/>
                </a:pPr>
                <a:r>
                  <a:rPr lang="en-US" b="0" dirty="0">
                    <a:latin typeface="Book Antiqua" panose="02040602050305030304" pitchFamily="18" charset="0"/>
                  </a:rPr>
                  <a:t>A plot of the change in the directivity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b="0" dirty="0">
                    <a:latin typeface="Book Antiqua" panose="02040602050305030304" pitchFamily="18" charset="0"/>
                  </a:rPr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latin typeface="Book Antiqua" panose="02040602050305030304" pitchFamily="18" charset="0"/>
                  </a:rPr>
                  <a:t> at 10 GHz. Consider a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latin typeface="Book Antiqua" panose="02040602050305030304" pitchFamily="18" charset="0"/>
                  </a:rPr>
                  <a:t> from 1 to 25, and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b="0" dirty="0">
                    <a:latin typeface="Book Antiqua" panose="020406020503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51072"/>
                <a:ext cx="8202112" cy="2887394"/>
              </a:xfrm>
              <a:prstGeom prst="rect">
                <a:avLst/>
              </a:prstGeom>
              <a:blipFill>
                <a:blip r:embed="rId2"/>
                <a:stretch>
                  <a:fillRect l="-669" t="-844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96" y="3875768"/>
            <a:ext cx="2913504" cy="2433068"/>
          </a:xfrm>
          <a:prstGeom prst="rect">
            <a:avLst/>
          </a:prstGeom>
          <a:noFill/>
        </p:spPr>
      </p:pic>
      <p:sp>
        <p:nvSpPr>
          <p:cNvPr id="14" name="TextBox 94">
            <a:extLst>
              <a:ext uri="{FF2B5EF4-FFF2-40B4-BE49-F238E27FC236}">
                <a16:creationId xmlns:a16="http://schemas.microsoft.com/office/drawing/2014/main" id="{014B4303-32A6-44A9-8EAF-3E98AD64ADEB}"/>
              </a:ext>
            </a:extLst>
          </p:cNvPr>
          <p:cNvSpPr txBox="1"/>
          <p:nvPr/>
        </p:nvSpPr>
        <p:spPr>
          <a:xfrm>
            <a:off x="501568" y="289224"/>
            <a:ext cx="4395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GB" altLang="en-US" sz="3200" b="0" kern="0" dirty="0">
                <a:solidFill>
                  <a:srgbClr val="000000"/>
                </a:solidFill>
                <a:latin typeface="Bookman Old Style"/>
                <a:ea typeface="ＭＳ Ｐゴシック" charset="-128"/>
              </a:rPr>
              <a:t>Question 2 (4 points)</a:t>
            </a:r>
          </a:p>
        </p:txBody>
      </p:sp>
    </p:spTree>
    <p:extLst>
      <p:ext uri="{BB962C8B-B14F-4D97-AF65-F5344CB8AC3E}">
        <p14:creationId xmlns:p14="http://schemas.microsoft.com/office/powerpoint/2010/main" val="333523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4">
            <a:extLst>
              <a:ext uri="{FF2B5EF4-FFF2-40B4-BE49-F238E27FC236}">
                <a16:creationId xmlns:a16="http://schemas.microsoft.com/office/drawing/2014/main" id="{641B43CE-3A82-4D46-B25C-D5D3ED9EC8C5}"/>
              </a:ext>
            </a:extLst>
          </p:cNvPr>
          <p:cNvSpPr txBox="1"/>
          <p:nvPr/>
        </p:nvSpPr>
        <p:spPr>
          <a:xfrm>
            <a:off x="510712" y="188640"/>
            <a:ext cx="22292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0" dirty="0">
                <a:latin typeface="Cambria" panose="02040503050406030204" pitchFamily="18" charset="0"/>
              </a:rPr>
              <a:t>Dyadic SGF </a:t>
            </a:r>
            <a:endParaRPr lang="en-GB" altLang="en-US" sz="3200" b="0" kern="0" dirty="0">
              <a:solidFill>
                <a:srgbClr val="000000"/>
              </a:solidFill>
              <a:latin typeface="Bookman Old Style"/>
              <a:ea typeface="ＭＳ Ｐゴシック" charset="-128"/>
            </a:endParaRPr>
          </a:p>
          <a:p>
            <a:pPr lvl="0" algn="l"/>
            <a:endParaRPr lang="en-GB" altLang="en-US" sz="3200" b="0" kern="0" dirty="0">
              <a:solidFill>
                <a:srgbClr val="000000"/>
              </a:solidFill>
              <a:latin typeface="Bookman Old Style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88AC04BA-EFDD-4C9C-A956-3779D63FE1F0}"/>
                  </a:ext>
                </a:extLst>
              </p:cNvPr>
              <p:cNvSpPr/>
              <p:nvPr/>
            </p:nvSpPr>
            <p:spPr>
              <a:xfrm>
                <a:off x="522376" y="1082470"/>
                <a:ext cx="3922869" cy="1628138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</m:acc>
                        </m:e>
                        <m:sup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𝐸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GB" sz="14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GB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𝐸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𝑇𝑀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GB" sz="1400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𝐸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𝑇𝑀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𝐸</m:t>
                                            </m:r>
                                          </m:sub>
                                        </m:s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GB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𝜍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𝑇𝑀</m:t>
                                    </m:r>
                                  </m:sub>
                                  <m:sup/>
                                </m:sSubSup>
                              </m:e>
                              <m:e>
                                <m:r>
                                  <a:rPr lang="en-GB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𝜍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</m:num>
                                  <m:den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𝑇𝑀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24">
                <a:extLst>
                  <a:ext uri="{FF2B5EF4-FFF2-40B4-BE49-F238E27FC236}">
                    <a16:creationId xmlns:a16="http://schemas.microsoft.com/office/drawing/2014/main" id="{88AC04BA-EFDD-4C9C-A956-3779D63FE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76" y="1082470"/>
                <a:ext cx="3922869" cy="1628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074538A5-A9E2-4ABB-AA4B-AFFFDE1CFA5B}"/>
              </a:ext>
            </a:extLst>
          </p:cNvPr>
          <p:cNvSpPr/>
          <p:nvPr/>
        </p:nvSpPr>
        <p:spPr bwMode="auto">
          <a:xfrm>
            <a:off x="4720600" y="1640238"/>
            <a:ext cx="1277864" cy="504056"/>
          </a:xfrm>
          <a:prstGeom prst="rightArrow">
            <a:avLst/>
          </a:prstGeom>
          <a:solidFill>
            <a:srgbClr val="66CCFF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1F278C7-D005-4533-99D3-26238079565E}"/>
              </a:ext>
            </a:extLst>
          </p:cNvPr>
          <p:cNvSpPr txBox="1"/>
          <p:nvPr/>
        </p:nvSpPr>
        <p:spPr>
          <a:xfrm>
            <a:off x="4565192" y="1313318"/>
            <a:ext cx="15887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0" dirty="0">
                <a:latin typeface="Cambria" panose="02040503050406030204" pitchFamily="18" charset="0"/>
              </a:rPr>
              <a:t>Tx. line solution 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F466762-D726-442D-9002-6D91509B9BF3}"/>
              </a:ext>
            </a:extLst>
          </p:cNvPr>
          <p:cNvSpPr/>
          <p:nvPr/>
        </p:nvSpPr>
        <p:spPr>
          <a:xfrm>
            <a:off x="250511" y="3068171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kern="0" dirty="0">
                <a:solidFill>
                  <a:srgbClr val="000000"/>
                </a:solidFill>
                <a:latin typeface="Bookman Old Style"/>
                <a:ea typeface="ＭＳ Ｐゴシック" charset="-128"/>
              </a:rPr>
              <a:t>Equivalent transmission 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14">
                <a:extLst>
                  <a:ext uri="{FF2B5EF4-FFF2-40B4-BE49-F238E27FC236}">
                    <a16:creationId xmlns:a16="http://schemas.microsoft.com/office/drawing/2014/main" id="{4BBFB87A-E49D-449A-84E2-23D9C98526E1}"/>
                  </a:ext>
                </a:extLst>
              </p:cNvPr>
              <p:cNvSpPr/>
              <p:nvPr/>
            </p:nvSpPr>
            <p:spPr>
              <a:xfrm>
                <a:off x="6184126" y="1688624"/>
                <a:ext cx="1789442" cy="369332"/>
              </a:xfrm>
              <a:prstGeom prst="rect">
                <a:avLst/>
              </a:prstGeom>
              <a:solidFill>
                <a:srgbClr val="BDE9FF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𝑇𝑀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𝑇𝐸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𝑇𝑀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𝑇𝐸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14">
                <a:extLst>
                  <a:ext uri="{FF2B5EF4-FFF2-40B4-BE49-F238E27FC236}">
                    <a16:creationId xmlns:a16="http://schemas.microsoft.com/office/drawing/2014/main" id="{4BBFB87A-E49D-449A-84E2-23D9C9852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26" y="1688624"/>
                <a:ext cx="17894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0">
            <a:extLst>
              <a:ext uri="{FF2B5EF4-FFF2-40B4-BE49-F238E27FC236}">
                <a16:creationId xmlns:a16="http://schemas.microsoft.com/office/drawing/2014/main" id="{17453BC5-4D27-40B3-B2E0-056DC30C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29" name="Group 97">
            <a:extLst>
              <a:ext uri="{FF2B5EF4-FFF2-40B4-BE49-F238E27FC236}">
                <a16:creationId xmlns:a16="http://schemas.microsoft.com/office/drawing/2014/main" id="{296C2114-F463-4961-BA09-619E2D94A4D8}"/>
              </a:ext>
            </a:extLst>
          </p:cNvPr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30" name="Group 98">
              <a:extLst>
                <a:ext uri="{FF2B5EF4-FFF2-40B4-BE49-F238E27FC236}">
                  <a16:creationId xmlns:a16="http://schemas.microsoft.com/office/drawing/2014/main" id="{D77EFA7D-7668-4ADA-BF96-CA13608F9F70}"/>
                </a:ext>
              </a:extLst>
            </p:cNvPr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47" name="Rectangle 20">
                <a:extLst>
                  <a:ext uri="{FF2B5EF4-FFF2-40B4-BE49-F238E27FC236}">
                    <a16:creationId xmlns:a16="http://schemas.microsoft.com/office/drawing/2014/main" id="{309DC991-E092-4740-B922-32C547904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48" name="Straight Connector 101">
                <a:extLst>
                  <a:ext uri="{FF2B5EF4-FFF2-40B4-BE49-F238E27FC236}">
                    <a16:creationId xmlns:a16="http://schemas.microsoft.com/office/drawing/2014/main" id="{9D820977-EAA1-4884-A19B-B0E3224CA126}"/>
                  </a:ext>
                </a:extLst>
              </p:cNvPr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99">
              <a:extLst>
                <a:ext uri="{FF2B5EF4-FFF2-40B4-BE49-F238E27FC236}">
                  <a16:creationId xmlns:a16="http://schemas.microsoft.com/office/drawing/2014/main" id="{E4BBCACF-C578-4C46-AD99-405796EC7041}"/>
                </a:ext>
              </a:extLst>
            </p:cNvPr>
            <p:cNvSpPr txBox="1"/>
            <p:nvPr/>
          </p:nvSpPr>
          <p:spPr>
            <a:xfrm>
              <a:off x="5506849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0D8FB228-D3B7-4F3F-943C-A11EE5FD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8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1CF450-C0AF-49DF-A40D-0ECC258EBD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30" b="12269"/>
          <a:stretch/>
        </p:blipFill>
        <p:spPr>
          <a:xfrm>
            <a:off x="4060694" y="3183907"/>
            <a:ext cx="5019298" cy="3074653"/>
          </a:xfrm>
          <a:prstGeom prst="rect">
            <a:avLst/>
          </a:prstGeom>
        </p:spPr>
      </p:pic>
      <p:pic>
        <p:nvPicPr>
          <p:cNvPr id="50" name="Picture 18">
            <a:extLst>
              <a:ext uri="{FF2B5EF4-FFF2-40B4-BE49-F238E27FC236}">
                <a16:creationId xmlns:a16="http://schemas.microsoft.com/office/drawing/2014/main" id="{54FE9081-615D-4D9D-977A-DF1952D5FCD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6" y="3447288"/>
            <a:ext cx="2769009" cy="2312400"/>
          </a:xfrm>
          <a:prstGeom prst="rect">
            <a:avLst/>
          </a:prstGeom>
          <a:noFill/>
        </p:spPr>
      </p:pic>
      <p:sp>
        <p:nvSpPr>
          <p:cNvPr id="40" name="箭头: 右 39">
            <a:extLst>
              <a:ext uri="{FF2B5EF4-FFF2-40B4-BE49-F238E27FC236}">
                <a16:creationId xmlns:a16="http://schemas.microsoft.com/office/drawing/2014/main" id="{F477B7B6-6DF0-4CA5-BC11-DA1AFED9033D}"/>
              </a:ext>
            </a:extLst>
          </p:cNvPr>
          <p:cNvSpPr/>
          <p:nvPr/>
        </p:nvSpPr>
        <p:spPr bwMode="auto">
          <a:xfrm>
            <a:off x="3099816" y="4397373"/>
            <a:ext cx="815869" cy="448947"/>
          </a:xfrm>
          <a:prstGeom prst="rightArrow">
            <a:avLst/>
          </a:prstGeom>
          <a:solidFill>
            <a:srgbClr val="66CCFF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1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-3243" y="6553392"/>
            <a:ext cx="9147244" cy="307098"/>
            <a:chOff x="-3243" y="6553392"/>
            <a:chExt cx="9147244" cy="307098"/>
          </a:xfrm>
        </p:grpSpPr>
        <p:grpSp>
          <p:nvGrpSpPr>
            <p:cNvPr id="99" name="Group 98"/>
            <p:cNvGrpSpPr/>
            <p:nvPr/>
          </p:nvGrpSpPr>
          <p:grpSpPr>
            <a:xfrm>
              <a:off x="-3243" y="6582875"/>
              <a:ext cx="9147244" cy="277615"/>
              <a:chOff x="10564356" y="7165840"/>
              <a:chExt cx="5282070" cy="360000"/>
            </a:xfrm>
          </p:grpSpPr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 rot="5400000">
                <a:off x="13025391" y="4704805"/>
                <a:ext cx="360000" cy="5282070"/>
              </a:xfrm>
              <a:prstGeom prst="rect">
                <a:avLst/>
              </a:prstGeom>
              <a:solidFill>
                <a:srgbClr val="00A6D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nl-NL" sz="2200">
                  <a:latin typeface="Tahoma" pitchFamily="34" charset="0"/>
                  <a:cs typeface="+mn-cs"/>
                </a:endParaRP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10564356" y="7426462"/>
                <a:ext cx="5282070" cy="0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5506849" y="6553392"/>
              <a:ext cx="1630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Spectral Domain Methods</a:t>
              </a:r>
            </a:p>
          </p:txBody>
        </p:sp>
      </p:grpSp>
      <p:sp>
        <p:nvSpPr>
          <p:cNvPr id="10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00526" y="6520259"/>
            <a:ext cx="528325" cy="365125"/>
          </a:xfrm>
        </p:spPr>
        <p:txBody>
          <a:bodyPr/>
          <a:lstStyle/>
          <a:p>
            <a:fld id="{5A4417C3-63BF-4E40-964D-64889B43865E}" type="slidenum">
              <a:rPr lang="nl-NL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9</a:t>
            </a:fld>
            <a:endParaRPr lang="nl-NL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5421" y="1124744"/>
                <a:ext cx="8255850" cy="4812921"/>
              </a:xfrm>
              <a:prstGeom prst="rect">
                <a:avLst/>
              </a:prstGeom>
              <a:solidFill>
                <a:srgbClr val="BDE9FF"/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- Solution of the equivalent  transmission line:</a:t>
                </a:r>
              </a:p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	</a:t>
                </a:r>
                <a:r>
                  <a:rPr lang="en-GB" b="0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𝑇𝐸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𝑇𝐸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]=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𝑡𝑟𝑥𝑙𝑖𝑛𝑒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_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𝑆𝑢𝑝𝑒𝑟𝑠𝑡𝑟𝑎𝑡𝑒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  <m:r>
                          <a:rPr lang="en-US" b="0" i="1">
                            <a:latin typeface="Cambria Math"/>
                          </a:rPr>
                          <m:t>0,</m:t>
                        </m:r>
                        <m:r>
                          <a:rPr lang="en-US" b="0" i="1">
                            <a:latin typeface="Cambria Math"/>
                          </a:rPr>
                          <m:t>𝑒𝑟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h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𝑘𝑟𝑜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 algn="l"/>
                <a:endParaRPr lang="en-US" b="0" dirty="0"/>
              </a:p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- Dyadic SGF :</a:t>
                </a:r>
              </a:p>
              <a:p>
                <a:pPr algn="l"/>
                <a:r>
                  <a:rPr lang="en-GB" b="0" dirty="0"/>
                  <a:t>	 [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𝐺𝑥𝑥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𝐺𝑦𝑥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𝐺𝑧𝑥</m:t>
                    </m:r>
                    <m:r>
                      <a:rPr lang="en-US" b="0" i="1">
                        <a:latin typeface="Cambria Math"/>
                      </a:rPr>
                      <m:t>]=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𝐸𝑀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𝑥𝑆𝑝𝑒𝑐𝑡𝑟𝑎𝑙𝐺𝐹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  <m:r>
                          <a:rPr lang="en-US" b="0" i="1">
                            <a:latin typeface="Cambria Math"/>
                          </a:rPr>
                          <m:t>0,</m:t>
                        </m:r>
                        <m:r>
                          <a:rPr lang="en-US" b="0" i="1">
                            <a:latin typeface="Cambria Math"/>
                          </a:rPr>
                          <m:t>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𝑘𝑥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latin typeface="Cambria Math"/>
                          </a:rPr>
                          <m:t>𝑘𝑦</m:t>
                        </m:r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𝑇𝑀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𝑇𝐸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𝑇𝑀</m:t>
                            </m:r>
                          </m:sub>
                        </m:sSub>
                        <m:r>
                          <a:rPr lang="en-US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𝑇𝐸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pPr algn="l"/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r>
                  <a:rPr lang="en-US" b="0" dirty="0">
                    <a:latin typeface="Cambria" panose="02040503050406030204" pitchFamily="18" charset="0"/>
                  </a:rPr>
                  <a:t>FT of the current distribution (assume PWS):</a:t>
                </a:r>
              </a:p>
              <a:p>
                <a:pPr algn="l"/>
                <a:r>
                  <a:rPr lang="en-US" b="0" dirty="0">
                    <a:latin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𝑀𝑥</m:t>
                    </m:r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𝐹𝑇𝑐𝑢𝑟𝑟𝑒𝑛𝑡</m:t>
                    </m:r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𝑘</m:t>
                    </m:r>
                    <m:r>
                      <a:rPr lang="en-US" b="0" i="1">
                        <a:latin typeface="Cambria Math"/>
                      </a:rPr>
                      <m:t>0,</m:t>
                    </m:r>
                    <m:r>
                      <a:rPr lang="en-US" b="0" i="1">
                        <a:latin typeface="Cambria Math"/>
                      </a:rPr>
                      <m:t>𝑘𝑥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𝑘𝑦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𝑙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𝑤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r>
                  <a:rPr lang="en-US" b="0" dirty="0">
                    <a:latin typeface="Cambria" panose="02040503050406030204" pitchFamily="18" charset="0"/>
                  </a:rPr>
                  <a:t>Far Field: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GB" b="0" i="1">
                              <a:latin typeface="Cambria Math"/>
                            </a:rPr>
                            <m:t>𝑓𝑎𝑟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</m:d>
                      <m:r>
                        <a:rPr lang="en-GB" b="0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b="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GB" b="0" i="1">
                              <a:latin typeface="Cambria Math"/>
                            </a:rPr>
                            <m:t>2</m:t>
                          </m:r>
                          <m:r>
                            <a:rPr lang="en-GB" b="0" i="1">
                              <a:latin typeface="Cambria Math"/>
                            </a:rPr>
                            <m:t>𝐷</m:t>
                          </m:r>
                        </m:sub>
                        <m:sup>
                          <m:r>
                            <a:rPr lang="en-GB" b="0" i="1">
                              <a:latin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nl-NL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|</m:t>
                          </m:r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𝑧</m:t>
                          </m:r>
                          <m:r>
                            <a:rPr lang="en-GB" i="1">
                              <a:latin typeface="Cambria Math"/>
                            </a:rPr>
                            <m:t>′|</m:t>
                          </m:r>
                        </m:sup>
                      </m:sSup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>
                                  <a:latin typeface="Cambria Math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latin typeface="Cambria Math"/>
                            </a:rPr>
                            <m:t>𝜋</m:t>
                          </m:r>
                          <m:r>
                            <a:rPr lang="en-GB" i="1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algn="l"/>
                <a:endParaRPr lang="en-US" b="0" i="1" dirty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𝐸𝑡h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𝐸𝑝h</m:t>
                          </m:r>
                        </m:e>
                      </m:d>
                      <m:r>
                        <a:rPr lang="en-US" b="0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𝑓𝑎𝑟𝑓𝑖𝑒𝑙𝑑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/>
                            </a:rPr>
                            <m:t>𝑘</m:t>
                          </m:r>
                          <m:r>
                            <a:rPr lang="en-US" b="0" i="1">
                              <a:latin typeface="Cambria Math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𝑝h𝑖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>
                              <a:latin typeface="Cambria Math"/>
                            </a:rPr>
                            <m:t>𝐺𝑥𝑥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>
                              <a:latin typeface="Cambria Math"/>
                            </a:rPr>
                            <m:t>𝐺𝑦𝑥</m:t>
                          </m:r>
                          <m:r>
                            <a:rPr lang="en-US" b="0" i="1">
                              <a:latin typeface="Cambria Math"/>
                            </a:rPr>
                            <m:t>,</m:t>
                          </m:r>
                          <m:r>
                            <a:rPr lang="en-US" b="0" i="1">
                              <a:latin typeface="Cambria Math"/>
                            </a:rPr>
                            <m:t>𝐺𝑧𝑥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𝑀𝑥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" panose="02040503050406030204" pitchFamily="18" charset="0"/>
                </a:endParaRPr>
              </a:p>
              <a:p>
                <a:pPr algn="l"/>
                <a:endParaRPr lang="en-US" b="0" dirty="0">
                  <a:latin typeface="Cambria" panose="02040503050406030204" pitchFamily="18" charset="0"/>
                </a:endParaRPr>
              </a:p>
              <a:p>
                <a:pPr marL="285750" indent="-285750" algn="l">
                  <a:buFontTx/>
                  <a:buChar char="-"/>
                </a:pPr>
                <a:r>
                  <a:rPr lang="en-US" b="0" dirty="0">
                    <a:latin typeface="Cambria" panose="02040503050406030204" pitchFamily="18" charset="0"/>
                  </a:rPr>
                  <a:t>Directivity and radiated power 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𝐷𝑖𝑟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𝑃𝑟𝑎𝑑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𝐷𝑖𝑟𝑒𝑐𝑡𝑖𝑣𝑖𝑡𝑦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𝐸𝑡𝑜𝑡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𝑑𝑡h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𝑑𝑝h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𝑒𝑟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21" y="1124744"/>
                <a:ext cx="8255850" cy="4812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94">
            <a:extLst>
              <a:ext uri="{FF2B5EF4-FFF2-40B4-BE49-F238E27FC236}">
                <a16:creationId xmlns:a16="http://schemas.microsoft.com/office/drawing/2014/main" id="{C50927E2-3AB2-410A-9D19-E4A991D565BE}"/>
              </a:ext>
            </a:extLst>
          </p:cNvPr>
          <p:cNvSpPr txBox="1"/>
          <p:nvPr/>
        </p:nvSpPr>
        <p:spPr>
          <a:xfrm>
            <a:off x="510712" y="188640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3200" b="0" kern="0" dirty="0">
                <a:solidFill>
                  <a:srgbClr val="000000"/>
                </a:solidFill>
                <a:latin typeface="Cambria" panose="02040503050406030204" pitchFamily="18" charset="0"/>
                <a:ea typeface="ＭＳ Ｐゴシック" charset="-128"/>
              </a:rPr>
              <a:t>Routines</a:t>
            </a:r>
            <a:endParaRPr lang="en-GB" altLang="en-US" sz="3200" b="0" kern="0" dirty="0">
              <a:solidFill>
                <a:srgbClr val="000000"/>
              </a:solidFill>
              <a:latin typeface="Bookman Old Style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80109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tx1"/>
        </a:solidFill>
        <a:ln w="25400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b="0" dirty="0" smtClean="0">
            <a:latin typeface="Cambria" panose="02040503050406030204" pitchFamily="18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90658</TotalTime>
  <Words>1021</Words>
  <Application>Microsoft Office PowerPoint</Application>
  <PresentationFormat>全屏显示(4:3)</PresentationFormat>
  <Paragraphs>147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Bookman Old Style</vt:lpstr>
      <vt:lpstr>Cambria</vt:lpstr>
      <vt:lpstr>Cambria Math</vt:lpstr>
      <vt:lpstr>Tahoma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cavallod</dc:creator>
  <cp:lastModifiedBy>张 华盛</cp:lastModifiedBy>
  <cp:revision>661</cp:revision>
  <dcterms:created xsi:type="dcterms:W3CDTF">2011-10-03T13:04:35Z</dcterms:created>
  <dcterms:modified xsi:type="dcterms:W3CDTF">2020-05-05T17:22:38Z</dcterms:modified>
</cp:coreProperties>
</file>