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288" r:id="rId2"/>
    <p:sldId id="259" r:id="rId3"/>
    <p:sldId id="294" r:id="rId4"/>
    <p:sldId id="302" r:id="rId5"/>
    <p:sldId id="296" r:id="rId6"/>
    <p:sldId id="291" r:id="rId7"/>
    <p:sldId id="309" r:id="rId8"/>
    <p:sldId id="308" r:id="rId9"/>
    <p:sldId id="292" r:id="rId10"/>
    <p:sldId id="306" r:id="rId11"/>
  </p:sldIdLst>
  <p:sldSz cx="9144000" cy="6858000" type="screen4x3"/>
  <p:notesSz cx="6794500" cy="99314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BDE9FF"/>
    <a:srgbClr val="FFFFC9"/>
    <a:srgbClr val="0000FF"/>
    <a:srgbClr val="FFFFB3"/>
    <a:srgbClr val="CFCFCF"/>
    <a:srgbClr val="00FF00"/>
    <a:srgbClr val="E0E0E0"/>
    <a:srgbClr val="00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88114" autoAdjust="0"/>
  </p:normalViewPr>
  <p:slideViewPr>
    <p:cSldViewPr snapToGrid="0">
      <p:cViewPr varScale="1">
        <p:scale>
          <a:sx n="105" d="100"/>
          <a:sy n="105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966" cy="49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945" y="0"/>
            <a:ext cx="2943966" cy="49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6125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17733"/>
            <a:ext cx="5436236" cy="446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3877"/>
            <a:ext cx="2943966" cy="49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945" y="9433877"/>
            <a:ext cx="2943966" cy="49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777C9D9-809B-4CD8-BD1D-CA178E8A53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561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nl-NL" sz="22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nl-NL" sz="22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Line 22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/>
            <a:endParaRPr lang="en-US" sz="22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/>
            <a:endParaRPr lang="en-US" sz="2200" b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" name="Picture 29" descr="TU_Delft_2.png                                                 00095E43Smidswater Server              C1CD65DB: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30"/>
          <p:cNvSpPr txBox="1">
            <a:spLocks noChangeArrowheads="1"/>
          </p:cNvSpPr>
          <p:nvPr userDrawn="1"/>
        </p:nvSpPr>
        <p:spPr bwMode="auto">
          <a:xfrm>
            <a:off x="1498600" y="6572250"/>
            <a:ext cx="29718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nl-NL" sz="800" b="0">
                <a:solidFill>
                  <a:srgbClr val="FFFFFF"/>
                </a:solidFill>
              </a:rPr>
              <a:t>Challenge the future</a:t>
            </a:r>
            <a:endParaRPr lang="nl-NL" b="0">
              <a:solidFill>
                <a:srgbClr val="000000"/>
              </a:solidFill>
            </a:endParaRPr>
          </a:p>
        </p:txBody>
      </p:sp>
      <p:sp>
        <p:nvSpPr>
          <p:cNvPr id="11" name="Text Box 31"/>
          <p:cNvSpPr txBox="1">
            <a:spLocks noChangeArrowheads="1"/>
          </p:cNvSpPr>
          <p:nvPr userDrawn="1"/>
        </p:nvSpPr>
        <p:spPr bwMode="auto">
          <a:xfrm>
            <a:off x="1498600" y="6292850"/>
            <a:ext cx="9906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defRPr/>
            </a:pPr>
            <a:r>
              <a:rPr lang="nl-NL" sz="500" b="0">
                <a:solidFill>
                  <a:srgbClr val="000000"/>
                </a:solidFill>
              </a:rPr>
              <a:t>Delft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nl-NL" sz="500" b="0">
                <a:solidFill>
                  <a:srgbClr val="000000"/>
                </a:solidFill>
              </a:rPr>
              <a:t>University of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nl-NL" sz="500" b="0">
                <a:solidFill>
                  <a:srgbClr val="000000"/>
                </a:solidFill>
              </a:rPr>
              <a:t>Technology</a:t>
            </a:r>
            <a:endParaRPr lang="nl-NL" b="0">
              <a:solidFill>
                <a:srgbClr val="000000"/>
              </a:solidFill>
            </a:endParaRP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2743200"/>
            <a:ext cx="6931025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243888" y="6237288"/>
            <a:ext cx="431800" cy="287337"/>
          </a:xfrm>
        </p:spPr>
        <p:txBody>
          <a:bodyPr/>
          <a:lstStyle>
            <a:lvl1pPr marL="0" indent="0">
              <a:buNone/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fld id="{1A052141-D1DF-484E-8E6D-8A7A46858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25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79705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62738" y="457200"/>
            <a:ext cx="1914525" cy="4876800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592763" cy="4876800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088699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659688" cy="10668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25513" y="2286000"/>
            <a:ext cx="7648575" cy="3048000"/>
          </a:xfrm>
        </p:spPr>
        <p:txBody>
          <a:bodyPr/>
          <a:lstStyle/>
          <a:p>
            <a:pPr lvl="0"/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5392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745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7772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2286000"/>
            <a:ext cx="374808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26000" y="2286000"/>
            <a:ext cx="3748088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75422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70877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07673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04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27891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44622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nl-NL" sz="22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0"/>
            <a:ext cx="7659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6485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7640638" y="6297613"/>
            <a:ext cx="5397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endParaRPr lang="nl-NL" sz="13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nl-NL" sz="22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Line 20"/>
          <p:cNvSpPr>
            <a:spLocks noChangeShapeType="1"/>
          </p:cNvSpPr>
          <p:nvPr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/>
            <a:endParaRPr lang="en-US" sz="2200" b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1032" name="Picture 21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4900"/>
            <a:ext cx="8874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22"/>
          <p:cNvSpPr>
            <a:spLocks noChangeShapeType="1"/>
          </p:cNvSpPr>
          <p:nvPr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/>
            <a:endParaRPr lang="en-US" sz="2200" b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8229600" y="6294438"/>
            <a:ext cx="914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endParaRPr lang="nl-NL" b="0">
              <a:solidFill>
                <a:srgbClr val="000000"/>
              </a:solidFill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8532440" y="6237288"/>
            <a:ext cx="575296" cy="287337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1764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108BD9"/>
              </a:buClr>
            </a:pPr>
            <a:fld id="{1A052141-D1DF-484E-8E6D-8A7A46858450}" type="slidenum">
              <a:rPr lang="en-US" sz="1800" b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pPr>
                <a:buClr>
                  <a:srgbClr val="108BD9"/>
                </a:buClr>
              </a:pPr>
              <a:t>‹#›</a:t>
            </a:fld>
            <a:endParaRPr lang="en-US" sz="1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8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5pPr>
      <a:lvl6pPr marL="21764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fontAlgn="base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1.png"/><Relationship Id="rId3" Type="http://schemas.openxmlformats.org/officeDocument/2006/relationships/image" Target="../media/image152.png"/><Relationship Id="rId21" Type="http://schemas.openxmlformats.org/officeDocument/2006/relationships/image" Target="../media/image9.png"/><Relationship Id="rId17" Type="http://schemas.openxmlformats.org/officeDocument/2006/relationships/image" Target="../media/image135.png"/><Relationship Id="rId2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3.png"/><Relationship Id="rId23" Type="http://schemas.openxmlformats.org/officeDocument/2006/relationships/image" Target="../media/image11.png"/><Relationship Id="rId19" Type="http://schemas.openxmlformats.org/officeDocument/2006/relationships/image" Target="../media/image130.png"/><Relationship Id="rId4" Type="http://schemas.openxmlformats.org/officeDocument/2006/relationships/image" Target="../media/image7.png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1.png"/><Relationship Id="rId21" Type="http://schemas.openxmlformats.org/officeDocument/2006/relationships/image" Target="../media/image9.png"/><Relationship Id="rId17" Type="http://schemas.openxmlformats.org/officeDocument/2006/relationships/image" Target="../media/image135.png"/><Relationship Id="rId2" Type="http://schemas.openxmlformats.org/officeDocument/2006/relationships/image" Target="../media/image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7.png"/><Relationship Id="rId23" Type="http://schemas.openxmlformats.org/officeDocument/2006/relationships/image" Target="../media/image32.png"/><Relationship Id="rId19" Type="http://schemas.openxmlformats.org/officeDocument/2006/relationships/image" Target="../media/image130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>
          <a:xfrm>
            <a:off x="685800" y="2743200"/>
            <a:ext cx="6931025" cy="1045840"/>
          </a:xfrm>
        </p:spPr>
        <p:txBody>
          <a:bodyPr/>
          <a:lstStyle/>
          <a:p>
            <a:r>
              <a:rPr lang="en-GB" dirty="0"/>
              <a:t>EE4620</a:t>
            </a:r>
          </a:p>
          <a:p>
            <a:r>
              <a:rPr lang="en-GB" dirty="0"/>
              <a:t>Spectral Domain Methods in Electromagnetics</a:t>
            </a:r>
          </a:p>
          <a:p>
            <a:r>
              <a:rPr lang="en-GB" dirty="0"/>
              <a:t>May 2019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1600" y="692696"/>
            <a:ext cx="7659688" cy="1066800"/>
          </a:xfrm>
        </p:spPr>
        <p:txBody>
          <a:bodyPr wrap="none" anchor="ctr" anchorCtr="0"/>
          <a:lstStyle/>
          <a:p>
            <a:pPr algn="r"/>
            <a:r>
              <a:rPr lang="en-GB" altLang="en-US" sz="4000" dirty="0">
                <a:solidFill>
                  <a:srgbClr val="000000"/>
                </a:solidFill>
                <a:ea typeface="ＭＳ Ｐゴシック" charset="-128"/>
              </a:rPr>
              <a:t>Leaky-wave antennas </a:t>
            </a:r>
            <a:br>
              <a:rPr lang="en-GB" altLang="en-US" sz="4000" dirty="0">
                <a:solidFill>
                  <a:srgbClr val="000000"/>
                </a:solidFill>
                <a:ea typeface="ＭＳ Ｐゴシック" charset="-128"/>
              </a:rPr>
            </a:br>
            <a:r>
              <a:rPr lang="en-GB" altLang="en-US" sz="4000" dirty="0">
                <a:solidFill>
                  <a:srgbClr val="000000"/>
                </a:solidFill>
                <a:ea typeface="ＭＳ Ｐゴシック" charset="-128"/>
              </a:rPr>
              <a:t>instruction lecture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875B79D5-2BC9-44AF-90F0-1DD27704ED19}"/>
              </a:ext>
            </a:extLst>
          </p:cNvPr>
          <p:cNvSpPr txBox="1">
            <a:spLocks/>
          </p:cNvSpPr>
          <p:nvPr/>
        </p:nvSpPr>
        <p:spPr bwMode="auto">
          <a:xfrm>
            <a:off x="643253" y="82308"/>
            <a:ext cx="412424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es-ES" sz="2800" dirty="0">
                <a:solidFill>
                  <a:srgbClr val="00B0F0"/>
                </a:solidFill>
                <a:ea typeface="ＭＳ Ｐゴシック" pitchFamily="34" charset="-128"/>
              </a:rPr>
              <a:t>Double-slot antenna</a:t>
            </a:r>
            <a:endParaRPr lang="es-ES" sz="24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" r="717" b="13620"/>
          <a:stretch/>
        </p:blipFill>
        <p:spPr bwMode="auto">
          <a:xfrm>
            <a:off x="3295199" y="1011191"/>
            <a:ext cx="3450834" cy="124177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kstvak 10"/>
          <p:cNvSpPr txBox="1"/>
          <p:nvPr/>
        </p:nvSpPr>
        <p:spPr>
          <a:xfrm>
            <a:off x="296640" y="3467539"/>
            <a:ext cx="23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Cancelling the LW</a:t>
            </a:r>
          </a:p>
        </p:txBody>
      </p:sp>
      <p:sp>
        <p:nvSpPr>
          <p:cNvPr id="9" name="Tekstvak 28"/>
          <p:cNvSpPr txBox="1"/>
          <p:nvPr/>
        </p:nvSpPr>
        <p:spPr>
          <a:xfrm>
            <a:off x="0" y="2376953"/>
            <a:ext cx="4636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Fourier transform of the current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hoek 13"/>
              <p:cNvSpPr/>
              <p:nvPr/>
            </p:nvSpPr>
            <p:spPr>
              <a:xfrm>
                <a:off x="2527755" y="3967102"/>
                <a:ext cx="173592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hthoe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55" y="3967102"/>
                <a:ext cx="1735923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kstvak 11">
                <a:extLst>
                  <a:ext uri="{FF2B5EF4-FFF2-40B4-BE49-F238E27FC236}">
                    <a16:creationId xmlns:a16="http://schemas.microsoft.com/office/drawing/2014/main" id="{2B95EDB6-745A-475B-B1B7-5F9BD26AD002}"/>
                  </a:ext>
                </a:extLst>
              </p:cNvPr>
              <p:cNvSpPr txBox="1"/>
              <p:nvPr/>
            </p:nvSpPr>
            <p:spPr>
              <a:xfrm>
                <a:off x="2441914" y="2885769"/>
                <a:ext cx="4781244" cy="422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dirty="0"/>
                      <m:t> 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3" name="Tekstvak 11">
                <a:extLst>
                  <a:ext uri="{FF2B5EF4-FFF2-40B4-BE49-F238E27FC236}">
                    <a16:creationId xmlns:a16="http://schemas.microsoft.com/office/drawing/2014/main" id="{2B95EDB6-745A-475B-B1B7-5F9BD26AD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14" y="2885769"/>
                <a:ext cx="4781244" cy="422552"/>
              </a:xfrm>
              <a:prstGeom prst="rect">
                <a:avLst/>
              </a:prstGeom>
              <a:blipFill>
                <a:blip r:embed="rId4"/>
                <a:stretch>
                  <a:fillRect l="-1403" t="-14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51">
            <a:extLst>
              <a:ext uri="{FF2B5EF4-FFF2-40B4-BE49-F238E27FC236}">
                <a16:creationId xmlns:a16="http://schemas.microsoft.com/office/drawing/2014/main" id="{5E3B8629-105A-475B-8B8C-042107AE52E9}"/>
              </a:ext>
            </a:extLst>
          </p:cNvPr>
          <p:cNvSpPr/>
          <p:nvPr/>
        </p:nvSpPr>
        <p:spPr bwMode="auto">
          <a:xfrm>
            <a:off x="4339988" y="4066678"/>
            <a:ext cx="719071" cy="53094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52">
                <a:extLst>
                  <a:ext uri="{FF2B5EF4-FFF2-40B4-BE49-F238E27FC236}">
                    <a16:creationId xmlns:a16="http://schemas.microsoft.com/office/drawing/2014/main" id="{8830375C-70DA-46AB-B991-6360E77365E6}"/>
                  </a:ext>
                </a:extLst>
              </p:cNvPr>
              <p:cNvSpPr txBox="1"/>
              <p:nvPr/>
            </p:nvSpPr>
            <p:spPr>
              <a:xfrm>
                <a:off x="5242597" y="4000666"/>
                <a:ext cx="1197206" cy="6165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𝐿𝑊</m:t>
                              </m:r>
                            </m:sub>
                          </m:sSub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52">
                <a:extLst>
                  <a:ext uri="{FF2B5EF4-FFF2-40B4-BE49-F238E27FC236}">
                    <a16:creationId xmlns:a16="http://schemas.microsoft.com/office/drawing/2014/main" id="{8830375C-70DA-46AB-B991-6360E773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97" y="4000666"/>
                <a:ext cx="1197206" cy="616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0">
            <a:extLst>
              <a:ext uri="{FF2B5EF4-FFF2-40B4-BE49-F238E27FC236}">
                <a16:creationId xmlns:a16="http://schemas.microsoft.com/office/drawing/2014/main" id="{3EFA5905-E92B-460B-9C48-DDA3F12F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0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 bwMode="auto">
          <a:xfrm>
            <a:off x="484632" y="82308"/>
            <a:ext cx="412424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B0F0"/>
                </a:solidFill>
                <a:cs typeface="Arial" pitchFamily="34" charset="0"/>
              </a:rPr>
              <a:t>Question 1 (4 points)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984" y="919450"/>
                <a:ext cx="5783520" cy="2059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b="0" dirty="0">
                    <a:latin typeface="+mj-lt"/>
                  </a:rPr>
                  <a:t>Calculate the leaky-wave propagation constant of the geometry shown in the figure. Solve the dispersion equation with the approximate expressions as well as numerically. Consider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b="0" dirty="0">
                    <a:latin typeface="+mj-lt"/>
                  </a:rPr>
                  <a:t>=15mm,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>
                    <a:latin typeface="+mj-lt"/>
                  </a:rPr>
                  <a:t>=2.1mm,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+mj-lt"/>
                  </a:rPr>
                  <a:t>=12 and a half-wavelength magnetic dipole with W=𝜆/20.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4" y="919450"/>
                <a:ext cx="5783520" cy="2059538"/>
              </a:xfrm>
              <a:prstGeom prst="rect">
                <a:avLst/>
              </a:prstGeom>
              <a:blipFill>
                <a:blip r:embed="rId2"/>
                <a:stretch>
                  <a:fillRect l="-948" r="-738" b="-4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558984" y="3287272"/>
                <a:ext cx="8328984" cy="1766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AutoNum type="arabicPeriod"/>
                </a:pPr>
                <a:r>
                  <a:rPr lang="en-GB" b="0" dirty="0">
                    <a:latin typeface="+mj-lt"/>
                  </a:rPr>
                  <a:t>TE1/TM1/TM0 propagation constants from 9 to 11 GHz</a:t>
                </a:r>
              </a:p>
              <a:p>
                <a:pPr marL="342900" indent="-342900" algn="just">
                  <a:lnSpc>
                    <a:spcPct val="120000"/>
                  </a:lnSpc>
                  <a:buFontTx/>
                  <a:buAutoNum type="arabicPeriod"/>
                </a:pPr>
                <a:r>
                  <a:rPr lang="en-GB" b="0" dirty="0">
                    <a:latin typeface="+mj-lt"/>
                  </a:rPr>
                  <a:t>Relate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𝑙𝑤</m:t>
                        </m:r>
                      </m:sub>
                    </m:sSub>
                  </m:oMath>
                </a14:m>
                <a:r>
                  <a:rPr lang="en-GB" b="0" dirty="0">
                    <a:latin typeface="+mj-lt"/>
                  </a:rPr>
                  <a:t> to the far fields obtained in Assignment 2, Question 2.</a:t>
                </a:r>
              </a:p>
              <a:p>
                <a:pPr marL="342900" indent="-342900" algn="just">
                  <a:lnSpc>
                    <a:spcPct val="120000"/>
                  </a:lnSpc>
                  <a:buAutoNum type="arabicPeriod"/>
                </a:pPr>
                <a:r>
                  <a:rPr lang="en-GB" b="0" dirty="0">
                    <a:latin typeface="+mj-lt"/>
                  </a:rPr>
                  <a:t>TE1/TM1 propagation constants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+mj-lt"/>
                  </a:rPr>
                  <a:t> from 2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25</m:t>
                    </m:r>
                  </m:oMath>
                </a14:m>
                <a:r>
                  <a:rPr lang="en-US" b="0" dirty="0">
                    <a:latin typeface="+mj-lt"/>
                  </a:rPr>
                  <a:t> at 10 GHz.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/>
                      </a:rPr>
                      <m:t>/4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b="0" dirty="0">
                    <a:latin typeface="+mj-lt"/>
                  </a:rPr>
                  <a:t>.</a:t>
                </a:r>
              </a:p>
              <a:p>
                <a:pPr marL="342900" indent="-342900" algn="just">
                  <a:lnSpc>
                    <a:spcPct val="120000"/>
                  </a:lnSpc>
                  <a:buAutoNum type="arabicPeriod"/>
                </a:pPr>
                <a:r>
                  <a:rPr lang="en-GB" b="0" dirty="0">
                    <a:latin typeface="+mj-lt"/>
                  </a:rPr>
                  <a:t>Investigate the bandwidth of the antenna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+mj-lt"/>
                  </a:rPr>
                  <a:t> from 2 to 25.</a:t>
                </a: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84" y="3287272"/>
                <a:ext cx="8328984" cy="1766702"/>
              </a:xfrm>
              <a:prstGeom prst="rect">
                <a:avLst/>
              </a:prstGeom>
              <a:blipFill>
                <a:blip r:embed="rId3"/>
                <a:stretch>
                  <a:fillRect l="-512" r="-586" b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2">
                <a:extLst>
                  <a:ext uri="{FF2B5EF4-FFF2-40B4-BE49-F238E27FC236}">
                    <a16:creationId xmlns:a16="http://schemas.microsoft.com/office/drawing/2014/main" id="{3100C65A-61B1-4342-849B-27DF0E1C3C58}"/>
                  </a:ext>
                </a:extLst>
              </p:cNvPr>
              <p:cNvSpPr/>
              <p:nvPr/>
            </p:nvSpPr>
            <p:spPr>
              <a:xfrm>
                <a:off x="3329927" y="5103472"/>
                <a:ext cx="2772105" cy="7314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𝐵𝑊</m:t>
                      </m:r>
                      <m:r>
                        <a:rPr lang="en-GB" sz="2000" b="0" i="1" smtClean="0">
                          <a:latin typeface="Cambria Math"/>
                        </a:rPr>
                        <m:t>=200</m:t>
                      </m:r>
                      <m:f>
                        <m:fPr>
                          <m:ctrlPr>
                            <a:rPr lang="en-GB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b="0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r>
                            <a:rPr lang="en-GB" sz="2000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b="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b="0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  <m:r>
                            <a:rPr lang="en-GB" sz="2000" b="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2000" b="0" i="1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GB" sz="2000" b="0" i="1" smtClean="0">
                          <a:latin typeface="Cambria Math"/>
                        </a:rPr>
                        <m:t> [%]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Rectangle 32">
                <a:extLst>
                  <a:ext uri="{FF2B5EF4-FFF2-40B4-BE49-F238E27FC236}">
                    <a16:creationId xmlns:a16="http://schemas.microsoft.com/office/drawing/2014/main" id="{3100C65A-61B1-4342-849B-27DF0E1C3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27" y="5103472"/>
                <a:ext cx="2772105" cy="7314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0">
            <a:extLst>
              <a:ext uri="{FF2B5EF4-FFF2-40B4-BE49-F238E27FC236}">
                <a16:creationId xmlns:a16="http://schemas.microsoft.com/office/drawing/2014/main" id="{B6BA930E-3D6C-4349-893B-510B303F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C7ACDA-3C91-4500-BA12-DFFDC533C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045" y="832104"/>
            <a:ext cx="2449955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968131" y="2498170"/>
                <a:ext cx="2863107" cy="66909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tan</m:t>
                          </m:r>
                          <m:r>
                            <a:rPr lang="en-GB" i="1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tan</m:t>
                          </m:r>
                          <m:r>
                            <a:rPr lang="en-GB" i="1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31" y="2498170"/>
                <a:ext cx="2863107" cy="669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1 Título"/>
          <p:cNvSpPr txBox="1">
            <a:spLocks/>
          </p:cNvSpPr>
          <p:nvPr/>
        </p:nvSpPr>
        <p:spPr bwMode="auto">
          <a:xfrm>
            <a:off x="604838" y="35353"/>
            <a:ext cx="78803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857250" indent="-8572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>
              <a:defRPr/>
            </a:pPr>
            <a:endParaRPr lang="es-ES" sz="2800" b="1" dirty="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57200" y="1585918"/>
            <a:ext cx="3047176" cy="1186357"/>
            <a:chOff x="5060820" y="766974"/>
            <a:chExt cx="3539285" cy="13779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060820" y="1425474"/>
                  <a:ext cx="4576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820" y="1425474"/>
                  <a:ext cx="4576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942" y="766974"/>
              <a:ext cx="2951163" cy="137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 bwMode="auto">
            <a:xfrm>
              <a:off x="5515350" y="1506754"/>
              <a:ext cx="0" cy="5837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40030" y="1516212"/>
                  <a:ext cx="8928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nl-NL" sz="18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030" y="1516212"/>
                  <a:ext cx="89280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6214808" y="98288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>
                  <a:solidFill>
                    <a:schemeClr val="bg1"/>
                  </a:solidFill>
                  <a:latin typeface="+mj-lt"/>
                </a:rPr>
                <a:t>PEC</a:t>
              </a:r>
              <a:endParaRPr lang="nl-NL" sz="1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" name="Cube 19"/>
            <p:cNvSpPr/>
            <p:nvPr/>
          </p:nvSpPr>
          <p:spPr bwMode="auto">
            <a:xfrm>
              <a:off x="5648942" y="766974"/>
              <a:ext cx="2951163" cy="739780"/>
            </a:xfrm>
            <a:prstGeom prst="cube">
              <a:avLst>
                <a:gd name="adj" fmla="val 93129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606679" y="845428"/>
                  <a:ext cx="4551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679" y="845428"/>
                  <a:ext cx="4551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6123519" y="838982"/>
              <a:ext cx="1424714" cy="393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+mj-lt"/>
                </a:rPr>
                <a:t>Dielectric</a:t>
              </a:r>
              <a:endParaRPr lang="nl-NL" sz="1600" dirty="0">
                <a:latin typeface="+mj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86470" y="880728"/>
            <a:ext cx="1348101" cy="2053989"/>
            <a:chOff x="7322189" y="2746858"/>
            <a:chExt cx="1348101" cy="2053989"/>
          </a:xfrm>
        </p:grpSpPr>
        <p:cxnSp>
          <p:nvCxnSpPr>
            <p:cNvPr id="38" name="Straight Connector 37"/>
            <p:cNvCxnSpPr/>
            <p:nvPr/>
          </p:nvCxnSpPr>
          <p:spPr bwMode="auto">
            <a:xfrm>
              <a:off x="7829348" y="4633679"/>
              <a:ext cx="754387" cy="876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8583735" y="2948893"/>
              <a:ext cx="0" cy="168478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 flipV="1">
              <a:off x="7798264" y="2952571"/>
              <a:ext cx="11540" cy="16811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7820222" y="2957150"/>
              <a:ext cx="754387" cy="876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8003663" y="4458955"/>
              <a:ext cx="360040" cy="341892"/>
            </a:xfrm>
            <a:prstGeom prst="ellipse">
              <a:avLst/>
            </a:prstGeom>
            <a:solidFill>
              <a:srgbClr val="FF9999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8058258" y="4520975"/>
              <a:ext cx="262550" cy="257266"/>
            </a:xfrm>
            <a:custGeom>
              <a:avLst/>
              <a:gdLst>
                <a:gd name="connsiteX0" fmla="*/ 0 w 262550"/>
                <a:gd name="connsiteY0" fmla="*/ 155996 h 257266"/>
                <a:gd name="connsiteX1" fmla="*/ 81481 w 262550"/>
                <a:gd name="connsiteY1" fmla="*/ 2087 h 257266"/>
                <a:gd name="connsiteX2" fmla="*/ 153909 w 262550"/>
                <a:gd name="connsiteY2" fmla="*/ 255584 h 257266"/>
                <a:gd name="connsiteX3" fmla="*/ 262550 w 262550"/>
                <a:gd name="connsiteY3" fmla="*/ 92622 h 25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550" h="257266">
                  <a:moveTo>
                    <a:pt x="0" y="155996"/>
                  </a:moveTo>
                  <a:cubicBezTo>
                    <a:pt x="27915" y="70742"/>
                    <a:pt x="55830" y="-14511"/>
                    <a:pt x="81481" y="2087"/>
                  </a:cubicBezTo>
                  <a:cubicBezTo>
                    <a:pt x="107132" y="18685"/>
                    <a:pt x="123731" y="240495"/>
                    <a:pt x="153909" y="255584"/>
                  </a:cubicBezTo>
                  <a:cubicBezTo>
                    <a:pt x="184087" y="270673"/>
                    <a:pt x="223318" y="181647"/>
                    <a:pt x="262550" y="92622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4" name="Can 43"/>
            <p:cNvSpPr/>
            <p:nvPr/>
          </p:nvSpPr>
          <p:spPr bwMode="auto">
            <a:xfrm>
              <a:off x="7733206" y="3127964"/>
              <a:ext cx="174032" cy="1353439"/>
            </a:xfrm>
            <a:prstGeom prst="can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5" name="Can 44"/>
            <p:cNvSpPr/>
            <p:nvPr/>
          </p:nvSpPr>
          <p:spPr bwMode="auto">
            <a:xfrm>
              <a:off x="8496258" y="3151356"/>
              <a:ext cx="174032" cy="1353439"/>
            </a:xfrm>
            <a:prstGeom prst="can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7625267" y="3115138"/>
              <a:ext cx="0" cy="15185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7907966" y="3573850"/>
                  <a:ext cx="5971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966" y="3573850"/>
                  <a:ext cx="597150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322189" y="3626750"/>
                  <a:ext cx="4576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189" y="3626750"/>
                  <a:ext cx="457625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 bwMode="auto">
            <a:xfrm>
              <a:off x="7839160" y="2964634"/>
              <a:ext cx="754387" cy="876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7937556" y="2816039"/>
              <a:ext cx="546203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968796" y="2746858"/>
                  <a:ext cx="4837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GB" sz="18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796" y="2746858"/>
                  <a:ext cx="48372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ight Arrow 51"/>
          <p:cNvSpPr/>
          <p:nvPr/>
        </p:nvSpPr>
        <p:spPr bwMode="auto">
          <a:xfrm>
            <a:off x="3697481" y="1826212"/>
            <a:ext cx="850259" cy="53094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1792" y="4088639"/>
                <a:ext cx="3441968" cy="44986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GB"/>
                </a:defPPr>
                <a:lvl1pPr>
                  <a:defRPr sz="20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sub>
                          </m:sSub>
                        </m:e>
                      </m:d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792" y="4088639"/>
                <a:ext cx="3441968" cy="4498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621682" y="5353792"/>
                <a:ext cx="2495654" cy="6560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𝑗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𝜌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82" y="5353792"/>
                <a:ext cx="2495654" cy="656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1 CuadroTexto"/>
              <p:cNvSpPr txBox="1"/>
              <p:nvPr/>
            </p:nvSpPr>
            <p:spPr>
              <a:xfrm>
                <a:off x="98799" y="3565016"/>
                <a:ext cx="84135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The zeros of the dispersion equation correspond to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GB" b="1" i="1" smtClean="0">
                            <a:latin typeface="Cambria Math"/>
                          </a:rPr>
                          <m:t>𝒊𝒏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1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9" y="3565016"/>
                <a:ext cx="8413583" cy="646331"/>
              </a:xfrm>
              <a:prstGeom prst="rect">
                <a:avLst/>
              </a:prstGeom>
              <a:blipFill>
                <a:blip r:embed="rId2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2">
            <a:extLst>
              <a:ext uri="{FF2B5EF4-FFF2-40B4-BE49-F238E27FC236}">
                <a16:creationId xmlns:a16="http://schemas.microsoft.com/office/drawing/2014/main" id="{A27F3775-4669-4460-8232-67BBAB4B20AA}"/>
              </a:ext>
            </a:extLst>
          </p:cNvPr>
          <p:cNvSpPr txBox="1">
            <a:spLocks/>
          </p:cNvSpPr>
          <p:nvPr/>
        </p:nvSpPr>
        <p:spPr bwMode="auto">
          <a:xfrm>
            <a:off x="484632" y="246900"/>
            <a:ext cx="90525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endParaRPr lang="es-ES" sz="2800" dirty="0">
              <a:solidFill>
                <a:srgbClr val="00B0F0"/>
              </a:solidFill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7D93038E-9460-4669-8450-3890D555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5" name="Title 2">
            <a:extLst>
              <a:ext uri="{FF2B5EF4-FFF2-40B4-BE49-F238E27FC236}">
                <a16:creationId xmlns:a16="http://schemas.microsoft.com/office/drawing/2014/main" id="{869615AE-3DD2-4EDE-9837-A159111E6211}"/>
              </a:ext>
            </a:extLst>
          </p:cNvPr>
          <p:cNvSpPr txBox="1">
            <a:spLocks/>
          </p:cNvSpPr>
          <p:nvPr/>
        </p:nvSpPr>
        <p:spPr bwMode="auto">
          <a:xfrm>
            <a:off x="484632" y="82308"/>
            <a:ext cx="809244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es-ES" sz="3000" dirty="0">
                <a:solidFill>
                  <a:schemeClr val="bg2"/>
                </a:solidFill>
                <a:ea typeface="ＭＳ Ｐゴシック" pitchFamily="34" charset="-128"/>
              </a:rPr>
              <a:t> </a:t>
            </a:r>
            <a:r>
              <a:rPr lang="es-ES" sz="2800" dirty="0">
                <a:solidFill>
                  <a:srgbClr val="00B0F0"/>
                </a:solidFill>
              </a:rPr>
              <a:t>Dispersion Equation: Finding the poles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0BF323-6C2E-4B21-AE13-55C38E093FC1}"/>
              </a:ext>
            </a:extLst>
          </p:cNvPr>
          <p:cNvSpPr/>
          <p:nvPr/>
        </p:nvSpPr>
        <p:spPr>
          <a:xfrm>
            <a:off x="457200" y="4870627"/>
            <a:ext cx="5468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>
                <a:latin typeface="Cambria Math"/>
              </a:rPr>
              <a:t>Note: use the bottom </a:t>
            </a:r>
            <a:r>
              <a:rPr lang="en-US" b="0" dirty="0">
                <a:latin typeface="Cambria Math"/>
              </a:rPr>
              <a:t>Riemann sheet </a:t>
            </a:r>
            <a:r>
              <a:rPr lang="en-GB" b="0" dirty="0">
                <a:latin typeface="Cambria Math"/>
              </a:rPr>
              <a:t>To find the poles: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FA036E-6DF1-405F-8376-BCC7B3BD612F}"/>
                  </a:ext>
                </a:extLst>
              </p:cNvPr>
              <p:cNvSpPr/>
              <p:nvPr/>
            </p:nvSpPr>
            <p:spPr>
              <a:xfrm>
                <a:off x="6103315" y="4570828"/>
                <a:ext cx="2749407" cy="6050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n-GB" sz="1600" b="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16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GB" sz="16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𝑡𝑎𝑛</m:t>
                          </m:r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𝑧𝑑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𝑡𝑎𝑛</m:t>
                          </m:r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𝑧𝑑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600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FA036E-6DF1-405F-8376-BCC7B3BD6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15" y="4570828"/>
                <a:ext cx="2749407" cy="60503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58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>
            <a:extLst>
              <a:ext uri="{FF2B5EF4-FFF2-40B4-BE49-F238E27FC236}">
                <a16:creationId xmlns:a16="http://schemas.microsoft.com/office/drawing/2014/main" id="{C1ECC59C-8059-4856-8E9F-C94C39C8B6B0}"/>
              </a:ext>
            </a:extLst>
          </p:cNvPr>
          <p:cNvSpPr txBox="1">
            <a:spLocks/>
          </p:cNvSpPr>
          <p:nvPr/>
        </p:nvSpPr>
        <p:spPr bwMode="auto">
          <a:xfrm>
            <a:off x="653143" y="91638"/>
            <a:ext cx="7492481" cy="91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algn="just">
              <a:defRPr/>
            </a:pPr>
            <a:r>
              <a:rPr lang="en-US" sz="2800" dirty="0">
                <a:solidFill>
                  <a:srgbClr val="00B0F0"/>
                </a:solidFill>
              </a:rPr>
              <a:t>Iterative frequency loop to solve the dispersion equation numerically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5A34888-37F3-4DD3-938D-71FAF5995900}"/>
              </a:ext>
            </a:extLst>
          </p:cNvPr>
          <p:cNvSpPr txBox="1">
            <a:spLocks/>
          </p:cNvSpPr>
          <p:nvPr/>
        </p:nvSpPr>
        <p:spPr bwMode="auto">
          <a:xfrm>
            <a:off x="-3504863" y="3931636"/>
            <a:ext cx="900100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algn="ctr"/>
            <a:endParaRPr lang="en-US" sz="2800" b="1" dirty="0">
              <a:solidFill>
                <a:schemeClr val="bg2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47511AF4-88C4-4CB2-8C79-6EF9F8B15621}"/>
                  </a:ext>
                </a:extLst>
              </p:cNvPr>
              <p:cNvSpPr txBox="1"/>
              <p:nvPr/>
            </p:nvSpPr>
            <p:spPr>
              <a:xfrm>
                <a:off x="323527" y="1412776"/>
                <a:ext cx="7541641" cy="1590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 algn="l">
                  <a:buAutoNum type="arabicParenR"/>
                </a:pPr>
                <a:r>
                  <a:rPr lang="en-GB" b="0" dirty="0">
                    <a:latin typeface="+mj-lt"/>
                  </a:rPr>
                  <a:t>Plot the Denominator vs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𝜌</m:t>
                        </m:r>
                      </m:sub>
                      <m:sup/>
                    </m:sSubSup>
                    <m:r>
                      <a:rPr lang="en-US" b="1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b="0" dirty="0">
                    <a:latin typeface="+mj-lt"/>
                  </a:rPr>
                  <a:t> at the highest frequency to find a good initial guess: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 </m:t>
                        </m:r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𝜌</m:t>
                        </m:r>
                      </m:sub>
                      <m:sup>
                        <m:r>
                          <a:rPr lang="en-GB" i="1">
                            <a:latin typeface="Cambria Math"/>
                          </a:rPr>
                          <m:t>𝑔</m:t>
                        </m:r>
                      </m:sup>
                    </m:sSubSup>
                  </m:oMath>
                </a14:m>
                <a:endParaRPr lang="en-GB" b="0" dirty="0">
                  <a:latin typeface="+mj-lt"/>
                </a:endParaRPr>
              </a:p>
              <a:p>
                <a:pPr marL="800100" lvl="1" indent="-342900" algn="l">
                  <a:buAutoNum type="arabicParenR"/>
                </a:pPr>
                <a:endParaRPr lang="en-GB" b="0" dirty="0">
                  <a:latin typeface="+mj-lt"/>
                </a:endParaRPr>
              </a:p>
              <a:p>
                <a:pPr lvl="1" algn="l"/>
                <a:r>
                  <a:rPr lang="en-GB" b="0" dirty="0">
                    <a:latin typeface="+mj-lt"/>
                  </a:rPr>
                  <a:t>2) Use this guess to find the propagation constant at the highest frequency</a:t>
                </a: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47511AF4-88C4-4CB2-8C79-6EF9F8B1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1412776"/>
                <a:ext cx="7541641" cy="1590628"/>
              </a:xfrm>
              <a:prstGeom prst="rect">
                <a:avLst/>
              </a:prstGeom>
              <a:blipFill>
                <a:blip r:embed="rId2"/>
                <a:stretch>
                  <a:fillRect r="-808" b="-4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CB8327-1D3E-4E5D-83E4-F3FD4FC62291}"/>
                  </a:ext>
                </a:extLst>
              </p:cNvPr>
              <p:cNvSpPr/>
              <p:nvPr/>
            </p:nvSpPr>
            <p:spPr>
              <a:xfrm>
                <a:off x="2757827" y="2996952"/>
                <a:ext cx="2383537" cy="801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𝜌</m:t>
                          </m:r>
                        </m:sub>
                        <m:sup/>
                      </m:sSubSup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𝜌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𝑔</m:t>
                          </m:r>
                        </m:sup>
                      </m:sSubSup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𝜌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𝐷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𝜌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ECB8327-1D3E-4E5D-83E4-F3FD4FC62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827" y="2996952"/>
                <a:ext cx="2383537" cy="801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215E34-0C1E-4908-8DC0-B4C469679726}"/>
                  </a:ext>
                </a:extLst>
              </p:cNvPr>
              <p:cNvSpPr/>
              <p:nvPr/>
            </p:nvSpPr>
            <p:spPr>
              <a:xfrm>
                <a:off x="408802" y="3783045"/>
                <a:ext cx="8339662" cy="1005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l"/>
                <a:r>
                  <a:rPr lang="en-GB" b="0" dirty="0">
                    <a:latin typeface="+mj-lt"/>
                  </a:rPr>
                  <a:t>3) Do a loop from the highest to the lowest frequency where you use the </a:t>
                </a:r>
                <a:r>
                  <a:rPr lang="en-GB" b="0" i="1" dirty="0">
                    <a:latin typeface="+mj-lt"/>
                  </a:rPr>
                  <a:t>normalized</a:t>
                </a:r>
                <a:r>
                  <a:rPr lang="en-GB" b="0" dirty="0">
                    <a:latin typeface="+mj-lt"/>
                  </a:rPr>
                  <a:t> propagation constant,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𝑔𝑛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𝜌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0" dirty="0">
                    <a:latin typeface="+mj-lt"/>
                  </a:rPr>
                  <a:t>, of the previous step as a guess to the next frequency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GB" b="0" i="1">
                            <a:latin typeface="Cambria Math"/>
                          </a:rPr>
                          <m:t>𝜌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b="0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215E34-0C1E-4908-8DC0-B4C469679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2" y="3783045"/>
                <a:ext cx="8339662" cy="1005596"/>
              </a:xfrm>
              <a:prstGeom prst="rect">
                <a:avLst/>
              </a:prstGeom>
              <a:blipFill>
                <a:blip r:embed="rId4"/>
                <a:stretch>
                  <a:fillRect t="-3030" r="-292" b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7D9690BC-4DE6-4B88-9B36-898134CE390A}"/>
                  </a:ext>
                </a:extLst>
              </p:cNvPr>
              <p:cNvSpPr/>
              <p:nvPr/>
            </p:nvSpPr>
            <p:spPr>
              <a:xfrm>
                <a:off x="2583903" y="4797152"/>
                <a:ext cx="2820451" cy="801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𝜌</m:t>
                          </m:r>
                        </m:sub>
                        <m:sup/>
                      </m:sSubSup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  <m:r>
                        <a:rPr lang="en-GB" b="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𝜌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𝑔</m:t>
                          </m:r>
                        </m:sup>
                      </m:sSubSup>
                      <m:r>
                        <a:rPr lang="en-GB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𝜌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𝐷</m:t>
                          </m:r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𝜌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𝑔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7D9690BC-4DE6-4B88-9B36-898134CE3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903" y="4797152"/>
                <a:ext cx="2820451" cy="801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884905F-1AB6-4FCF-896E-102CB2863CEC}"/>
                  </a:ext>
                </a:extLst>
              </p:cNvPr>
              <p:cNvSpPr/>
              <p:nvPr/>
            </p:nvSpPr>
            <p:spPr>
              <a:xfrm>
                <a:off x="5525558" y="5573711"/>
                <a:ext cx="2188804" cy="421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𝜌</m:t>
                          </m:r>
                        </m:sub>
                        <m:sup>
                          <m:r>
                            <a:rPr lang="en-GB" i="1">
                              <a:latin typeface="Cambria Math"/>
                            </a:rPr>
                            <m:t>𝑔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𝜌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b="0" i="1">
                              <a:latin typeface="Cambria Math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6" name="Rectangle 3">
                <a:extLst>
                  <a:ext uri="{FF2B5EF4-FFF2-40B4-BE49-F238E27FC236}">
                    <a16:creationId xmlns:a16="http://schemas.microsoft.com/office/drawing/2014/main" id="{9884905F-1AB6-4FCF-896E-102CB2863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58" y="5573711"/>
                <a:ext cx="2188804" cy="421397"/>
              </a:xfrm>
              <a:prstGeom prst="rect">
                <a:avLst/>
              </a:prstGeom>
              <a:blipFill>
                <a:blip r:embed="rId6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5">
            <a:extLst>
              <a:ext uri="{FF2B5EF4-FFF2-40B4-BE49-F238E27FC236}">
                <a16:creationId xmlns:a16="http://schemas.microsoft.com/office/drawing/2014/main" id="{2BE22E2B-BD8A-4C2F-850D-73C068D06759}"/>
              </a:ext>
            </a:extLst>
          </p:cNvPr>
          <p:cNvSpPr/>
          <p:nvPr/>
        </p:nvSpPr>
        <p:spPr>
          <a:xfrm>
            <a:off x="4964775" y="5573711"/>
            <a:ext cx="673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latin typeface="+mj-lt"/>
              </a:rPr>
              <a:t>with</a:t>
            </a:r>
            <a:endParaRPr lang="nl-NL" b="0" dirty="0">
              <a:latin typeface="+mj-lt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131A4A4E-72A6-4F2B-9052-0B39D2744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47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0">
            <a:extLst>
              <a:ext uri="{FF2B5EF4-FFF2-40B4-BE49-F238E27FC236}">
                <a16:creationId xmlns:a16="http://schemas.microsoft.com/office/drawing/2014/main" id="{746FD3B4-0CE7-4D7B-9898-7167B3C8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45" name="Title 2">
            <a:extLst>
              <a:ext uri="{FF2B5EF4-FFF2-40B4-BE49-F238E27FC236}">
                <a16:creationId xmlns:a16="http://schemas.microsoft.com/office/drawing/2014/main" id="{DDC56934-A830-4B0F-88D7-BA993B7477D9}"/>
              </a:ext>
            </a:extLst>
          </p:cNvPr>
          <p:cNvSpPr txBox="1">
            <a:spLocks/>
          </p:cNvSpPr>
          <p:nvPr/>
        </p:nvSpPr>
        <p:spPr bwMode="auto">
          <a:xfrm>
            <a:off x="484632" y="82308"/>
            <a:ext cx="809244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es-ES" sz="3000" dirty="0">
                <a:solidFill>
                  <a:schemeClr val="bg2"/>
                </a:solidFill>
                <a:ea typeface="ＭＳ Ｐゴシック" pitchFamily="34" charset="-128"/>
              </a:rPr>
              <a:t> </a:t>
            </a:r>
            <a:r>
              <a:rPr lang="es-ES" sz="2800" dirty="0">
                <a:solidFill>
                  <a:srgbClr val="00B0F0"/>
                </a:solidFill>
              </a:rPr>
              <a:t>Dispersion Equation: analytical expression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2B19FC8-BFF0-446E-9589-5C872AC286CF}"/>
              </a:ext>
            </a:extLst>
          </p:cNvPr>
          <p:cNvSpPr/>
          <p:nvPr/>
        </p:nvSpPr>
        <p:spPr>
          <a:xfrm>
            <a:off x="5771121" y="19143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536242A-51F7-418A-8EA1-A4723F1E63D4}"/>
              </a:ext>
            </a:extLst>
          </p:cNvPr>
          <p:cNvGrpSpPr/>
          <p:nvPr/>
        </p:nvGrpSpPr>
        <p:grpSpPr>
          <a:xfrm>
            <a:off x="940648" y="884085"/>
            <a:ext cx="7410007" cy="2295668"/>
            <a:chOff x="584032" y="865797"/>
            <a:chExt cx="7410007" cy="2295668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C48C206-92FB-4A4C-BF96-A8CF06E35294}"/>
                </a:ext>
              </a:extLst>
            </p:cNvPr>
            <p:cNvGrpSpPr/>
            <p:nvPr/>
          </p:nvGrpSpPr>
          <p:grpSpPr>
            <a:xfrm>
              <a:off x="584032" y="865797"/>
              <a:ext cx="7410007" cy="2295668"/>
              <a:chOff x="648040" y="865797"/>
              <a:chExt cx="7410007" cy="22956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ounded Rectangle 49">
                    <a:extLst>
                      <a:ext uri="{FF2B5EF4-FFF2-40B4-BE49-F238E27FC236}">
                        <a16:creationId xmlns:a16="http://schemas.microsoft.com/office/drawing/2014/main" id="{09F509C1-8B9E-4DC5-85BE-110C6027AF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040" y="865797"/>
                    <a:ext cx="7410007" cy="2295668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kumimoji="0" lang="en-US" sz="2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Rounded Rectangle 49">
                    <a:extLst>
                      <a:ext uri="{FF2B5EF4-FFF2-40B4-BE49-F238E27FC236}">
                        <a16:creationId xmlns:a16="http://schemas.microsoft.com/office/drawing/2014/main" id="{09F509C1-8B9E-4DC5-85BE-110C6027AF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8040" y="865797"/>
                    <a:ext cx="7410007" cy="2295668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35">
                    <a:extLst>
                      <a:ext uri="{FF2B5EF4-FFF2-40B4-BE49-F238E27FC236}">
                        <a16:creationId xmlns:a16="http://schemas.microsoft.com/office/drawing/2014/main" id="{73AE6A61-AA2C-4564-BDFD-3393F693704C}"/>
                      </a:ext>
                    </a:extLst>
                  </p:cNvPr>
                  <p:cNvSpPr/>
                  <p:nvPr/>
                </p:nvSpPr>
                <p:spPr>
                  <a:xfrm>
                    <a:off x="1153236" y="2089933"/>
                    <a:ext cx="3056029" cy="77886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/4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000" b="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000" b="0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nl-NL" sz="2000" b="0" i="1" dirty="0">
                      <a:solidFill>
                        <a:schemeClr val="dk1"/>
                      </a:solidFill>
                      <a:latin typeface="Cambria Math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51" name="Rectangle 35">
                    <a:extLst>
                      <a:ext uri="{FF2B5EF4-FFF2-40B4-BE49-F238E27FC236}">
                        <a16:creationId xmlns:a16="http://schemas.microsoft.com/office/drawing/2014/main" id="{73AE6A61-AA2C-4564-BDFD-3393F69370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236" y="2089933"/>
                    <a:ext cx="3056029" cy="7788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40">
                <a:extLst>
                  <a:ext uri="{FF2B5EF4-FFF2-40B4-BE49-F238E27FC236}">
                    <a16:creationId xmlns:a16="http://schemas.microsoft.com/office/drawing/2014/main" id="{FF356A06-D612-4353-A29F-FEC2765A12C7}"/>
                  </a:ext>
                </a:extLst>
              </p:cNvPr>
              <p:cNvSpPr txBox="1"/>
              <p:nvPr/>
            </p:nvSpPr>
            <p:spPr>
              <a:xfrm>
                <a:off x="691054" y="980097"/>
                <a:ext cx="6221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+mj-lt"/>
                  </a:rPr>
                  <a:t>Approximations to solve dispersion equation: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45">
                    <a:extLst>
                      <a:ext uri="{FF2B5EF4-FFF2-40B4-BE49-F238E27FC236}">
                        <a16:creationId xmlns:a16="http://schemas.microsoft.com/office/drawing/2014/main" id="{D9DBE908-4804-4C7E-9583-ABEC76C8BCB3}"/>
                      </a:ext>
                    </a:extLst>
                  </p:cNvPr>
                  <p:cNvSpPr/>
                  <p:nvPr/>
                </p:nvSpPr>
                <p:spPr>
                  <a:xfrm>
                    <a:off x="1153236" y="1513869"/>
                    <a:ext cx="3052266" cy="4001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≈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oMath>
                      </m:oMathPara>
                    </a14:m>
                    <a:endParaRPr lang="en-GB" sz="2000" b="0" i="1" dirty="0">
                      <a:solidFill>
                        <a:schemeClr val="dk1"/>
                      </a:solidFill>
                      <a:latin typeface="Cambria Math"/>
                      <a:ea typeface="Cambria Math"/>
                    </a:endParaRPr>
                  </a:p>
                </p:txBody>
              </p:sp>
            </mc:Choice>
            <mc:Fallback xmlns="">
              <p:sp>
                <p:nvSpPr>
                  <p:cNvPr id="53" name="Rectangle 45">
                    <a:extLst>
                      <a:ext uri="{FF2B5EF4-FFF2-40B4-BE49-F238E27FC236}">
                        <a16:creationId xmlns:a16="http://schemas.microsoft.com/office/drawing/2014/main" id="{D9DBE908-4804-4C7E-9583-ABEC76C8BC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3236" y="1513869"/>
                    <a:ext cx="3052266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47">
                    <a:extLst>
                      <a:ext uri="{FF2B5EF4-FFF2-40B4-BE49-F238E27FC236}">
                        <a16:creationId xmlns:a16="http://schemas.microsoft.com/office/drawing/2014/main" id="{2C469D4B-2171-447D-A7DE-A2EFA9EF2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434290" y="1507365"/>
                    <a:ext cx="3471357" cy="135152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>
                    <a:defPPr>
                      <a:defRPr lang="en-GB"/>
                    </a:defPPr>
                    <a:lvl1pPr>
                      <a:defRPr sz="2800" b="0" i="1">
                        <a:latin typeface="Cambria Math"/>
                        <a:ea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oMath>
                      </m:oMathPara>
                    </a14:m>
                    <a:endParaRPr lang="en-GB" sz="24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oMath>
                      </m:oMathPara>
                    </a14:m>
                    <a:endParaRPr lang="en-GB" sz="2000" dirty="0"/>
                  </a:p>
                </p:txBody>
              </p:sp>
            </mc:Choice>
            <mc:Fallback xmlns="">
              <p:sp>
                <p:nvSpPr>
                  <p:cNvPr id="54" name="TextBox 47">
                    <a:extLst>
                      <a:ext uri="{FF2B5EF4-FFF2-40B4-BE49-F238E27FC236}">
                        <a16:creationId xmlns:a16="http://schemas.microsoft.com/office/drawing/2014/main" id="{2C469D4B-2171-447D-A7DE-A2EFA9EF2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4290" y="1507365"/>
                    <a:ext cx="3471357" cy="13515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Box 40">
                <a:extLst>
                  <a:ext uri="{FF2B5EF4-FFF2-40B4-BE49-F238E27FC236}">
                    <a16:creationId xmlns:a16="http://schemas.microsoft.com/office/drawing/2014/main" id="{02609729-98E1-4B92-ACEE-7757BCB118D6}"/>
                  </a:ext>
                </a:extLst>
              </p:cNvPr>
              <p:cNvSpPr txBox="1"/>
              <p:nvPr/>
            </p:nvSpPr>
            <p:spPr>
              <a:xfrm>
                <a:off x="668106" y="14296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+mj-lt"/>
                  </a:rPr>
                  <a:t>1.</a:t>
                </a:r>
                <a:endParaRPr lang="en-GB" sz="2000" baseline="-25000" dirty="0">
                  <a:latin typeface="+mj-lt"/>
                </a:endParaRPr>
              </a:p>
            </p:txBody>
          </p:sp>
          <p:sp>
            <p:nvSpPr>
              <p:cNvPr id="56" name="TextBox 40">
                <a:extLst>
                  <a:ext uri="{FF2B5EF4-FFF2-40B4-BE49-F238E27FC236}">
                    <a16:creationId xmlns:a16="http://schemas.microsoft.com/office/drawing/2014/main" id="{508ECA2E-C0FD-4AD6-B75B-0C1D42D9BB0F}"/>
                  </a:ext>
                </a:extLst>
              </p:cNvPr>
              <p:cNvSpPr txBox="1"/>
              <p:nvPr/>
            </p:nvSpPr>
            <p:spPr>
              <a:xfrm>
                <a:off x="680806" y="216328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+mj-lt"/>
                  </a:rPr>
                  <a:t>2.</a:t>
                </a:r>
                <a:endParaRPr lang="en-GB" sz="2000" baseline="-25000" dirty="0">
                  <a:latin typeface="+mj-lt"/>
                </a:endParaRPr>
              </a:p>
            </p:txBody>
          </p:sp>
        </p:grpSp>
        <p:sp>
          <p:nvSpPr>
            <p:cNvPr id="58" name="Right Arrow 51">
              <a:extLst>
                <a:ext uri="{FF2B5EF4-FFF2-40B4-BE49-F238E27FC236}">
                  <a16:creationId xmlns:a16="http://schemas.microsoft.com/office/drawing/2014/main" id="{F9F459A2-DBB9-4525-9EFE-1157A114C643}"/>
                </a:ext>
              </a:extLst>
            </p:cNvPr>
            <p:cNvSpPr/>
            <p:nvPr/>
          </p:nvSpPr>
          <p:spPr bwMode="auto">
            <a:xfrm>
              <a:off x="4606579" y="2335673"/>
              <a:ext cx="456808" cy="341990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59" name="Rectangle 48">
            <a:extLst>
              <a:ext uri="{FF2B5EF4-FFF2-40B4-BE49-F238E27FC236}">
                <a16:creationId xmlns:a16="http://schemas.microsoft.com/office/drawing/2014/main" id="{3C1BD85A-BA3C-4A31-83BB-2E663B28B0E0}"/>
              </a:ext>
            </a:extLst>
          </p:cNvPr>
          <p:cNvSpPr/>
          <p:nvPr/>
        </p:nvSpPr>
        <p:spPr>
          <a:xfrm>
            <a:off x="-36512" y="5652660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j-lt"/>
              </a:rPr>
              <a:t>A. </a:t>
            </a:r>
            <a:r>
              <a:rPr lang="en-US" sz="1400" b="0" dirty="0" err="1">
                <a:latin typeface="+mj-lt"/>
              </a:rPr>
              <a:t>Neto</a:t>
            </a:r>
            <a:r>
              <a:rPr lang="en-US" sz="1400" b="0" dirty="0">
                <a:latin typeface="+mj-lt"/>
              </a:rPr>
              <a:t> and N. Llombart, “Wideband localization of the dominant leaky wave poles in dielectric covered antennas,” </a:t>
            </a:r>
            <a:r>
              <a:rPr lang="en-US" sz="1400" b="0" i="1" dirty="0">
                <a:latin typeface="+mj-lt"/>
              </a:rPr>
              <a:t>IEEE Antennas </a:t>
            </a:r>
            <a:r>
              <a:rPr lang="en-US" sz="1400" b="0" i="1" dirty="0" err="1">
                <a:latin typeface="+mj-lt"/>
              </a:rPr>
              <a:t>Wirel</a:t>
            </a:r>
            <a:r>
              <a:rPr lang="en-US" sz="1400" b="0" i="1" dirty="0">
                <a:latin typeface="+mj-lt"/>
              </a:rPr>
              <a:t>. </a:t>
            </a:r>
            <a:r>
              <a:rPr lang="en-US" sz="1400" b="0" i="1" dirty="0" err="1">
                <a:latin typeface="+mj-lt"/>
              </a:rPr>
              <a:t>Propag</a:t>
            </a:r>
            <a:r>
              <a:rPr lang="en-US" sz="1400" b="0" i="1" dirty="0">
                <a:latin typeface="+mj-lt"/>
              </a:rPr>
              <a:t>. Lett.</a:t>
            </a:r>
            <a:r>
              <a:rPr lang="en-US" sz="1400" b="0" dirty="0">
                <a:latin typeface="+mj-lt"/>
              </a:rPr>
              <a:t>, vol. 5, no. 1, pp. 549–551, 2006.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12">
                <a:extLst>
                  <a:ext uri="{FF2B5EF4-FFF2-40B4-BE49-F238E27FC236}">
                    <a16:creationId xmlns:a16="http://schemas.microsoft.com/office/drawing/2014/main" id="{F0587817-99A8-4825-B65E-273D86CC2C1F}"/>
                  </a:ext>
                </a:extLst>
              </p:cNvPr>
              <p:cNvSpPr/>
              <p:nvPr/>
            </p:nvSpPr>
            <p:spPr>
              <a:xfrm>
                <a:off x="223935" y="3411549"/>
                <a:ext cx="3732245" cy="1922193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b="0" dirty="0">
                    <a:solidFill>
                      <a:schemeClr val="tx1"/>
                    </a:solidFill>
                    <a:latin typeface="Cambria Math"/>
                  </a:rPr>
                  <a:t>TE1 approximate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𝑇𝐸</m:t>
                          </m:r>
                        </m:sup>
                      </m:sSub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𝑇𝐸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</m:acc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𝜋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12">
                <a:extLst>
                  <a:ext uri="{FF2B5EF4-FFF2-40B4-BE49-F238E27FC236}">
                    <a16:creationId xmlns:a16="http://schemas.microsoft.com/office/drawing/2014/main" id="{F0587817-99A8-4825-B65E-273D86CC2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5" y="3411549"/>
                <a:ext cx="3732245" cy="1922193"/>
              </a:xfrm>
              <a:prstGeom prst="rect">
                <a:avLst/>
              </a:prstGeom>
              <a:blipFill>
                <a:blip r:embed="rId6"/>
                <a:stretch>
                  <a:fillRect t="-1567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54C32347-59D0-4228-9BA9-805D8D324608}"/>
              </a:ext>
            </a:extLst>
          </p:cNvPr>
          <p:cNvGrpSpPr/>
          <p:nvPr/>
        </p:nvGrpSpPr>
        <p:grpSpPr>
          <a:xfrm>
            <a:off x="3480318" y="3415005"/>
            <a:ext cx="5430417" cy="1936363"/>
            <a:chOff x="3349688" y="3415005"/>
            <a:chExt cx="5430417" cy="1936363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80454E6-322F-4460-9AD9-4588D17F35F8}"/>
                </a:ext>
              </a:extLst>
            </p:cNvPr>
            <p:cNvGrpSpPr/>
            <p:nvPr/>
          </p:nvGrpSpPr>
          <p:grpSpPr>
            <a:xfrm>
              <a:off x="3349688" y="3415005"/>
              <a:ext cx="5430417" cy="1912775"/>
              <a:chOff x="811763" y="3396343"/>
              <a:chExt cx="5430417" cy="191277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0AE8B54-EF21-4737-BE1E-14CFAF6ADA51}"/>
                  </a:ext>
                </a:extLst>
              </p:cNvPr>
              <p:cNvSpPr/>
              <p:nvPr/>
            </p:nvSpPr>
            <p:spPr bwMode="auto">
              <a:xfrm>
                <a:off x="1390262" y="3396343"/>
                <a:ext cx="4851918" cy="1912775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1A0D5F3-5D30-4921-95F2-411ED048FE24}"/>
                  </a:ext>
                </a:extLst>
              </p:cNvPr>
              <p:cNvSpPr/>
              <p:nvPr/>
            </p:nvSpPr>
            <p:spPr>
              <a:xfrm>
                <a:off x="811763" y="341577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b="0" dirty="0">
                    <a:latin typeface="Cambria Math"/>
                  </a:rPr>
                  <a:t>TM1/TM0 approximate solution:</a:t>
                </a:r>
              </a:p>
              <a:p>
                <a:endParaRPr lang="en-US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688844E-3B7C-45D9-AB94-B47876922F80}"/>
                </a:ext>
              </a:extLst>
            </p:cNvPr>
            <p:cNvGrpSpPr/>
            <p:nvPr/>
          </p:nvGrpSpPr>
          <p:grpSpPr>
            <a:xfrm>
              <a:off x="3939286" y="3694983"/>
              <a:ext cx="4794735" cy="1656385"/>
              <a:chOff x="3939286" y="3694983"/>
              <a:chExt cx="4794735" cy="16563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768CACF0-602B-4B4A-8FE1-2D0873F25D6F}"/>
                      </a:ext>
                    </a:extLst>
                  </p:cNvPr>
                  <p:cNvSpPr/>
                  <p:nvPr/>
                </p:nvSpPr>
                <p:spPr>
                  <a:xfrm>
                    <a:off x="7016051" y="4492428"/>
                    <a:ext cx="1717970" cy="6635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𝑇𝑀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768CACF0-602B-4B4A-8FE1-2D0873F25D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6051" y="4492428"/>
                    <a:ext cx="1717970" cy="6635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475705E8-6126-4F24-B855-BC418CED7964}"/>
                      </a:ext>
                    </a:extLst>
                  </p:cNvPr>
                  <p:cNvSpPr/>
                  <p:nvPr/>
                </p:nvSpPr>
                <p:spPr>
                  <a:xfrm>
                    <a:off x="5607569" y="3694983"/>
                    <a:ext cx="1567801" cy="6996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>
                                  <a:latin typeface="Cambria Math"/>
                                </a:rPr>
                                <m:t>𝑇𝑀</m:t>
                              </m:r>
                            </m:sup>
                          </m:sSubSup>
                          <m:r>
                            <a:rPr lang="en-GB" b="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b="0" i="1">
                                      <a:latin typeface="Cambria Math"/>
                                    </a:rPr>
                                    <m:t>𝑇𝑀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475705E8-6126-4F24-B855-BC418CED79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569" y="3694983"/>
                    <a:ext cx="1567801" cy="6996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00F1A4C1-411E-4979-AEAF-F73810B2DB86}"/>
                      </a:ext>
                    </a:extLst>
                  </p:cNvPr>
                  <p:cNvSpPr/>
                  <p:nvPr/>
                </p:nvSpPr>
                <p:spPr>
                  <a:xfrm>
                    <a:off x="3939286" y="4361802"/>
                    <a:ext cx="3243516" cy="9895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>
                                  <a:latin typeface="Cambria Math"/>
                                </a:rPr>
                                <m:t>𝑇𝑀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b="0" i="1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b="0" i="1">
                                  <a:latin typeface="Cambria Math"/>
                                </a:rPr>
                                <m:t>4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acc>
                            </m:den>
                          </m:f>
                          <m:d>
                            <m:d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1±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1+8</m:t>
                                  </m:r>
                                  <m:r>
                                    <a:rPr lang="en-GB" b="0" i="1">
                                      <a:latin typeface="Cambria Math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̅"/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>
                                              <a:latin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GB" b="0" i="1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00F1A4C1-411E-4979-AEAF-F73810B2DB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9286" y="4361802"/>
                    <a:ext cx="3243516" cy="9895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6D5249E-B2FA-45B4-ACB2-20FA3E77F09E}"/>
                  </a:ext>
                </a:extLst>
              </p:cNvPr>
              <p:cNvSpPr/>
              <p:nvPr/>
            </p:nvSpPr>
            <p:spPr>
              <a:xfrm>
                <a:off x="285464" y="3857108"/>
                <a:ext cx="1052596" cy="375424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GB" b="0" i="1">
                          <a:latin typeface="Cambria Math"/>
                        </a:rPr>
                        <m:t>=</m:t>
                      </m:r>
                      <m:r>
                        <a:rPr lang="en-GB" b="0" i="1">
                          <a:latin typeface="Cambria Math"/>
                        </a:rPr>
                        <m:t>h</m:t>
                      </m:r>
                      <m:r>
                        <a:rPr lang="en-GB" b="0" i="1">
                          <a:latin typeface="Cambria Math"/>
                        </a:rPr>
                        <m:t>/</m:t>
                      </m:r>
                      <m:r>
                        <a:rPr lang="en-GB" b="0" i="1">
                          <a:latin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6D5249E-B2FA-45B4-ACB2-20FA3E77F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4" y="3857108"/>
                <a:ext cx="1052596" cy="375424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1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76" y="833541"/>
            <a:ext cx="2156460" cy="215646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2416" y="846298"/>
                <a:ext cx="6002976" cy="1395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b="0" dirty="0">
                    <a:latin typeface="+mj-lt"/>
                  </a:rPr>
                  <a:t>Calculate the leaky-wave propagation constant of the geometry shown in the figure. Consider h=15mm, a frequency of 10 GHz and a half-wavelength magnetic dipole with W=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𝜆</m:t>
                    </m:r>
                  </m:oMath>
                </a14:m>
                <a:r>
                  <a:rPr lang="en-US" b="0" dirty="0">
                    <a:latin typeface="+mj-lt"/>
                  </a:rPr>
                  <a:t>/20.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16" y="846298"/>
                <a:ext cx="6002976" cy="1395638"/>
              </a:xfrm>
              <a:prstGeom prst="rect">
                <a:avLst/>
              </a:prstGeom>
              <a:blipFill>
                <a:blip r:embed="rId3"/>
                <a:stretch>
                  <a:fillRect l="-812" r="-914" b="-6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467544" y="3140968"/>
                <a:ext cx="7679760" cy="2060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AutoNum type="arabicPeriod"/>
                </a:pPr>
                <a:r>
                  <a:rPr lang="en-US" b="0" dirty="0">
                    <a:latin typeface="+mj-lt"/>
                  </a:rPr>
                  <a:t>TE1/TM1/TM0 propagation constants from 9 to 11 GHz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b="0" dirty="0">
                    <a:latin typeface="+mj-lt"/>
                  </a:rPr>
                  <a:t>, and compared them to the ones in Question 1.1 when the superlayer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=3.46</m:t>
                    </m:r>
                  </m:oMath>
                </a14:m>
                <a:r>
                  <a:rPr lang="en-US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GB" b="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GB" b="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GB" b="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b="0" i="1">
                        <a:latin typeface="Cambria Math"/>
                      </a:rPr>
                      <m:t>/4</m:t>
                    </m:r>
                    <m:rad>
                      <m:radPr>
                        <m:degHide m:val="on"/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GB" b="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b="0" dirty="0">
                    <a:latin typeface="+mj-lt"/>
                  </a:rPr>
                  <a:t>.</a:t>
                </a:r>
                <a:endParaRPr lang="en-GB" b="0" dirty="0">
                  <a:latin typeface="+mj-lt"/>
                </a:endParaRPr>
              </a:p>
              <a:p>
                <a:pPr marL="342900" indent="-342900" algn="just">
                  <a:lnSpc>
                    <a:spcPct val="120000"/>
                  </a:lnSpc>
                  <a:buAutoNum type="arabicPeriod"/>
                </a:pPr>
                <a:r>
                  <a:rPr lang="en-GB" b="0" dirty="0">
                    <a:latin typeface="+mj-lt"/>
                  </a:rPr>
                  <a:t>TE1/TM1 propagation constants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+mj-lt"/>
                  </a:rPr>
                  <a:t> from 2 to </a:t>
                </a:r>
                <a14:m>
                  <m:oMath xmlns:m="http://schemas.openxmlformats.org/officeDocument/2006/math">
                    <m:r>
                      <a:rPr lang="en-GB" b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b="0" dirty="0">
                    <a:latin typeface="+mj-lt"/>
                  </a:rPr>
                  <a:t> at 10 GHz.</a:t>
                </a:r>
              </a:p>
              <a:p>
                <a:pPr marL="342900" indent="-342900" algn="just">
                  <a:lnSpc>
                    <a:spcPct val="120000"/>
                  </a:lnSpc>
                  <a:buAutoNum type="arabicPeriod"/>
                </a:pPr>
                <a:r>
                  <a:rPr lang="en-US" b="0" dirty="0">
                    <a:latin typeface="+mj-lt"/>
                  </a:rPr>
                  <a:t>Investigate the bandwidth of the antenna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b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+mj-lt"/>
                  </a:rPr>
                  <a:t> from 2 to 25.</a:t>
                </a:r>
              </a:p>
              <a:p>
                <a:pPr marL="342900" indent="-342900" algn="just">
                  <a:lnSpc>
                    <a:spcPct val="120000"/>
                  </a:lnSpc>
                  <a:buAutoNum type="arabicPeriod"/>
                </a:pPr>
                <a:r>
                  <a:rPr lang="en-US" b="0" dirty="0">
                    <a:latin typeface="+mj-lt"/>
                  </a:rPr>
                  <a:t>Compare the results to the results of Question 1.4.</a:t>
                </a: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140968"/>
                <a:ext cx="7679760" cy="2060436"/>
              </a:xfrm>
              <a:prstGeom prst="rect">
                <a:avLst/>
              </a:prstGeom>
              <a:blipFill>
                <a:blip r:embed="rId4"/>
                <a:stretch>
                  <a:fillRect l="-556" r="-635" b="-4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2">
            <a:extLst>
              <a:ext uri="{FF2B5EF4-FFF2-40B4-BE49-F238E27FC236}">
                <a16:creationId xmlns:a16="http://schemas.microsoft.com/office/drawing/2014/main" id="{38AF7C14-AC40-4EE6-85E6-759D1F885ECB}"/>
              </a:ext>
            </a:extLst>
          </p:cNvPr>
          <p:cNvSpPr txBox="1">
            <a:spLocks/>
          </p:cNvSpPr>
          <p:nvPr/>
        </p:nvSpPr>
        <p:spPr bwMode="auto">
          <a:xfrm>
            <a:off x="484632" y="82308"/>
            <a:ext cx="412424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B0F0"/>
                </a:solidFill>
                <a:cs typeface="Arial" pitchFamily="34" charset="0"/>
              </a:rPr>
              <a:t>Question 2 (3 points)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1A73C98-9D02-44B9-AFA7-05F7AA696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6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968131" y="2498170"/>
                <a:ext cx="2863107" cy="66909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tan</m:t>
                          </m:r>
                          <m:r>
                            <a:rPr lang="en-GB" i="1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i="1"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tan</m:t>
                          </m:r>
                          <m:r>
                            <a:rPr lang="en-GB" i="1">
                              <a:latin typeface="Cambria Math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h</m:t>
                          </m:r>
                          <m:r>
                            <a:rPr lang="en-GB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31" y="2498170"/>
                <a:ext cx="2863107" cy="669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1 Título"/>
          <p:cNvSpPr txBox="1">
            <a:spLocks/>
          </p:cNvSpPr>
          <p:nvPr/>
        </p:nvSpPr>
        <p:spPr bwMode="auto">
          <a:xfrm>
            <a:off x="604838" y="35353"/>
            <a:ext cx="78803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857250" indent="-8572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l">
              <a:defRPr/>
            </a:pPr>
            <a:endParaRPr lang="es-ES" sz="2800" b="1" dirty="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86470" y="880728"/>
            <a:ext cx="1348101" cy="2053989"/>
            <a:chOff x="7322189" y="2746858"/>
            <a:chExt cx="1348101" cy="2053989"/>
          </a:xfrm>
        </p:grpSpPr>
        <p:cxnSp>
          <p:nvCxnSpPr>
            <p:cNvPr id="38" name="Straight Connector 37"/>
            <p:cNvCxnSpPr/>
            <p:nvPr/>
          </p:nvCxnSpPr>
          <p:spPr bwMode="auto">
            <a:xfrm>
              <a:off x="7829348" y="4633679"/>
              <a:ext cx="754387" cy="876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V="1">
              <a:off x="8583735" y="2948893"/>
              <a:ext cx="0" cy="168478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 flipV="1">
              <a:off x="7798264" y="2952571"/>
              <a:ext cx="11540" cy="168110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7820222" y="2957150"/>
              <a:ext cx="754387" cy="876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8003663" y="4458955"/>
              <a:ext cx="360040" cy="341892"/>
            </a:xfrm>
            <a:prstGeom prst="ellipse">
              <a:avLst/>
            </a:prstGeom>
            <a:solidFill>
              <a:srgbClr val="FF9999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8058258" y="4520975"/>
              <a:ext cx="262550" cy="257266"/>
            </a:xfrm>
            <a:custGeom>
              <a:avLst/>
              <a:gdLst>
                <a:gd name="connsiteX0" fmla="*/ 0 w 262550"/>
                <a:gd name="connsiteY0" fmla="*/ 155996 h 257266"/>
                <a:gd name="connsiteX1" fmla="*/ 81481 w 262550"/>
                <a:gd name="connsiteY1" fmla="*/ 2087 h 257266"/>
                <a:gd name="connsiteX2" fmla="*/ 153909 w 262550"/>
                <a:gd name="connsiteY2" fmla="*/ 255584 h 257266"/>
                <a:gd name="connsiteX3" fmla="*/ 262550 w 262550"/>
                <a:gd name="connsiteY3" fmla="*/ 92622 h 25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550" h="257266">
                  <a:moveTo>
                    <a:pt x="0" y="155996"/>
                  </a:moveTo>
                  <a:cubicBezTo>
                    <a:pt x="27915" y="70742"/>
                    <a:pt x="55830" y="-14511"/>
                    <a:pt x="81481" y="2087"/>
                  </a:cubicBezTo>
                  <a:cubicBezTo>
                    <a:pt x="107132" y="18685"/>
                    <a:pt x="123731" y="240495"/>
                    <a:pt x="153909" y="255584"/>
                  </a:cubicBezTo>
                  <a:cubicBezTo>
                    <a:pt x="184087" y="270673"/>
                    <a:pt x="223318" y="181647"/>
                    <a:pt x="262550" y="92622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44" name="Can 43"/>
            <p:cNvSpPr/>
            <p:nvPr/>
          </p:nvSpPr>
          <p:spPr bwMode="auto">
            <a:xfrm>
              <a:off x="7733206" y="3127964"/>
              <a:ext cx="174032" cy="1353439"/>
            </a:xfrm>
            <a:prstGeom prst="can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45" name="Can 44"/>
            <p:cNvSpPr/>
            <p:nvPr/>
          </p:nvSpPr>
          <p:spPr bwMode="auto">
            <a:xfrm>
              <a:off x="8496258" y="3151356"/>
              <a:ext cx="174032" cy="1353439"/>
            </a:xfrm>
            <a:prstGeom prst="can">
              <a:avLst/>
            </a:prstGeom>
            <a:solidFill>
              <a:schemeClr val="bg2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>
              <a:off x="7625267" y="3115138"/>
              <a:ext cx="0" cy="151854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7907966" y="3573850"/>
                  <a:ext cx="5971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966" y="3573850"/>
                  <a:ext cx="597150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322189" y="3626750"/>
                  <a:ext cx="4576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nl-NL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189" y="3626750"/>
                  <a:ext cx="457625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 bwMode="auto">
            <a:xfrm>
              <a:off x="7839160" y="2964634"/>
              <a:ext cx="754387" cy="876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Rectangle 49"/>
            <p:cNvSpPr/>
            <p:nvPr/>
          </p:nvSpPr>
          <p:spPr bwMode="auto">
            <a:xfrm>
              <a:off x="7937556" y="2816039"/>
              <a:ext cx="546203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968796" y="2746858"/>
                  <a:ext cx="4837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GB" sz="18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796" y="2746858"/>
                  <a:ext cx="48372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ight Arrow 51"/>
          <p:cNvSpPr/>
          <p:nvPr/>
        </p:nvSpPr>
        <p:spPr bwMode="auto">
          <a:xfrm>
            <a:off x="3697481" y="1826212"/>
            <a:ext cx="850259" cy="53094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870352" y="4097783"/>
                <a:ext cx="3441968" cy="449867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GB"/>
                </a:defPPr>
                <a:lvl1pPr>
                  <a:defRPr sz="2000" b="0" i="1">
                    <a:latin typeface="Cambria Math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sub>
                          </m:sSub>
                        </m:e>
                      </m:d>
                      <m:r>
                        <a:rPr lang="en-GB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GB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𝒋</m:t>
                      </m:r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func>
                        <m:func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352" y="4097783"/>
                <a:ext cx="3441968" cy="44986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621682" y="5353792"/>
                <a:ext cx="2495654" cy="6560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𝑗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𝜌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682" y="5353792"/>
                <a:ext cx="2495654" cy="6560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1 CuadroTexto"/>
              <p:cNvSpPr txBox="1"/>
              <p:nvPr/>
            </p:nvSpPr>
            <p:spPr>
              <a:xfrm>
                <a:off x="98799" y="3565016"/>
                <a:ext cx="84135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The zeros of the dispersion equation correspond to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/>
                          </a:rPr>
                          <m:t>𝒀</m:t>
                        </m:r>
                      </m:e>
                      <m:sub>
                        <m:r>
                          <a:rPr lang="en-GB" b="1" i="1" smtClean="0">
                            <a:latin typeface="Cambria Math"/>
                          </a:rPr>
                          <m:t>𝒊𝒏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31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9" y="3565016"/>
                <a:ext cx="8413583" cy="646331"/>
              </a:xfrm>
              <a:prstGeom prst="rect">
                <a:avLst/>
              </a:prstGeom>
              <a:blipFill>
                <a:blip r:embed="rId2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itle 2">
            <a:extLst>
              <a:ext uri="{FF2B5EF4-FFF2-40B4-BE49-F238E27FC236}">
                <a16:creationId xmlns:a16="http://schemas.microsoft.com/office/drawing/2014/main" id="{A27F3775-4669-4460-8232-67BBAB4B20AA}"/>
              </a:ext>
            </a:extLst>
          </p:cNvPr>
          <p:cNvSpPr txBox="1">
            <a:spLocks/>
          </p:cNvSpPr>
          <p:nvPr/>
        </p:nvSpPr>
        <p:spPr bwMode="auto">
          <a:xfrm>
            <a:off x="484632" y="246900"/>
            <a:ext cx="905256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endParaRPr lang="es-ES" sz="2800" dirty="0">
              <a:solidFill>
                <a:srgbClr val="00B0F0"/>
              </a:solidFill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7D93038E-9460-4669-8450-3890D555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35" name="Title 2">
            <a:extLst>
              <a:ext uri="{FF2B5EF4-FFF2-40B4-BE49-F238E27FC236}">
                <a16:creationId xmlns:a16="http://schemas.microsoft.com/office/drawing/2014/main" id="{869615AE-3DD2-4EDE-9837-A159111E6211}"/>
              </a:ext>
            </a:extLst>
          </p:cNvPr>
          <p:cNvSpPr txBox="1">
            <a:spLocks/>
          </p:cNvSpPr>
          <p:nvPr/>
        </p:nvSpPr>
        <p:spPr bwMode="auto">
          <a:xfrm>
            <a:off x="484632" y="82308"/>
            <a:ext cx="809244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es-ES" sz="3000" dirty="0">
                <a:solidFill>
                  <a:schemeClr val="bg2"/>
                </a:solidFill>
                <a:ea typeface="ＭＳ Ｐゴシック" pitchFamily="34" charset="-128"/>
              </a:rPr>
              <a:t> </a:t>
            </a:r>
            <a:r>
              <a:rPr lang="es-ES" sz="2800" dirty="0">
                <a:solidFill>
                  <a:srgbClr val="00B0F0"/>
                </a:solidFill>
              </a:rPr>
              <a:t>Dispersion Equation: Finding the poles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0BF323-6C2E-4B21-AE13-55C38E093FC1}"/>
              </a:ext>
            </a:extLst>
          </p:cNvPr>
          <p:cNvSpPr/>
          <p:nvPr/>
        </p:nvSpPr>
        <p:spPr>
          <a:xfrm>
            <a:off x="457200" y="4870627"/>
            <a:ext cx="5468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dirty="0">
                <a:latin typeface="Cambria Math"/>
              </a:rPr>
              <a:t>Note: use the bottom </a:t>
            </a:r>
            <a:r>
              <a:rPr lang="en-US" b="0" dirty="0">
                <a:latin typeface="Cambria Math"/>
              </a:rPr>
              <a:t>Riemann sheet </a:t>
            </a:r>
            <a:r>
              <a:rPr lang="en-GB" b="0" dirty="0">
                <a:latin typeface="Cambria Math"/>
              </a:rPr>
              <a:t>To find the poles: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FA036E-6DF1-405F-8376-BCC7B3BD612F}"/>
                  </a:ext>
                </a:extLst>
              </p:cNvPr>
              <p:cNvSpPr/>
              <p:nvPr/>
            </p:nvSpPr>
            <p:spPr>
              <a:xfrm>
                <a:off x="6389476" y="4113628"/>
                <a:ext cx="113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>
                              <a:latin typeface="Cambria Math"/>
                              <a:ea typeface="Cambria Math"/>
                            </a:rPr>
                            <m:t>𝐿</m:t>
                          </m:r>
                        </m:sub>
                      </m:sSub>
                      <m:r>
                        <a:rPr lang="en-GB" sz="2000" b="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0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b="0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AFA036E-6DF1-405F-8376-BCC7B3BD6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476" y="4113628"/>
                <a:ext cx="1134670" cy="400110"/>
              </a:xfrm>
              <a:prstGeom prst="rect">
                <a:avLst/>
              </a:prstGeom>
              <a:blipFill>
                <a:blip r:embed="rId2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Afbeelding 3">
            <a:extLst>
              <a:ext uri="{FF2B5EF4-FFF2-40B4-BE49-F238E27FC236}">
                <a16:creationId xmlns:a16="http://schemas.microsoft.com/office/drawing/2014/main" id="{B6AF3F48-D9B3-480F-ABDA-E3E28253D64B}"/>
              </a:ext>
            </a:extLst>
          </p:cNvPr>
          <p:cNvPicPr/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40" y="998133"/>
            <a:ext cx="2156460" cy="2156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035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0">
            <a:extLst>
              <a:ext uri="{FF2B5EF4-FFF2-40B4-BE49-F238E27FC236}">
                <a16:creationId xmlns:a16="http://schemas.microsoft.com/office/drawing/2014/main" id="{746FD3B4-0CE7-4D7B-9898-7167B3C8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  <p:sp>
        <p:nvSpPr>
          <p:cNvPr id="45" name="Title 2">
            <a:extLst>
              <a:ext uri="{FF2B5EF4-FFF2-40B4-BE49-F238E27FC236}">
                <a16:creationId xmlns:a16="http://schemas.microsoft.com/office/drawing/2014/main" id="{DDC56934-A830-4B0F-88D7-BA993B7477D9}"/>
              </a:ext>
            </a:extLst>
          </p:cNvPr>
          <p:cNvSpPr txBox="1">
            <a:spLocks/>
          </p:cNvSpPr>
          <p:nvPr/>
        </p:nvSpPr>
        <p:spPr bwMode="auto">
          <a:xfrm>
            <a:off x="484632" y="82308"/>
            <a:ext cx="809244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es-ES" sz="3000" dirty="0">
                <a:solidFill>
                  <a:schemeClr val="bg2"/>
                </a:solidFill>
                <a:ea typeface="ＭＳ Ｐゴシック" pitchFamily="34" charset="-128"/>
              </a:rPr>
              <a:t> </a:t>
            </a:r>
            <a:r>
              <a:rPr lang="es-ES" sz="2800" dirty="0">
                <a:solidFill>
                  <a:srgbClr val="00B0F0"/>
                </a:solidFill>
              </a:rPr>
              <a:t>Dispersion Equation: analytical expression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2B19FC8-BFF0-446E-9589-5C872AC286CF}"/>
              </a:ext>
            </a:extLst>
          </p:cNvPr>
          <p:cNvSpPr/>
          <p:nvPr/>
        </p:nvSpPr>
        <p:spPr>
          <a:xfrm>
            <a:off x="5771121" y="191430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536242A-51F7-418A-8EA1-A4723F1E63D4}"/>
              </a:ext>
            </a:extLst>
          </p:cNvPr>
          <p:cNvGrpSpPr/>
          <p:nvPr/>
        </p:nvGrpSpPr>
        <p:grpSpPr>
          <a:xfrm>
            <a:off x="914994" y="884085"/>
            <a:ext cx="7497486" cy="2295668"/>
            <a:chOff x="558378" y="865797"/>
            <a:chExt cx="7497486" cy="2295668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C48C206-92FB-4A4C-BF96-A8CF06E35294}"/>
                </a:ext>
              </a:extLst>
            </p:cNvPr>
            <p:cNvGrpSpPr/>
            <p:nvPr/>
          </p:nvGrpSpPr>
          <p:grpSpPr>
            <a:xfrm>
              <a:off x="558378" y="865797"/>
              <a:ext cx="7497486" cy="2295668"/>
              <a:chOff x="622386" y="865797"/>
              <a:chExt cx="7497486" cy="229566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ounded Rectangle 49">
                    <a:extLst>
                      <a:ext uri="{FF2B5EF4-FFF2-40B4-BE49-F238E27FC236}">
                        <a16:creationId xmlns:a16="http://schemas.microsoft.com/office/drawing/2014/main" id="{09F509C1-8B9E-4DC5-85BE-110C6027AF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8040" y="865797"/>
                    <a:ext cx="7471832" cy="2295668"/>
                  </a:xfrm>
                  <a:prstGeom prst="roundRect">
                    <a:avLst/>
                  </a:prstGeom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kumimoji="0" lang="en-US" sz="22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ahoma" pitchFamily="34" charset="0"/>
                    </a:endParaRPr>
                  </a:p>
                </p:txBody>
              </p:sp>
            </mc:Choice>
            <mc:Fallback>
              <p:sp>
                <p:nvSpPr>
                  <p:cNvPr id="47" name="Rounded Rectangle 49">
                    <a:extLst>
                      <a:ext uri="{FF2B5EF4-FFF2-40B4-BE49-F238E27FC236}">
                        <a16:creationId xmlns:a16="http://schemas.microsoft.com/office/drawing/2014/main" id="{09F509C1-8B9E-4DC5-85BE-110C6027AF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8040" y="865797"/>
                    <a:ext cx="7471832" cy="2295668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Rectangle 35">
                    <a:extLst>
                      <a:ext uri="{FF2B5EF4-FFF2-40B4-BE49-F238E27FC236}">
                        <a16:creationId xmlns:a16="http://schemas.microsoft.com/office/drawing/2014/main" id="{73AE6A61-AA2C-4564-BDFD-3393F693704C}"/>
                      </a:ext>
                    </a:extLst>
                  </p:cNvPr>
                  <p:cNvSpPr/>
                  <p:nvPr/>
                </p:nvSpPr>
                <p:spPr>
                  <a:xfrm>
                    <a:off x="1054427" y="2089933"/>
                    <a:ext cx="3253647" cy="77886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/4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2000" b="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>
                                          <a:latin typeface="Cambria Math"/>
                                          <a:ea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2000" b="0" i="1">
                                          <a:latin typeface="Cambria Math"/>
                                          <a:ea typeface="Cambria Math"/>
                                        </a:rPr>
                                        <m:t>𝜌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d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20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000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oMath>
                      </m:oMathPara>
                    </a14:m>
                    <a:endParaRPr lang="nl-NL" sz="2000" b="0" i="1" dirty="0">
                      <a:solidFill>
                        <a:schemeClr val="dk1"/>
                      </a:solidFill>
                      <a:latin typeface="Cambria Math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51" name="Rectangle 35">
                    <a:extLst>
                      <a:ext uri="{FF2B5EF4-FFF2-40B4-BE49-F238E27FC236}">
                        <a16:creationId xmlns:a16="http://schemas.microsoft.com/office/drawing/2014/main" id="{73AE6A61-AA2C-4564-BDFD-3393F69370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427" y="2089933"/>
                    <a:ext cx="3253647" cy="7788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40">
                <a:extLst>
                  <a:ext uri="{FF2B5EF4-FFF2-40B4-BE49-F238E27FC236}">
                    <a16:creationId xmlns:a16="http://schemas.microsoft.com/office/drawing/2014/main" id="{FF356A06-D612-4353-A29F-FEC2765A12C7}"/>
                  </a:ext>
                </a:extLst>
              </p:cNvPr>
              <p:cNvSpPr txBox="1"/>
              <p:nvPr/>
            </p:nvSpPr>
            <p:spPr>
              <a:xfrm>
                <a:off x="691054" y="980097"/>
                <a:ext cx="62218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+mj-lt"/>
                  </a:rPr>
                  <a:t>Approximations to solve dispersion equation: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Rectangle 45">
                    <a:extLst>
                      <a:ext uri="{FF2B5EF4-FFF2-40B4-BE49-F238E27FC236}">
                        <a16:creationId xmlns:a16="http://schemas.microsoft.com/office/drawing/2014/main" id="{D9DBE908-4804-4C7E-9583-ABEC76C8BCB3}"/>
                      </a:ext>
                    </a:extLst>
                  </p:cNvPr>
                  <p:cNvSpPr/>
                  <p:nvPr/>
                </p:nvSpPr>
                <p:spPr>
                  <a:xfrm>
                    <a:off x="1051560" y="1513869"/>
                    <a:ext cx="3246120" cy="4001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≈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GB" sz="2000" b="0" i="1" smtClean="0">
                                  <a:solidFill>
                                    <a:schemeClr val="dk1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GB" sz="2000" b="0" i="1" smtClean="0">
                              <a:solidFill>
                                <a:schemeClr val="dk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oMath>
                      </m:oMathPara>
                    </a14:m>
                    <a:endParaRPr lang="en-GB" sz="2000" b="0" i="1" dirty="0">
                      <a:solidFill>
                        <a:schemeClr val="dk1"/>
                      </a:solidFill>
                      <a:latin typeface="Cambria Math"/>
                      <a:ea typeface="Cambria Math"/>
                    </a:endParaRPr>
                  </a:p>
                </p:txBody>
              </p:sp>
            </mc:Choice>
            <mc:Fallback>
              <p:sp>
                <p:nvSpPr>
                  <p:cNvPr id="53" name="Rectangle 45">
                    <a:extLst>
                      <a:ext uri="{FF2B5EF4-FFF2-40B4-BE49-F238E27FC236}">
                        <a16:creationId xmlns:a16="http://schemas.microsoft.com/office/drawing/2014/main" id="{D9DBE908-4804-4C7E-9583-ABEC76C8BC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560" y="1513869"/>
                    <a:ext cx="324612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47">
                    <a:extLst>
                      <a:ext uri="{FF2B5EF4-FFF2-40B4-BE49-F238E27FC236}">
                        <a16:creationId xmlns:a16="http://schemas.microsoft.com/office/drawing/2014/main" id="{2C469D4B-2171-447D-A7DE-A2EFA9EF2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434290" y="1507365"/>
                    <a:ext cx="3575854" cy="138897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>
                    <a:defPPr>
                      <a:defRPr lang="en-GB"/>
                    </a:defPPr>
                    <a:lvl1pPr>
                      <a:defRPr sz="2800" b="0" i="1">
                        <a:latin typeface="Cambria Math"/>
                        <a:ea typeface="Cambria Math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GB" sz="20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>
                                          <a:solidFill>
                                            <a:srgbClr val="FF0000"/>
                                          </a:solidFill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sz="2000">
                                          <a:solidFill>
                                            <a:srgbClr val="FF0000"/>
                                          </a:solidFill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GB" sz="20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00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oMath>
                      </m:oMathPara>
                    </a14:m>
                    <a:endParaRPr lang="en-GB" sz="2400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00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/>
                                <m:t>𝑗</m:t>
                              </m:r>
                              <m:sSub>
                                <m:sSubPr>
                                  <m:ctrl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/>
                                    <m:t>𝜁</m:t>
                                  </m:r>
                                </m:e>
                                <m:sub>
                                  <m:r>
                                    <a:rPr lang="en-GB" sz="2000"/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sz="20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GB" sz="20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>
                                          <a:solidFill>
                                            <a:srgbClr val="FF0000"/>
                                          </a:solidFill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sz="2000">
                                          <a:solidFill>
                                            <a:srgbClr val="FF0000"/>
                                          </a:solidFill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GB" sz="2000"/>
                                <m:t>h</m:t>
                              </m:r>
                              <m:sSub>
                                <m:sSubPr>
                                  <m:ctrl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/>
                                    <m:t>𝑍</m:t>
                                  </m:r>
                                </m:e>
                                <m:sub>
                                  <m:r>
                                    <a:rPr lang="en-GB" sz="2000"/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GB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oMath>
                      </m:oMathPara>
                    </a14:m>
                    <a:endParaRPr lang="en-GB" sz="2000" dirty="0"/>
                  </a:p>
                </p:txBody>
              </p:sp>
            </mc:Choice>
            <mc:Fallback>
              <p:sp>
                <p:nvSpPr>
                  <p:cNvPr id="54" name="TextBox 47">
                    <a:extLst>
                      <a:ext uri="{FF2B5EF4-FFF2-40B4-BE49-F238E27FC236}">
                        <a16:creationId xmlns:a16="http://schemas.microsoft.com/office/drawing/2014/main" id="{2C469D4B-2171-447D-A7DE-A2EFA9EF2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4290" y="1507365"/>
                    <a:ext cx="3575854" cy="13889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Box 40">
                <a:extLst>
                  <a:ext uri="{FF2B5EF4-FFF2-40B4-BE49-F238E27FC236}">
                    <a16:creationId xmlns:a16="http://schemas.microsoft.com/office/drawing/2014/main" id="{02609729-98E1-4B92-ACEE-7757BCB118D6}"/>
                  </a:ext>
                </a:extLst>
              </p:cNvPr>
              <p:cNvSpPr txBox="1"/>
              <p:nvPr/>
            </p:nvSpPr>
            <p:spPr>
              <a:xfrm>
                <a:off x="622386" y="14296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+mj-lt"/>
                  </a:rPr>
                  <a:t>1.</a:t>
                </a:r>
                <a:endParaRPr lang="en-GB" sz="2000" baseline="-25000" dirty="0">
                  <a:latin typeface="+mj-lt"/>
                </a:endParaRPr>
              </a:p>
            </p:txBody>
          </p:sp>
          <p:sp>
            <p:nvSpPr>
              <p:cNvPr id="56" name="TextBox 40">
                <a:extLst>
                  <a:ext uri="{FF2B5EF4-FFF2-40B4-BE49-F238E27FC236}">
                    <a16:creationId xmlns:a16="http://schemas.microsoft.com/office/drawing/2014/main" id="{508ECA2E-C0FD-4AD6-B75B-0C1D42D9BB0F}"/>
                  </a:ext>
                </a:extLst>
              </p:cNvPr>
              <p:cNvSpPr txBox="1"/>
              <p:nvPr/>
            </p:nvSpPr>
            <p:spPr>
              <a:xfrm>
                <a:off x="635086" y="216328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latin typeface="+mj-lt"/>
                  </a:rPr>
                  <a:t>2.</a:t>
                </a:r>
                <a:endParaRPr lang="en-GB" sz="2000" baseline="-25000" dirty="0">
                  <a:latin typeface="+mj-lt"/>
                </a:endParaRPr>
              </a:p>
            </p:txBody>
          </p:sp>
        </p:grpSp>
        <p:sp>
          <p:nvSpPr>
            <p:cNvPr id="58" name="Right Arrow 51">
              <a:extLst>
                <a:ext uri="{FF2B5EF4-FFF2-40B4-BE49-F238E27FC236}">
                  <a16:creationId xmlns:a16="http://schemas.microsoft.com/office/drawing/2014/main" id="{F9F459A2-DBB9-4525-9EFE-1157A114C643}"/>
                </a:ext>
              </a:extLst>
            </p:cNvPr>
            <p:cNvSpPr/>
            <p:nvPr/>
          </p:nvSpPr>
          <p:spPr bwMode="auto">
            <a:xfrm>
              <a:off x="4551715" y="2372249"/>
              <a:ext cx="456808" cy="341990"/>
            </a:xfrm>
            <a:prstGeom prst="right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</p:grpSp>
      <p:sp>
        <p:nvSpPr>
          <p:cNvPr id="59" name="Rectangle 48">
            <a:extLst>
              <a:ext uri="{FF2B5EF4-FFF2-40B4-BE49-F238E27FC236}">
                <a16:creationId xmlns:a16="http://schemas.microsoft.com/office/drawing/2014/main" id="{3C1BD85A-BA3C-4A31-83BB-2E663B28B0E0}"/>
              </a:ext>
            </a:extLst>
          </p:cNvPr>
          <p:cNvSpPr/>
          <p:nvPr/>
        </p:nvSpPr>
        <p:spPr>
          <a:xfrm>
            <a:off x="-36512" y="5652660"/>
            <a:ext cx="9144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400" b="0" dirty="0">
                <a:latin typeface="+mj-lt"/>
              </a:rPr>
              <a:t>A. </a:t>
            </a:r>
            <a:r>
              <a:rPr lang="en-US" sz="1400" b="0" dirty="0" err="1">
                <a:latin typeface="+mj-lt"/>
              </a:rPr>
              <a:t>Neto</a:t>
            </a:r>
            <a:r>
              <a:rPr lang="en-US" sz="1400" b="0" dirty="0">
                <a:latin typeface="+mj-lt"/>
              </a:rPr>
              <a:t> and N. Llombart, “Wideband localization of the dominant leaky wave poles in dielectric covered antennas,” </a:t>
            </a:r>
            <a:r>
              <a:rPr lang="en-US" sz="1400" b="0" i="1" dirty="0">
                <a:latin typeface="+mj-lt"/>
              </a:rPr>
              <a:t>IEEE Antennas </a:t>
            </a:r>
            <a:r>
              <a:rPr lang="en-US" sz="1400" b="0" i="1" dirty="0" err="1">
                <a:latin typeface="+mj-lt"/>
              </a:rPr>
              <a:t>Wirel</a:t>
            </a:r>
            <a:r>
              <a:rPr lang="en-US" sz="1400" b="0" i="1" dirty="0">
                <a:latin typeface="+mj-lt"/>
              </a:rPr>
              <a:t>. </a:t>
            </a:r>
            <a:r>
              <a:rPr lang="en-US" sz="1400" b="0" i="1" dirty="0" err="1">
                <a:latin typeface="+mj-lt"/>
              </a:rPr>
              <a:t>Propag</a:t>
            </a:r>
            <a:r>
              <a:rPr lang="en-US" sz="1400" b="0" i="1" dirty="0">
                <a:latin typeface="+mj-lt"/>
              </a:rPr>
              <a:t>. Lett.</a:t>
            </a:r>
            <a:r>
              <a:rPr lang="en-US" sz="1400" b="0" dirty="0">
                <a:latin typeface="+mj-lt"/>
              </a:rPr>
              <a:t>, vol. 5, no. 1, pp. 549–551, 2006.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12">
                <a:extLst>
                  <a:ext uri="{FF2B5EF4-FFF2-40B4-BE49-F238E27FC236}">
                    <a16:creationId xmlns:a16="http://schemas.microsoft.com/office/drawing/2014/main" id="{F0587817-99A8-4825-B65E-273D86CC2C1F}"/>
                  </a:ext>
                </a:extLst>
              </p:cNvPr>
              <p:cNvSpPr/>
              <p:nvPr/>
            </p:nvSpPr>
            <p:spPr>
              <a:xfrm>
                <a:off x="223935" y="3411549"/>
                <a:ext cx="3732245" cy="1922193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b="0" dirty="0">
                    <a:solidFill>
                      <a:schemeClr val="tx1"/>
                    </a:solidFill>
                    <a:latin typeface="Cambria Math"/>
                  </a:rPr>
                  <a:t>TE1 approximate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𝑇𝐸</m:t>
                          </m:r>
                        </m:sup>
                      </m:sSub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𝑇𝐸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b="0" dirty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𝑇𝐸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  <m:sSup>
                            <m:sSupPr>
                              <m:ctrlP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𝜋</m:t>
                          </m:r>
                          <m:acc>
                            <m:accPr>
                              <m:chr m:val="̅"/>
                              <m:ctrlP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num>
                        <m:den>
                          <m:r>
                            <a:rPr lang="en-GB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𝜋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nl-N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12">
                <a:extLst>
                  <a:ext uri="{FF2B5EF4-FFF2-40B4-BE49-F238E27FC236}">
                    <a16:creationId xmlns:a16="http://schemas.microsoft.com/office/drawing/2014/main" id="{F0587817-99A8-4825-B65E-273D86CC2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5" y="3411549"/>
                <a:ext cx="3732245" cy="1922193"/>
              </a:xfrm>
              <a:prstGeom prst="rect">
                <a:avLst/>
              </a:prstGeom>
              <a:blipFill>
                <a:blip r:embed="rId6"/>
                <a:stretch>
                  <a:fillRect t="-1567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54C32347-59D0-4228-9BA9-805D8D324608}"/>
              </a:ext>
            </a:extLst>
          </p:cNvPr>
          <p:cNvGrpSpPr/>
          <p:nvPr/>
        </p:nvGrpSpPr>
        <p:grpSpPr>
          <a:xfrm>
            <a:off x="3480318" y="3415005"/>
            <a:ext cx="5541144" cy="1930849"/>
            <a:chOff x="3349688" y="3415005"/>
            <a:chExt cx="5541144" cy="193084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80454E6-322F-4460-9AD9-4588D17F35F8}"/>
                </a:ext>
              </a:extLst>
            </p:cNvPr>
            <p:cNvGrpSpPr/>
            <p:nvPr/>
          </p:nvGrpSpPr>
          <p:grpSpPr>
            <a:xfrm>
              <a:off x="3349688" y="3415005"/>
              <a:ext cx="5430417" cy="1912775"/>
              <a:chOff x="811763" y="3396343"/>
              <a:chExt cx="5430417" cy="191277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0AE8B54-EF21-4737-BE1E-14CFAF6ADA51}"/>
                  </a:ext>
                </a:extLst>
              </p:cNvPr>
              <p:cNvSpPr/>
              <p:nvPr/>
            </p:nvSpPr>
            <p:spPr bwMode="auto">
              <a:xfrm>
                <a:off x="1390262" y="3396343"/>
                <a:ext cx="4851918" cy="1912775"/>
              </a:xfrm>
              <a:prstGeom prst="rect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1A0D5F3-5D30-4921-95F2-411ED048FE24}"/>
                  </a:ext>
                </a:extLst>
              </p:cNvPr>
              <p:cNvSpPr/>
              <p:nvPr/>
            </p:nvSpPr>
            <p:spPr>
              <a:xfrm>
                <a:off x="811763" y="341577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b="0" dirty="0">
                    <a:latin typeface="Cambria Math"/>
                  </a:rPr>
                  <a:t>TM1/TM0 approximate solution:</a:t>
                </a:r>
              </a:p>
              <a:p>
                <a:endParaRPr lang="en-US" dirty="0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688844E-3B7C-45D9-AB94-B47876922F80}"/>
                </a:ext>
              </a:extLst>
            </p:cNvPr>
            <p:cNvGrpSpPr/>
            <p:nvPr/>
          </p:nvGrpSpPr>
          <p:grpSpPr>
            <a:xfrm>
              <a:off x="3881784" y="3694983"/>
              <a:ext cx="5009048" cy="1650871"/>
              <a:chOff x="3881784" y="3694983"/>
              <a:chExt cx="5009048" cy="16508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768CACF0-602B-4B4A-8FE1-2D0873F25D6F}"/>
                      </a:ext>
                    </a:extLst>
                  </p:cNvPr>
                  <p:cNvSpPr/>
                  <p:nvPr/>
                </p:nvSpPr>
                <p:spPr>
                  <a:xfrm>
                    <a:off x="7042121" y="4492428"/>
                    <a:ext cx="1848711" cy="6812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𝑇𝑀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ra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768CACF0-602B-4B4A-8FE1-2D0873F25D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121" y="4492428"/>
                    <a:ext cx="1848711" cy="6812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475705E8-6126-4F24-B855-BC418CED7964}"/>
                      </a:ext>
                    </a:extLst>
                  </p:cNvPr>
                  <p:cNvSpPr/>
                  <p:nvPr/>
                </p:nvSpPr>
                <p:spPr>
                  <a:xfrm>
                    <a:off x="5607569" y="3694983"/>
                    <a:ext cx="1567801" cy="6996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>
                                  <a:latin typeface="Cambria Math"/>
                                </a:rPr>
                                <m:t>𝑇𝑀</m:t>
                              </m:r>
                            </m:sup>
                          </m:sSubSup>
                          <m:r>
                            <a:rPr lang="en-GB" b="0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GB" b="0" i="1">
                                      <a:latin typeface="Cambria Math"/>
                                    </a:rPr>
                                    <m:t>𝑇𝑀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475705E8-6126-4F24-B855-BC418CED79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7569" y="3694983"/>
                    <a:ext cx="1567801" cy="6996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00F1A4C1-411E-4979-AEAF-F73810B2DB86}"/>
                      </a:ext>
                    </a:extLst>
                  </p:cNvPr>
                  <p:cNvSpPr/>
                  <p:nvPr/>
                </p:nvSpPr>
                <p:spPr>
                  <a:xfrm>
                    <a:off x="3881784" y="4361802"/>
                    <a:ext cx="3395097" cy="98405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b="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GB" b="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>
                                  <a:latin typeface="Cambria Math"/>
                                </a:rPr>
                                <m:t>𝑇𝑀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b="0" i="1">
                              <a:latin typeface="Cambria Math"/>
                            </a:rPr>
                            <m:t>≈</m:t>
                          </m:r>
                          <m:f>
                            <m:f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b="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b="0" i="1">
                                  <a:latin typeface="Cambria Math"/>
                                </a:rPr>
                                <m:t>4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acc>
                            </m:den>
                          </m:f>
                          <m:d>
                            <m:d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>
                                  <a:latin typeface="Cambria Math"/>
                                </a:rPr>
                                <m:t>1±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>
                                      <a:latin typeface="Cambria Math"/>
                                    </a:rPr>
                                    <m:t>1+8</m:t>
                                  </m:r>
                                  <m:r>
                                    <a:rPr lang="en-GB" b="0" i="1">
                                      <a:latin typeface="Cambria Math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lang="en-GB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̅"/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0" i="1"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GB" b="0" i="1">
                                          <a:latin typeface="Cambria Math"/>
                                        </a:rPr>
                                        <m:t>𝜋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>
                                                  <a:latin typeface="Cambria Math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</m:den>
                                  </m:f>
                                </m:e>
                              </m:rad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00F1A4C1-411E-4979-AEAF-F73810B2DB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784" y="4361802"/>
                    <a:ext cx="3395097" cy="9840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6D5249E-B2FA-45B4-ACB2-20FA3E77F09E}"/>
                  </a:ext>
                </a:extLst>
              </p:cNvPr>
              <p:cNvSpPr/>
              <p:nvPr/>
            </p:nvSpPr>
            <p:spPr>
              <a:xfrm>
                <a:off x="285464" y="3857108"/>
                <a:ext cx="1052596" cy="375424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GB" b="0" i="1">
                          <a:latin typeface="Cambria Math"/>
                        </a:rPr>
                        <m:t>=</m:t>
                      </m:r>
                      <m:r>
                        <a:rPr lang="en-GB" b="0" i="1">
                          <a:latin typeface="Cambria Math"/>
                        </a:rPr>
                        <m:t>h</m:t>
                      </m:r>
                      <m:r>
                        <a:rPr lang="en-GB" b="0" i="1">
                          <a:latin typeface="Cambria Math"/>
                        </a:rPr>
                        <m:t>/</m:t>
                      </m:r>
                      <m:r>
                        <a:rPr lang="en-GB" b="0" i="1">
                          <a:latin typeface="Cambria Math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6D5249E-B2FA-45B4-ACB2-20FA3E77F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64" y="3857108"/>
                <a:ext cx="1052596" cy="375424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0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75488" y="3489206"/>
                <a:ext cx="6309360" cy="1395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GB" b="0" dirty="0">
                    <a:latin typeface="+mj-lt"/>
                  </a:rPr>
                  <a:t>Evaluate the optimum distance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GB" b="0" dirty="0">
                    <a:latin typeface="+mj-lt"/>
                  </a:rPr>
                  <a:t> at 10 GHz. Calculate the far field and compare it to the single slot antenna in Assignment 2, Question 3.</a:t>
                </a:r>
              </a:p>
              <a:p>
                <a:pPr marL="342900" indent="-342900" algn="just">
                  <a:lnSpc>
                    <a:spcPct val="120000"/>
                  </a:lnSpc>
                  <a:buAutoNum type="arabicPeriod"/>
                </a:pPr>
                <a:r>
                  <a:rPr lang="en-GB" b="0" dirty="0">
                    <a:latin typeface="+mj-lt"/>
                  </a:rPr>
                  <a:t>Evaluate the BW of the double-slot antenna.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" y="3489206"/>
                <a:ext cx="6309360" cy="1395638"/>
              </a:xfrm>
              <a:prstGeom prst="rect">
                <a:avLst/>
              </a:prstGeom>
              <a:blipFill>
                <a:blip r:embed="rId2"/>
                <a:stretch>
                  <a:fillRect l="-676" r="-773" b="-6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Afbeelding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40" y="796965"/>
            <a:ext cx="2156460" cy="215646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30352" y="745714"/>
                <a:ext cx="5913856" cy="2392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b="0" dirty="0">
                    <a:latin typeface="+mj-lt"/>
                  </a:rPr>
                  <a:t>We now look again at the geometry of Question 2,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b="0" dirty="0">
                    <a:latin typeface="+mj-lt"/>
                  </a:rPr>
                  <a:t>=12 and h=15mm. Besides the TE1/TM1, we found that TM0 leaky-wave mode points to larger angles. This mode therefore affects the directivity of a small antenna placed in the ground plane. </a:t>
                </a:r>
                <a:r>
                  <a:rPr lang="en-GB" b="0" dirty="0">
                    <a:latin typeface="+mj-lt"/>
                  </a:rPr>
                  <a:t>We can use two half-wavelength slots (</a:t>
                </a:r>
                <a14:m>
                  <m:oMath xmlns:m="http://schemas.openxmlformats.org/officeDocument/2006/math">
                    <m:r>
                      <a:rPr lang="en-GB" b="0">
                        <a:latin typeface="+mj-lt"/>
                      </a:rPr>
                      <m:t>𝑊</m:t>
                    </m:r>
                    <m:r>
                      <a:rPr lang="en-GB" b="0">
                        <a:latin typeface="+mj-lt"/>
                      </a:rPr>
                      <m:t>=</m:t>
                    </m:r>
                    <m:r>
                      <a:rPr lang="en-GB" b="0">
                        <a:latin typeface="+mj-lt"/>
                      </a:rPr>
                      <m:t>𝜆</m:t>
                    </m:r>
                    <m:r>
                      <a:rPr lang="en-GB" b="0">
                        <a:latin typeface="+mj-lt"/>
                      </a:rPr>
                      <m:t>/20</m:t>
                    </m:r>
                  </m:oMath>
                </a14:m>
                <a:r>
                  <a:rPr lang="en-GB" b="0" dirty="0">
                    <a:latin typeface="+mj-lt"/>
                  </a:rPr>
                  <a:t>) to reduce the impact of this TM0 mode.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2" y="745714"/>
                <a:ext cx="5913856" cy="2392835"/>
              </a:xfrm>
              <a:prstGeom prst="rect">
                <a:avLst/>
              </a:prstGeom>
              <a:blipFill>
                <a:blip r:embed="rId4"/>
                <a:stretch>
                  <a:fillRect l="-825" r="-825" b="-3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6" y="3246120"/>
            <a:ext cx="2362195" cy="95781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Oval 1"/>
          <p:cNvSpPr/>
          <p:nvPr/>
        </p:nvSpPr>
        <p:spPr bwMode="auto">
          <a:xfrm>
            <a:off x="7140288" y="2202576"/>
            <a:ext cx="646182" cy="43204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" name="Straight Connector 4"/>
          <p:cNvCxnSpPr>
            <a:cxnSpLocks/>
            <a:stCxn id="2" idx="4"/>
          </p:cNvCxnSpPr>
          <p:nvPr/>
        </p:nvCxnSpPr>
        <p:spPr bwMode="auto">
          <a:xfrm>
            <a:off x="7463379" y="2634624"/>
            <a:ext cx="180965" cy="54470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itle 2">
            <a:extLst>
              <a:ext uri="{FF2B5EF4-FFF2-40B4-BE49-F238E27FC236}">
                <a16:creationId xmlns:a16="http://schemas.microsoft.com/office/drawing/2014/main" id="{3B101C82-7190-45B0-BE01-7203DAB56D61}"/>
              </a:ext>
            </a:extLst>
          </p:cNvPr>
          <p:cNvSpPr txBox="1">
            <a:spLocks/>
          </p:cNvSpPr>
          <p:nvPr/>
        </p:nvSpPr>
        <p:spPr bwMode="auto">
          <a:xfrm>
            <a:off x="484632" y="82308"/>
            <a:ext cx="4124240" cy="5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5pPr>
            <a:lvl6pPr marL="13144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rgbClr val="00B0F0"/>
                </a:solidFill>
                <a:cs typeface="Arial" pitchFamily="34" charset="0"/>
              </a:rPr>
              <a:t>Question 3 (3 points)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5A0F064-7D02-4768-A5DB-01B82754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9900" cy="974404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5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98833</TotalTime>
  <Words>856</Words>
  <Application>Microsoft Office PowerPoint</Application>
  <PresentationFormat>全屏显示(4:3)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Cambria Math</vt:lpstr>
      <vt:lpstr>Tahoma</vt:lpstr>
      <vt:lpstr>Times</vt:lpstr>
      <vt:lpstr>Times New Roman</vt:lpstr>
      <vt:lpstr>3_Default Design</vt:lpstr>
      <vt:lpstr>Leaky-wave antennas  instruction lecture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Nuria Llombart Juan - EWI</dc:creator>
  <cp:lastModifiedBy>张 华盛</cp:lastModifiedBy>
  <cp:revision>741</cp:revision>
  <dcterms:created xsi:type="dcterms:W3CDTF">2011-10-03T13:04:35Z</dcterms:created>
  <dcterms:modified xsi:type="dcterms:W3CDTF">2020-05-08T14:37:39Z</dcterms:modified>
</cp:coreProperties>
</file>