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B8E4D5-517B-49BB-8EA0-911D64319592}">
  <a:tblStyle styleId="{C6B8E4D5-517B-49BB-8EA0-911D643195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89c59c32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89c59c32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89c59c32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89c59c32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89c59c32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89c59c32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89c59c32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89c59c32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89c59c32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89c59c32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89c59c32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89c59c32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89c59c32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89c59c32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89c59c32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89c59c32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87d16a3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87d16a3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6233678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6233678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89c59c3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89c59c3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62336788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62336788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62336788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62336788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62336788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62336788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62336788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62336788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89c59c3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89c59c3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89c59c32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89c59c32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89c59c32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89c59c32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89c59c32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89c59c32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89c59c32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89c59c32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89c59c32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89c59c32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89c59c32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89c59c32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912950"/>
            <a:ext cx="8520600" cy="13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Titanic </a:t>
            </a:r>
            <a:r>
              <a:rPr lang="en"/>
              <a:t>dataset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11"/>
              <a:t>Pclass vs Survived with Sex as hue and Embarked as col:</a:t>
            </a:r>
            <a:endParaRPr sz="2811"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21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1. Almost all the females survived who were traveling in first 2 classes, most of the female deaths </a:t>
            </a:r>
            <a:r>
              <a:rPr lang="en"/>
              <a:t>happened</a:t>
            </a:r>
            <a:r>
              <a:rPr lang="en"/>
              <a:t> in 3rd class.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2. Most of the men who survived were from 1st class.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3. So over all people traveling by 3rd class had less chances of survival and from where the boarded </a:t>
            </a:r>
            <a:r>
              <a:rPr lang="en"/>
              <a:t>doesn't</a:t>
            </a:r>
            <a:r>
              <a:rPr lang="en"/>
              <a:t> make much difference but still there is a pattern.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988" y="2832825"/>
            <a:ext cx="6916024" cy="21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172400"/>
            <a:ext cx="40452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SibSp:</a:t>
            </a:r>
            <a:endParaRPr sz="2800"/>
          </a:p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65500" y="821875"/>
            <a:ext cx="4045200" cy="42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So if you are travelling alone or with more than 3 people you are more likely to not survive.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If you are in a group of 2 or 3, you have higher chances of survival.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Maybe the </a:t>
            </a:r>
            <a:r>
              <a:rPr lang="en" sz="1800"/>
              <a:t>reason</a:t>
            </a:r>
            <a:r>
              <a:rPr lang="en" sz="1800"/>
              <a:t> could be if you are alone there is no one to help you and if you are </a:t>
            </a:r>
            <a:r>
              <a:rPr lang="en" sz="1800"/>
              <a:t>with</a:t>
            </a:r>
            <a:r>
              <a:rPr lang="en" sz="1800"/>
              <a:t> too many people then it is hard to keep eye on everyone.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 small groups you have people to help and </a:t>
            </a:r>
            <a:r>
              <a:rPr lang="en" sz="1800"/>
              <a:t>doesn't and you can easily watch for each other.</a:t>
            </a:r>
            <a:r>
              <a:rPr lang="en" sz="1800"/>
              <a:t> </a:t>
            </a:r>
            <a:endParaRPr sz="1800"/>
          </a:p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113" y="943802"/>
            <a:ext cx="4417775" cy="30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265500" y="147550"/>
            <a:ext cx="40452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ParCh:</a:t>
            </a:r>
            <a:endParaRPr sz="2800"/>
          </a:p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265500" y="1125600"/>
            <a:ext cx="4045200" cy="3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 SibSp and Parch both the features we can see that people who are traveling alone have less </a:t>
            </a:r>
            <a:r>
              <a:rPr lang="en" sz="1800"/>
              <a:t>chances</a:t>
            </a:r>
            <a:r>
              <a:rPr lang="en" sz="1800"/>
              <a:t> of survival. We will check for correlation between them </a:t>
            </a:r>
            <a:r>
              <a:rPr lang="en" sz="1800"/>
              <a:t>afterwards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They could be correlated since they represent family size.</a:t>
            </a:r>
            <a:endParaRPr sz="1800"/>
          </a:p>
        </p:txBody>
      </p:sp>
      <p:sp>
        <p:nvSpPr>
          <p:cNvPr id="131" name="Google Shape;131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125" y="1125600"/>
            <a:ext cx="4417750" cy="30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11"/>
              <a:t>Age</a:t>
            </a:r>
            <a:endParaRPr sz="2811"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658775"/>
            <a:ext cx="8520600" cy="41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Total data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Children till the age 16 had more chances of survival.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Adults from </a:t>
            </a:r>
            <a:r>
              <a:rPr lang="en"/>
              <a:t>age</a:t>
            </a:r>
            <a:r>
              <a:rPr lang="en"/>
              <a:t> 18-65 had less chances of survival.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25" y="2077938"/>
            <a:ext cx="84010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265500" y="261350"/>
            <a:ext cx="4045200" cy="5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Male data</a:t>
            </a:r>
            <a:endParaRPr sz="2000"/>
          </a:p>
        </p:txBody>
      </p:sp>
      <p:sp>
        <p:nvSpPr>
          <p:cNvPr id="145" name="Google Shape;145;p26"/>
          <p:cNvSpPr txBox="1"/>
          <p:nvPr>
            <p:ph idx="1" type="subTitle"/>
          </p:nvPr>
        </p:nvSpPr>
        <p:spPr>
          <a:xfrm>
            <a:off x="265500" y="1013500"/>
            <a:ext cx="4045200" cy="3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Children till the age 16 had more chances of survival.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Most of the people who died were from age group 18-75.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" name="Google Shape;146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 b="0" l="0" r="50881" t="0"/>
          <a:stretch/>
        </p:blipFill>
        <p:spPr>
          <a:xfrm>
            <a:off x="4660875" y="1013500"/>
            <a:ext cx="43942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265500" y="227950"/>
            <a:ext cx="4045200" cy="5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Female data</a:t>
            </a:r>
            <a:endParaRPr sz="2000"/>
          </a:p>
        </p:txBody>
      </p:sp>
      <p:sp>
        <p:nvSpPr>
          <p:cNvPr id="153" name="Google Shape;153;p27"/>
          <p:cNvSpPr txBox="1"/>
          <p:nvPr>
            <p:ph idx="1" type="subTitle"/>
          </p:nvPr>
        </p:nvSpPr>
        <p:spPr>
          <a:xfrm>
            <a:off x="265500" y="1050475"/>
            <a:ext cx="4045200" cy="4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Mostly everyone survived but people from the age of 2-12, 15-34 and 38-52 had relatively less chances of survival than others.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Mostly deaths </a:t>
            </a:r>
            <a:r>
              <a:rPr lang="en" sz="1800"/>
              <a:t>happened</a:t>
            </a:r>
            <a:r>
              <a:rPr lang="en" sz="1800"/>
              <a:t> in adults from age 18 to 32 and and 40 to 50.</a:t>
            </a:r>
            <a:endParaRPr sz="1800"/>
          </a:p>
        </p:txBody>
      </p:sp>
      <p:sp>
        <p:nvSpPr>
          <p:cNvPr id="154" name="Google Shape;154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 rotWithShape="1">
          <a:blip r:embed="rId3">
            <a:alphaModFix/>
          </a:blip>
          <a:srcRect b="0" l="50661" r="0" t="0"/>
          <a:stretch/>
        </p:blipFill>
        <p:spPr>
          <a:xfrm>
            <a:off x="4673025" y="1050475"/>
            <a:ext cx="436997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265500" y="198200"/>
            <a:ext cx="4045200" cy="6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Fare distribution</a:t>
            </a:r>
            <a:endParaRPr sz="2800"/>
          </a:p>
        </p:txBody>
      </p:sp>
      <p:sp>
        <p:nvSpPr>
          <p:cNvPr id="161" name="Google Shape;161;p28"/>
          <p:cNvSpPr txBox="1"/>
          <p:nvPr>
            <p:ph idx="1" type="subTitle"/>
          </p:nvPr>
        </p:nvSpPr>
        <p:spPr>
          <a:xfrm>
            <a:off x="265500" y="1093400"/>
            <a:ext cx="40452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Fare is not normally distributed and has </a:t>
            </a:r>
            <a:r>
              <a:rPr lang="en" sz="1900"/>
              <a:t>a lot</a:t>
            </a:r>
            <a:r>
              <a:rPr lang="en" sz="1900"/>
              <a:t> of outliers which represent ticket fare of higher classes. Aslo Fare is different according to someone's age and the class they are traveling in so we need to group it.</a:t>
            </a:r>
            <a:endParaRPr sz="1900"/>
          </a:p>
        </p:txBody>
      </p:sp>
      <p:sp>
        <p:nvSpPr>
          <p:cNvPr id="162" name="Google Shape;162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000" y="1093400"/>
            <a:ext cx="4344000" cy="28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Summary:</a:t>
            </a:r>
            <a:endParaRPr sz="2500"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Passengers who had bigger chances of survival than others had these </a:t>
            </a:r>
            <a:r>
              <a:rPr lang="en"/>
              <a:t>characteristics</a:t>
            </a:r>
            <a:r>
              <a:rPr lang="en"/>
              <a:t>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Able to afford upper </a:t>
            </a:r>
            <a:r>
              <a:rPr lang="en"/>
              <a:t>class</a:t>
            </a:r>
            <a:r>
              <a:rPr lang="en"/>
              <a:t> ticket.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Being a female.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Travelling with a small family.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Bellow age 17.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building: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Now based on the current data we have gone through some operations to build a predictive model: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Input and Output variables.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train_test_split() to make split data into 80-20 to create train data and test data respectively.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Try multiple models and compare their MSEs &amp; Confusion matrix.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Then compare different models with each other to see which one gives better accuracy and then that will be our final model.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Compared models: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87900" y="923350"/>
            <a:ext cx="85206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 are the results after Hyperparameter tuning:</a:t>
            </a:r>
            <a:endParaRPr/>
          </a:p>
        </p:txBody>
      </p:sp>
      <p:graphicFrame>
        <p:nvGraphicFramePr>
          <p:cNvPr id="182" name="Google Shape;182;p31"/>
          <p:cNvGraphicFramePr/>
          <p:nvPr/>
        </p:nvGraphicFramePr>
        <p:xfrm>
          <a:off x="1559925" y="14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{C6B8E4D5-517B-49BB-8EA0-911D64319592}</a:tableStyleId>
              </a:tblPr>
              <a:tblGrid>
                <a:gridCol w="2008050"/>
                <a:gridCol w="2008050"/>
                <a:gridCol w="2008050"/>
              </a:tblGrid>
              <a:tr h="61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Model name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Confusion matrix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Accuracy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6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Logistic regression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/>
                        <a:t>[[359  78]</a:t>
                      </a:r>
                      <a:endParaRPr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 [ 84 191]]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87.15%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6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Decision tree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/>
                        <a:t>[[375  62]</a:t>
                      </a:r>
                      <a:endParaRPr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 [ 94 181]]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86.03%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86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Random forest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/>
                        <a:t>[[369  68]</a:t>
                      </a:r>
                      <a:endParaRPr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 [ 91 184]]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87.71%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3" name="Google Shape;183;p31"/>
          <p:cNvSpPr txBox="1"/>
          <p:nvPr/>
        </p:nvSpPr>
        <p:spPr>
          <a:xfrm>
            <a:off x="419550" y="4477575"/>
            <a:ext cx="795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 Random forest will be the final model for this dataset.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934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This is the sample of dataset:</a:t>
            </a:r>
            <a:endParaRPr sz="2800"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5850"/>
            <a:ext cx="8839199" cy="23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 of Random forest: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Precision means out of all the predicted positives </a:t>
            </a:r>
            <a:r>
              <a:rPr lang="en"/>
              <a:t>how</a:t>
            </a:r>
            <a:r>
              <a:rPr lang="en"/>
              <a:t> many positives did our model predicted correctly.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Recall means </a:t>
            </a:r>
            <a:r>
              <a:rPr lang="en"/>
              <a:t>out of all the actual positives how many positives did our model predicted correctly.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F1-score is a harmonic mean of precision and recall.</a:t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 rotWithShape="1">
          <a:blip r:embed="rId3">
            <a:alphaModFix/>
          </a:blip>
          <a:srcRect b="0" l="0" r="0" t="4168"/>
          <a:stretch/>
        </p:blipFill>
        <p:spPr>
          <a:xfrm>
            <a:off x="876300" y="3024125"/>
            <a:ext cx="5652225" cy="19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Feature values indication: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923875"/>
            <a:ext cx="8520600" cy="40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Values of f</a:t>
            </a:r>
            <a:r>
              <a:rPr lang="en"/>
              <a:t>eatures</a:t>
            </a:r>
            <a:r>
              <a:rPr lang="en"/>
              <a:t> like Age and Fare are </a:t>
            </a:r>
            <a:r>
              <a:rPr lang="en"/>
              <a:t>divided</a:t>
            </a:r>
            <a:r>
              <a:rPr lang="en"/>
              <a:t> in groups. If your value belongs to a group you enter that groups number.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Age: 0= ‘&lt;16.336’,  1= ‘(16.336, 32.252]’, 2= ‘(32.252, 48.168]’, 3= ‘(48.168, 64.084]’ and      4= ‘&gt;64.084’.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Fare: 0= ‘&lt;7.896’, 1=  ‘(7.896, 14.454]’, 2= ‘(14.454, 31.472]’ and 3= ‘&gt;31.472’.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Pclass is entered as it 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Sex: ‘male’=1 and ‘female’=0.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Embarked:  1= ‘S’, 2= ‘C’ and 3= ‘Q’.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Deck: 'B'=1, 'E'=2, 'A'=3, 'C'=4, 'D'=5, 'F'=6, 'G'=7 and ‘Null’=0.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Titles: 'Mr'=1, 'Mrs'=2, 'Miss'=3, 'Master'=4 and 'Others'=5.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Alone: I the passenger is alone then we put 1 otherwise 0.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265500" y="394975"/>
            <a:ext cx="4045200" cy="9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Coefficients of features according to the model:</a:t>
            </a:r>
            <a:endParaRPr sz="4080"/>
          </a:p>
        </p:txBody>
      </p:sp>
      <p:sp>
        <p:nvSpPr>
          <p:cNvPr id="202" name="Google Shape;202;p34"/>
          <p:cNvSpPr txBox="1"/>
          <p:nvPr>
            <p:ph idx="1" type="subTitle"/>
          </p:nvPr>
        </p:nvSpPr>
        <p:spPr>
          <a:xfrm>
            <a:off x="265500" y="1431475"/>
            <a:ext cx="40452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So as shown before we enter value in model and predict if a passenger can </a:t>
            </a:r>
            <a:r>
              <a:rPr lang="en" sz="1800"/>
              <a:t>survive</a:t>
            </a:r>
            <a:r>
              <a:rPr lang="en" sz="1800"/>
              <a:t> or not..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And these are the respective coefficients of the features.</a:t>
            </a:r>
            <a:endParaRPr/>
          </a:p>
        </p:txBody>
      </p:sp>
      <p:sp>
        <p:nvSpPr>
          <p:cNvPr id="203" name="Google Shape;203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525" y="1164725"/>
            <a:ext cx="2662950" cy="37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Data understanding:</a:t>
            </a:r>
            <a:endParaRPr sz="282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847675"/>
            <a:ext cx="8520600" cy="4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As we can see we have 12 columns which are: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 u="sng">
                <a:solidFill>
                  <a:schemeClr val="dk1"/>
                </a:solidFill>
              </a:rPr>
              <a:t>PassengerId</a:t>
            </a:r>
            <a:r>
              <a:rPr lang="en" sz="1900">
                <a:solidFill>
                  <a:schemeClr val="dk1"/>
                </a:solidFill>
              </a:rPr>
              <a:t> of each passenger.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People who </a:t>
            </a:r>
            <a:r>
              <a:rPr lang="en" sz="1900" u="sng">
                <a:solidFill>
                  <a:schemeClr val="dk1"/>
                </a:solidFill>
              </a:rPr>
              <a:t>Survived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 u="sng">
                <a:solidFill>
                  <a:schemeClr val="dk1"/>
                </a:solidFill>
              </a:rPr>
              <a:t>Pclass</a:t>
            </a:r>
            <a:r>
              <a:rPr lang="en" sz="1900">
                <a:solidFill>
                  <a:schemeClr val="dk1"/>
                </a:solidFill>
              </a:rPr>
              <a:t> represents Ticket class of passengers.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 u="sng">
                <a:solidFill>
                  <a:schemeClr val="dk1"/>
                </a:solidFill>
              </a:rPr>
              <a:t>Name</a:t>
            </a:r>
            <a:r>
              <a:rPr lang="en" sz="1900">
                <a:solidFill>
                  <a:schemeClr val="dk1"/>
                </a:solidFill>
              </a:rPr>
              <a:t> of each passenger.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 u="sng">
                <a:solidFill>
                  <a:schemeClr val="dk1"/>
                </a:solidFill>
              </a:rPr>
              <a:t>Sex</a:t>
            </a:r>
            <a:r>
              <a:rPr lang="en" sz="1900">
                <a:solidFill>
                  <a:schemeClr val="dk1"/>
                </a:solidFill>
              </a:rPr>
              <a:t> of each passenger.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 u="sng">
                <a:solidFill>
                  <a:schemeClr val="dk1"/>
                </a:solidFill>
              </a:rPr>
              <a:t>Age</a:t>
            </a:r>
            <a:r>
              <a:rPr lang="en" sz="1900">
                <a:solidFill>
                  <a:schemeClr val="dk1"/>
                </a:solidFill>
              </a:rPr>
              <a:t> of each passenger.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 u="sng">
                <a:solidFill>
                  <a:schemeClr val="dk1"/>
                </a:solidFill>
              </a:rPr>
              <a:t>SibSp</a:t>
            </a:r>
            <a:r>
              <a:rPr lang="en" sz="1900">
                <a:solidFill>
                  <a:schemeClr val="dk1"/>
                </a:solidFill>
              </a:rPr>
              <a:t> represents number of siblings/spouse traveling with a passenger.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 u="sng">
                <a:solidFill>
                  <a:schemeClr val="dk1"/>
                </a:solidFill>
              </a:rPr>
              <a:t>Parch</a:t>
            </a:r>
            <a:r>
              <a:rPr lang="en" sz="1900">
                <a:solidFill>
                  <a:schemeClr val="dk1"/>
                </a:solidFill>
              </a:rPr>
              <a:t> represents number of parents/children </a:t>
            </a:r>
            <a:r>
              <a:rPr lang="en" sz="1900">
                <a:solidFill>
                  <a:schemeClr val="dk1"/>
                </a:solidFill>
              </a:rPr>
              <a:t>traveling</a:t>
            </a:r>
            <a:r>
              <a:rPr lang="en" sz="1900">
                <a:solidFill>
                  <a:schemeClr val="dk1"/>
                </a:solidFill>
              </a:rPr>
              <a:t> with a passenger.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 u="sng">
                <a:solidFill>
                  <a:schemeClr val="dk1"/>
                </a:solidFill>
              </a:rPr>
              <a:t>Ticket</a:t>
            </a:r>
            <a:r>
              <a:rPr lang="en" sz="1900">
                <a:solidFill>
                  <a:schemeClr val="dk1"/>
                </a:solidFill>
              </a:rPr>
              <a:t> number of passenger.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 u="sng">
                <a:solidFill>
                  <a:schemeClr val="dk1"/>
                </a:solidFill>
              </a:rPr>
              <a:t>Fare </a:t>
            </a:r>
            <a:r>
              <a:rPr lang="en" sz="1900">
                <a:solidFill>
                  <a:schemeClr val="dk1"/>
                </a:solidFill>
              </a:rPr>
              <a:t>of the ticket.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 u="sng">
                <a:solidFill>
                  <a:schemeClr val="dk1"/>
                </a:solidFill>
              </a:rPr>
              <a:t>Cabin</a:t>
            </a:r>
            <a:r>
              <a:rPr lang="en" sz="1900">
                <a:solidFill>
                  <a:schemeClr val="dk1"/>
                </a:solidFill>
              </a:rPr>
              <a:t> of the passenger.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From where the passenger was </a:t>
            </a:r>
            <a:r>
              <a:rPr lang="en" sz="1900" u="sng">
                <a:solidFill>
                  <a:schemeClr val="dk1"/>
                </a:solidFill>
              </a:rPr>
              <a:t>Embarked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57075"/>
            <a:ext cx="85206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cleaning: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First thing I did was found out number of missing values in dataset. There were 117 in Age, 687 in Cabin and 2 in Embarked feature in train data and 86 in Age, 1 in Fare and 327 in Cabin </a:t>
            </a:r>
            <a:r>
              <a:rPr lang="en"/>
              <a:t>feature</a:t>
            </a:r>
            <a:r>
              <a:rPr lang="en"/>
              <a:t> in test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So, I filled that 1 missing value in Fare with median of Fare column.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found that S has appeared in Embarked the most so I filled all missing values in Embarked with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Then I took Mean and S.D. of Age and filled all missing values with random numbers from the rage (mean-sd, mean+sd).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Created a new feature named Deck since all elements of Cabine were alphanumeric for eg. 'C85', 'C123', 'E46'. So I splitted them and kept the alphabetical values which represents Deck and removed the number part since it denoted room number on that </a:t>
            </a:r>
            <a:r>
              <a:rPr lang="en"/>
              <a:t>particular</a:t>
            </a:r>
            <a:r>
              <a:rPr lang="en"/>
              <a:t> deck.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265500" y="166625"/>
            <a:ext cx="4045200" cy="7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Pclass</a:t>
            </a:r>
            <a:endParaRPr sz="2800"/>
          </a:p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265500" y="974275"/>
            <a:ext cx="4045200" cy="3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As we can see people who travelled from 1st class had more chances of survival.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And other classes are relatively less safer.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Travelers from 3rd class had less than 30% chance of survival.</a:t>
            </a:r>
            <a:endParaRPr sz="1800"/>
          </a:p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675" y="974275"/>
            <a:ext cx="4376650" cy="29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65500" y="182225"/>
            <a:ext cx="40452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Sex</a:t>
            </a:r>
            <a:endParaRPr sz="2800"/>
          </a:p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265500" y="898075"/>
            <a:ext cx="4045200" cy="40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There were 577 males and 314 females in the ship.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Even though males were more in numbers than females, there were more chances of surviving if you are a female.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900" y="1081962"/>
            <a:ext cx="4362175" cy="29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265500" y="178550"/>
            <a:ext cx="4045200" cy="10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Sex vs Survived with Pclass as hue:</a:t>
            </a:r>
            <a:endParaRPr sz="2800"/>
          </a:p>
        </p:txBody>
      </p:sp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265500" y="1355275"/>
            <a:ext cx="40452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Females overall had more chances of survival than males.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Females who had less chances of survival were from 3rd class.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Males from 1st class had more chances of survival than other 2.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" name="Google Shape;100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225" y="1126663"/>
            <a:ext cx="4357525" cy="38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73525"/>
            <a:ext cx="40452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Embarked</a:t>
            </a:r>
            <a:endParaRPr sz="2800"/>
          </a:p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265500" y="1050475"/>
            <a:ext cx="4045200" cy="3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77 people from Q(Queenstown), 168 from C(Cherbourg) and 646 from S(Southampton) were boarded.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That makes around 72% of the </a:t>
            </a:r>
            <a:r>
              <a:rPr lang="en" sz="1800"/>
              <a:t>passengers were boarded from Southampton.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That could be the reason why most of the passengers died were boarded from S.</a:t>
            </a:r>
            <a:endParaRPr sz="1800"/>
          </a:p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325" y="1050475"/>
            <a:ext cx="4399350" cy="30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