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93FA94-DDD7-4E4A-9334-522525C1F2EB}">
  <a:tblStyle styleId="{0093FA94-DDD7-4E4A-9334-522525C1F2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6a2fa854d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6a2fa854d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6a2fa854d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6a2fa854d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6a2fa854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6a2fa854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6a2fa854d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6a2fa854d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6a2fa854d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6a2fa854d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3b59745d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3b59745d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3b59745d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3b59745d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3b59745d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3b59745d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6a2fa854d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6a2fa854d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6a2fa854d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6a2fa854d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142eb3b9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142eb3b9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6a2fa854d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6a2fa854d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3b59745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3b59745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88893700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88893700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8889370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8889370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88893700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88893700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88893700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88893700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88893700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88893700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6a2fa854d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d6a2fa854d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142eb3b9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142eb3b9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142eb3b9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142eb3b9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6a2fa854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6a2fa854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6a2fa85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6a2fa85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6a2fa854d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6a2fa854d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6a2fa854d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6a2fa854d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6a2fa854d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6a2fa854d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101650"/>
            <a:ext cx="8520600" cy="94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4560"/>
              <a:t>Used cars data.</a:t>
            </a:r>
            <a:endParaRPr sz="43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265500" y="371100"/>
            <a:ext cx="4045200" cy="1406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sz="2800"/>
              <a:t>Fuel type vs Price with Transmission as hue:</a:t>
            </a:r>
            <a:endParaRPr sz="2800"/>
          </a:p>
          <a:p>
            <a:pPr indent="0" lvl="0" marL="0" rtl="0" algn="ctr">
              <a:spcBef>
                <a:spcPts val="0"/>
              </a:spcBef>
              <a:spcAft>
                <a:spcPts val="0"/>
              </a:spcAft>
              <a:buNone/>
            </a:pPr>
            <a:r>
              <a:t/>
            </a:r>
            <a:endParaRPr/>
          </a:p>
        </p:txBody>
      </p:sp>
      <p:sp>
        <p:nvSpPr>
          <p:cNvPr id="115" name="Google Shape;115;p22"/>
          <p:cNvSpPr txBox="1"/>
          <p:nvPr>
            <p:ph idx="1" type="subTitle"/>
          </p:nvPr>
        </p:nvSpPr>
        <p:spPr>
          <a:xfrm>
            <a:off x="265500" y="1327750"/>
            <a:ext cx="4045200" cy="36951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Clr>
                <a:schemeClr val="dk1"/>
              </a:buClr>
              <a:buSzPts val="1018"/>
              <a:buFont typeface="Arial"/>
              <a:buNone/>
            </a:pPr>
            <a:r>
              <a:rPr lang="en" sz="1800"/>
              <a:t>As we saw earlier most luxury/sports cars use petrol or diesel as fuel are automatic hence we can see the price difference.</a:t>
            </a:r>
            <a:endParaRPr sz="1800"/>
          </a:p>
          <a:p>
            <a:pPr indent="0" lvl="0" marL="0" rtl="0" algn="ctr">
              <a:lnSpc>
                <a:spcPct val="90000"/>
              </a:lnSpc>
              <a:spcBef>
                <a:spcPts val="1200"/>
              </a:spcBef>
              <a:spcAft>
                <a:spcPts val="0"/>
              </a:spcAft>
              <a:buSzPts val="1018"/>
              <a:buNone/>
            </a:pPr>
            <a:r>
              <a:t/>
            </a:r>
            <a:endParaRPr sz="1842"/>
          </a:p>
        </p:txBody>
      </p:sp>
      <p:sp>
        <p:nvSpPr>
          <p:cNvPr id="116" name="Google Shape;116;p2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2"/>
          <p:cNvPicPr preferRelativeResize="0"/>
          <p:nvPr/>
        </p:nvPicPr>
        <p:blipFill>
          <a:blip r:embed="rId3">
            <a:alphaModFix/>
          </a:blip>
          <a:stretch>
            <a:fillRect/>
          </a:stretch>
        </p:blipFill>
        <p:spPr>
          <a:xfrm>
            <a:off x="4669400" y="1327750"/>
            <a:ext cx="4378200" cy="3021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265500" y="159300"/>
            <a:ext cx="4045200" cy="657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800"/>
              <a:t>Owner type vs Price:</a:t>
            </a:r>
            <a:endParaRPr/>
          </a:p>
        </p:txBody>
      </p:sp>
      <p:sp>
        <p:nvSpPr>
          <p:cNvPr id="123" name="Google Shape;123;p23"/>
          <p:cNvSpPr txBox="1"/>
          <p:nvPr>
            <p:ph idx="1" type="subTitle"/>
          </p:nvPr>
        </p:nvSpPr>
        <p:spPr>
          <a:xfrm>
            <a:off x="265500" y="1284125"/>
            <a:ext cx="4045200" cy="3852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800"/>
              <a:t>This is obvious that brand new cars have advantages of its own like:</a:t>
            </a:r>
            <a:endParaRPr sz="1800"/>
          </a:p>
          <a:p>
            <a:pPr indent="-342900" lvl="0" marL="457200" rtl="0" algn="l">
              <a:lnSpc>
                <a:spcPct val="115000"/>
              </a:lnSpc>
              <a:spcBef>
                <a:spcPts val="1200"/>
              </a:spcBef>
              <a:spcAft>
                <a:spcPts val="0"/>
              </a:spcAft>
              <a:buSzPts val="1800"/>
              <a:buAutoNum type="arabicPeriod"/>
            </a:pPr>
            <a:r>
              <a:rPr lang="en" sz="1800"/>
              <a:t>No need of frequent maintenance and more availability of its parts.</a:t>
            </a:r>
            <a:endParaRPr sz="1800"/>
          </a:p>
          <a:p>
            <a:pPr indent="-342900" lvl="0" marL="457200" rtl="0" algn="l">
              <a:lnSpc>
                <a:spcPct val="115000"/>
              </a:lnSpc>
              <a:spcBef>
                <a:spcPts val="0"/>
              </a:spcBef>
              <a:spcAft>
                <a:spcPts val="0"/>
              </a:spcAft>
              <a:buSzPts val="1800"/>
              <a:buAutoNum type="arabicPeriod"/>
            </a:pPr>
            <a:r>
              <a:rPr lang="en" sz="1800"/>
              <a:t>If a car is used, then anyway no one is going to spend the price at which it was originally bought.</a:t>
            </a:r>
            <a:endParaRPr/>
          </a:p>
        </p:txBody>
      </p:sp>
      <p:sp>
        <p:nvSpPr>
          <p:cNvPr id="124" name="Google Shape;124;p2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3"/>
          <p:cNvPicPr preferRelativeResize="0"/>
          <p:nvPr/>
        </p:nvPicPr>
        <p:blipFill>
          <a:blip r:embed="rId3">
            <a:alphaModFix/>
          </a:blip>
          <a:stretch>
            <a:fillRect/>
          </a:stretch>
        </p:blipFill>
        <p:spPr>
          <a:xfrm>
            <a:off x="4685588" y="1284125"/>
            <a:ext cx="4344825" cy="3009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265500" y="221250"/>
            <a:ext cx="4045200" cy="95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t>Kilometers it is driven vs </a:t>
            </a:r>
            <a:endParaRPr sz="2500"/>
          </a:p>
          <a:p>
            <a:pPr indent="0" lvl="0" marL="0" rtl="0" algn="l">
              <a:spcBef>
                <a:spcPts val="0"/>
              </a:spcBef>
              <a:spcAft>
                <a:spcPts val="0"/>
              </a:spcAft>
              <a:buNone/>
            </a:pPr>
            <a:r>
              <a:rPr lang="en" sz="2500"/>
              <a:t>Price:</a:t>
            </a:r>
            <a:endParaRPr sz="2500"/>
          </a:p>
        </p:txBody>
      </p:sp>
      <p:sp>
        <p:nvSpPr>
          <p:cNvPr id="131" name="Google Shape;131;p24"/>
          <p:cNvSpPr txBox="1"/>
          <p:nvPr>
            <p:ph idx="1" type="subTitle"/>
          </p:nvPr>
        </p:nvSpPr>
        <p:spPr>
          <a:xfrm>
            <a:off x="265500" y="1243075"/>
            <a:ext cx="4045200" cy="3838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sz="1800"/>
              <a:t>More kms it is driven more used it is which already makes it excluded from ‘First owner’ category from ‘Owner type’, therefore most of cars are less expensive in the graph.</a:t>
            </a:r>
            <a:endParaRPr sz="1800"/>
          </a:p>
          <a:p>
            <a:pPr indent="-342900" lvl="0" marL="457200" rtl="0" algn="l">
              <a:spcBef>
                <a:spcPts val="0"/>
              </a:spcBef>
              <a:spcAft>
                <a:spcPts val="0"/>
              </a:spcAft>
              <a:buSzPts val="1800"/>
              <a:buAutoNum type="arabicPeriod"/>
            </a:pPr>
            <a:r>
              <a:rPr lang="en" sz="1800"/>
              <a:t>Automatic cars with same kms driven as manual are expensive as they are most likely to be luxury/sports car or SUVs.</a:t>
            </a:r>
            <a:endParaRPr sz="1800"/>
          </a:p>
          <a:p>
            <a:pPr indent="-342900" lvl="0" marL="457200" rtl="0" algn="l">
              <a:spcBef>
                <a:spcPts val="0"/>
              </a:spcBef>
              <a:spcAft>
                <a:spcPts val="0"/>
              </a:spcAft>
              <a:buSzPts val="1800"/>
              <a:buAutoNum type="arabicPeriod"/>
            </a:pPr>
            <a:r>
              <a:rPr lang="en" sz="1800"/>
              <a:t>There are 2 automatic cars which are cheap as compared to other automatic cars since they have been driven </a:t>
            </a:r>
            <a:r>
              <a:rPr lang="en" sz="1800"/>
              <a:t>a lot</a:t>
            </a:r>
            <a:r>
              <a:rPr lang="en" sz="1800"/>
              <a:t>.</a:t>
            </a:r>
            <a:endParaRPr sz="1800"/>
          </a:p>
        </p:txBody>
      </p:sp>
      <p:sp>
        <p:nvSpPr>
          <p:cNvPr id="132" name="Google Shape;132;p24"/>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4"/>
          <p:cNvPicPr preferRelativeResize="0"/>
          <p:nvPr/>
        </p:nvPicPr>
        <p:blipFill>
          <a:blip r:embed="rId3">
            <a:alphaModFix/>
          </a:blip>
          <a:stretch>
            <a:fillRect/>
          </a:stretch>
        </p:blipFill>
        <p:spPr>
          <a:xfrm>
            <a:off x="4640688" y="1243075"/>
            <a:ext cx="4434625" cy="2873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265500" y="115225"/>
            <a:ext cx="4045200" cy="695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t>Seats vs Price:</a:t>
            </a:r>
            <a:endParaRPr sz="3900"/>
          </a:p>
        </p:txBody>
      </p:sp>
      <p:sp>
        <p:nvSpPr>
          <p:cNvPr id="139" name="Google Shape;139;p25"/>
          <p:cNvSpPr txBox="1"/>
          <p:nvPr>
            <p:ph idx="1" type="subTitle"/>
          </p:nvPr>
        </p:nvSpPr>
        <p:spPr>
          <a:xfrm>
            <a:off x="265500" y="1212625"/>
            <a:ext cx="4045200" cy="39117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AutoNum type="arabicPeriod"/>
            </a:pPr>
            <a:r>
              <a:rPr lang="en" sz="1800"/>
              <a:t>2 seaters cars are usually luxury/sports cars which are lighter and faster with better engine and power.</a:t>
            </a:r>
            <a:endParaRPr sz="1800"/>
          </a:p>
          <a:p>
            <a:pPr indent="-334327" lvl="0" marL="457200" rtl="0" algn="l">
              <a:lnSpc>
                <a:spcPct val="115000"/>
              </a:lnSpc>
              <a:spcBef>
                <a:spcPts val="0"/>
              </a:spcBef>
              <a:spcAft>
                <a:spcPts val="0"/>
              </a:spcAft>
              <a:buSzPct val="100000"/>
              <a:buAutoNum type="arabicPeriod"/>
            </a:pPr>
            <a:r>
              <a:rPr lang="en" sz="1800"/>
              <a:t>4 to 7 seaters cars are usually SUV cars which are compact than MPVs and are available in automatic transmission.</a:t>
            </a:r>
            <a:endParaRPr sz="1800"/>
          </a:p>
          <a:p>
            <a:pPr indent="-334327" lvl="0" marL="457200" rtl="0" algn="l">
              <a:lnSpc>
                <a:spcPct val="115000"/>
              </a:lnSpc>
              <a:spcBef>
                <a:spcPts val="0"/>
              </a:spcBef>
              <a:spcAft>
                <a:spcPts val="0"/>
              </a:spcAft>
              <a:buSzPct val="100000"/>
              <a:buAutoNum type="arabicPeriod"/>
            </a:pPr>
            <a:r>
              <a:rPr lang="en" sz="1800"/>
              <a:t>And cars which has more than 7 seats are MPVs or Multi purpose vehicles. Mostly used by families who usually prefer more space and cheaper cost.</a:t>
            </a:r>
            <a:endParaRPr sz="1800"/>
          </a:p>
          <a:p>
            <a:pPr indent="0" lvl="0" marL="0" rtl="0" algn="ctr">
              <a:spcBef>
                <a:spcPts val="1200"/>
              </a:spcBef>
              <a:spcAft>
                <a:spcPts val="0"/>
              </a:spcAft>
              <a:buNone/>
            </a:pPr>
            <a:r>
              <a:t/>
            </a:r>
            <a:endParaRPr/>
          </a:p>
        </p:txBody>
      </p:sp>
      <p:sp>
        <p:nvSpPr>
          <p:cNvPr id="140" name="Google Shape;140;p25"/>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5"/>
          <p:cNvPicPr preferRelativeResize="0"/>
          <p:nvPr/>
        </p:nvPicPr>
        <p:blipFill>
          <a:blip r:embed="rId3">
            <a:alphaModFix/>
          </a:blip>
          <a:stretch>
            <a:fillRect/>
          </a:stretch>
        </p:blipFill>
        <p:spPr>
          <a:xfrm>
            <a:off x="4661488" y="1212625"/>
            <a:ext cx="4393025" cy="3031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235500" y="2926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500"/>
              <a:t>Relationship between Engine, Mileage and Power</a:t>
            </a:r>
            <a:endParaRPr sz="2500"/>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Heavier the Engine more power it produces.</a:t>
            </a:r>
            <a:endParaRPr/>
          </a:p>
          <a:p>
            <a:pPr indent="-342900" lvl="0" marL="457200" rtl="0" algn="l">
              <a:spcBef>
                <a:spcPts val="0"/>
              </a:spcBef>
              <a:spcAft>
                <a:spcPts val="0"/>
              </a:spcAft>
              <a:buSzPts val="1800"/>
              <a:buAutoNum type="arabicPeriod"/>
            </a:pPr>
            <a:r>
              <a:rPr lang="en"/>
              <a:t>More </a:t>
            </a:r>
            <a:r>
              <a:rPr lang="en"/>
              <a:t>power</a:t>
            </a:r>
            <a:r>
              <a:rPr lang="en"/>
              <a:t> a car produces less its mileage is going to be.</a:t>
            </a:r>
            <a:endParaRPr/>
          </a:p>
          <a:p>
            <a:pPr indent="-342900" lvl="0" marL="457200" rtl="0" algn="l">
              <a:spcBef>
                <a:spcPts val="0"/>
              </a:spcBef>
              <a:spcAft>
                <a:spcPts val="0"/>
              </a:spcAft>
              <a:buSzPts val="1800"/>
              <a:buAutoNum type="arabicPeriod"/>
            </a:pPr>
            <a:r>
              <a:rPr lang="en"/>
              <a:t>Also, a heavier engine also affects the mileage of the car.</a:t>
            </a:r>
            <a:endParaRPr/>
          </a:p>
          <a:p>
            <a:pPr indent="0" lvl="0" marL="914400" rtl="0" algn="l">
              <a:spcBef>
                <a:spcPts val="1200"/>
              </a:spcBef>
              <a:spcAft>
                <a:spcPts val="1200"/>
              </a:spcAft>
              <a:buNone/>
            </a:pPr>
            <a:r>
              <a:t/>
            </a:r>
            <a:endParaRPr/>
          </a:p>
        </p:txBody>
      </p:sp>
      <p:pic>
        <p:nvPicPr>
          <p:cNvPr id="148" name="Google Shape;148;p26"/>
          <p:cNvPicPr preferRelativeResize="0"/>
          <p:nvPr/>
        </p:nvPicPr>
        <p:blipFill>
          <a:blip r:embed="rId3">
            <a:alphaModFix/>
          </a:blip>
          <a:stretch>
            <a:fillRect/>
          </a:stretch>
        </p:blipFill>
        <p:spPr>
          <a:xfrm>
            <a:off x="0" y="3086050"/>
            <a:ext cx="2810850" cy="1905050"/>
          </a:xfrm>
          <a:prstGeom prst="rect">
            <a:avLst/>
          </a:prstGeom>
          <a:noFill/>
          <a:ln>
            <a:noFill/>
          </a:ln>
        </p:spPr>
      </p:pic>
      <p:pic>
        <p:nvPicPr>
          <p:cNvPr id="149" name="Google Shape;149;p26"/>
          <p:cNvPicPr preferRelativeResize="0"/>
          <p:nvPr/>
        </p:nvPicPr>
        <p:blipFill rotWithShape="1">
          <a:blip r:embed="rId4">
            <a:alphaModFix/>
          </a:blip>
          <a:srcRect b="0" l="0" r="0" t="0"/>
          <a:stretch/>
        </p:blipFill>
        <p:spPr>
          <a:xfrm>
            <a:off x="3041700" y="3097700"/>
            <a:ext cx="2882720" cy="1905050"/>
          </a:xfrm>
          <a:prstGeom prst="rect">
            <a:avLst/>
          </a:prstGeom>
          <a:noFill/>
          <a:ln>
            <a:noFill/>
          </a:ln>
        </p:spPr>
      </p:pic>
      <p:pic>
        <p:nvPicPr>
          <p:cNvPr id="150" name="Google Shape;150;p26"/>
          <p:cNvPicPr preferRelativeResize="0"/>
          <p:nvPr/>
        </p:nvPicPr>
        <p:blipFill>
          <a:blip r:embed="rId5">
            <a:alphaModFix/>
          </a:blip>
          <a:stretch>
            <a:fillRect/>
          </a:stretch>
        </p:blipFill>
        <p:spPr>
          <a:xfrm>
            <a:off x="6124625" y="3068765"/>
            <a:ext cx="2882725" cy="193398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265500" y="120275"/>
            <a:ext cx="4045200" cy="68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t>Engine vs Power</a:t>
            </a:r>
            <a:endParaRPr sz="2500"/>
          </a:p>
        </p:txBody>
      </p:sp>
      <p:sp>
        <p:nvSpPr>
          <p:cNvPr id="156" name="Google Shape;156;p27"/>
          <p:cNvSpPr txBox="1"/>
          <p:nvPr>
            <p:ph idx="1" type="subTitle"/>
          </p:nvPr>
        </p:nvSpPr>
        <p:spPr>
          <a:xfrm>
            <a:off x="265500" y="1170750"/>
            <a:ext cx="4045200" cy="391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sz="1800"/>
              <a:t>CC in engine stands for Cubic capacity </a:t>
            </a:r>
            <a:r>
              <a:rPr lang="en" sz="1800"/>
              <a:t>which refers to the volume of a cylinders the engine has which are responsible to produce power.</a:t>
            </a:r>
            <a:endParaRPr sz="1800"/>
          </a:p>
          <a:p>
            <a:pPr indent="-342900" lvl="0" marL="457200" rtl="0" algn="l">
              <a:spcBef>
                <a:spcPts val="0"/>
              </a:spcBef>
              <a:spcAft>
                <a:spcPts val="0"/>
              </a:spcAft>
              <a:buSzPts val="1800"/>
              <a:buAutoNum type="arabicPeriod"/>
            </a:pPr>
            <a:r>
              <a:rPr lang="en" sz="1800"/>
              <a:t>So more CC means more power the car is going to produce.</a:t>
            </a:r>
            <a:endParaRPr sz="1800"/>
          </a:p>
        </p:txBody>
      </p:sp>
      <p:sp>
        <p:nvSpPr>
          <p:cNvPr id="157" name="Google Shape;157;p27"/>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27"/>
          <p:cNvPicPr preferRelativeResize="0"/>
          <p:nvPr/>
        </p:nvPicPr>
        <p:blipFill>
          <a:blip r:embed="rId3">
            <a:alphaModFix/>
          </a:blip>
          <a:stretch>
            <a:fillRect/>
          </a:stretch>
        </p:blipFill>
        <p:spPr>
          <a:xfrm>
            <a:off x="4666087" y="1170750"/>
            <a:ext cx="4383825" cy="2971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265500" y="157425"/>
            <a:ext cx="4045200" cy="68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t>Engine vs Mileage</a:t>
            </a:r>
            <a:endParaRPr sz="2500"/>
          </a:p>
        </p:txBody>
      </p:sp>
      <p:sp>
        <p:nvSpPr>
          <p:cNvPr id="164" name="Google Shape;164;p28"/>
          <p:cNvSpPr txBox="1"/>
          <p:nvPr>
            <p:ph idx="1" type="subTitle"/>
          </p:nvPr>
        </p:nvSpPr>
        <p:spPr>
          <a:xfrm>
            <a:off x="265500" y="1126675"/>
            <a:ext cx="4045200" cy="344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sz="1800"/>
              <a:t>Heavier the engine more it is going to affect the mileage of a car.</a:t>
            </a:r>
            <a:endParaRPr sz="1800"/>
          </a:p>
          <a:p>
            <a:pPr indent="-342900" lvl="0" marL="457200" rtl="0" algn="l">
              <a:spcBef>
                <a:spcPts val="0"/>
              </a:spcBef>
              <a:spcAft>
                <a:spcPts val="0"/>
              </a:spcAft>
              <a:buSzPts val="1800"/>
              <a:buAutoNum type="arabicPeriod"/>
            </a:pPr>
            <a:r>
              <a:rPr lang="en" sz="1800"/>
              <a:t>Heavier CC engine produces more power causing more consumption of </a:t>
            </a:r>
            <a:r>
              <a:rPr lang="en" sz="1800"/>
              <a:t>fuel</a:t>
            </a:r>
            <a:r>
              <a:rPr lang="en" sz="1800"/>
              <a:t> results in lesser mileage. </a:t>
            </a:r>
            <a:endParaRPr sz="1800"/>
          </a:p>
        </p:txBody>
      </p:sp>
      <p:sp>
        <p:nvSpPr>
          <p:cNvPr id="165" name="Google Shape;165;p28"/>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28"/>
          <p:cNvPicPr preferRelativeResize="0"/>
          <p:nvPr/>
        </p:nvPicPr>
        <p:blipFill>
          <a:blip r:embed="rId3">
            <a:alphaModFix/>
          </a:blip>
          <a:stretch>
            <a:fillRect/>
          </a:stretch>
        </p:blipFill>
        <p:spPr>
          <a:xfrm>
            <a:off x="4681725" y="1133450"/>
            <a:ext cx="4352550" cy="2876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265500" y="145050"/>
            <a:ext cx="4045200" cy="670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t>Mileage vs Power</a:t>
            </a:r>
            <a:endParaRPr sz="2500"/>
          </a:p>
        </p:txBody>
      </p:sp>
      <p:sp>
        <p:nvSpPr>
          <p:cNvPr id="172" name="Google Shape;172;p29"/>
          <p:cNvSpPr txBox="1"/>
          <p:nvPr>
            <p:ph idx="1" type="subTitle"/>
          </p:nvPr>
        </p:nvSpPr>
        <p:spPr>
          <a:xfrm>
            <a:off x="265500" y="1126675"/>
            <a:ext cx="4045200" cy="3793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sz="1800"/>
              <a:t>Horsepower is a major factor in a vehicle's fuel consumption. More power generally means higher fuel consumption.</a:t>
            </a:r>
            <a:endParaRPr sz="1800"/>
          </a:p>
          <a:p>
            <a:pPr indent="-342900" lvl="0" marL="457200" rtl="0" algn="l">
              <a:spcBef>
                <a:spcPts val="0"/>
              </a:spcBef>
              <a:spcAft>
                <a:spcPts val="0"/>
              </a:spcAft>
              <a:buSzPts val="1800"/>
              <a:buAutoNum type="arabicPeriod"/>
            </a:pPr>
            <a:r>
              <a:rPr lang="en" sz="1800"/>
              <a:t>To produce more power engine runs faster which might heat up the engine </a:t>
            </a:r>
            <a:r>
              <a:rPr lang="en" sz="1800"/>
              <a:t>which</a:t>
            </a:r>
            <a:r>
              <a:rPr lang="en" sz="1800"/>
              <a:t> also causes more fuel </a:t>
            </a:r>
            <a:r>
              <a:rPr lang="en" sz="1800"/>
              <a:t>consumption</a:t>
            </a:r>
            <a:r>
              <a:rPr lang="en" sz="1800"/>
              <a:t> resulting lesser mileage.</a:t>
            </a:r>
            <a:endParaRPr sz="1800"/>
          </a:p>
        </p:txBody>
      </p:sp>
      <p:sp>
        <p:nvSpPr>
          <p:cNvPr id="173" name="Google Shape;173;p2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29"/>
          <p:cNvPicPr preferRelativeResize="0"/>
          <p:nvPr/>
        </p:nvPicPr>
        <p:blipFill>
          <a:blip r:embed="rId3">
            <a:alphaModFix/>
          </a:blip>
          <a:stretch>
            <a:fillRect/>
          </a:stretch>
        </p:blipFill>
        <p:spPr>
          <a:xfrm>
            <a:off x="4678050" y="1126675"/>
            <a:ext cx="4359900" cy="2924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265500" y="247875"/>
            <a:ext cx="4045200" cy="59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t>Mileage</a:t>
            </a:r>
            <a:r>
              <a:rPr lang="en" sz="2500"/>
              <a:t> vs price</a:t>
            </a:r>
            <a:endParaRPr sz="2500"/>
          </a:p>
        </p:txBody>
      </p:sp>
      <p:sp>
        <p:nvSpPr>
          <p:cNvPr id="180" name="Google Shape;180;p30"/>
          <p:cNvSpPr txBox="1"/>
          <p:nvPr>
            <p:ph idx="1" type="subTitle"/>
          </p:nvPr>
        </p:nvSpPr>
        <p:spPr>
          <a:xfrm>
            <a:off x="265500" y="1018325"/>
            <a:ext cx="4045200" cy="392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sz="1800"/>
              <a:t>As we can see automatic cars with </a:t>
            </a:r>
            <a:r>
              <a:rPr lang="en" sz="1800"/>
              <a:t>medium</a:t>
            </a:r>
            <a:r>
              <a:rPr lang="en" sz="1800"/>
              <a:t> level of mileage are expensive. Those are usually luxury/sports cars.</a:t>
            </a:r>
            <a:endParaRPr sz="1800"/>
          </a:p>
          <a:p>
            <a:pPr indent="-342900" lvl="0" marL="457200" rtl="0" algn="l">
              <a:spcBef>
                <a:spcPts val="0"/>
              </a:spcBef>
              <a:spcAft>
                <a:spcPts val="0"/>
              </a:spcAft>
              <a:buSzPts val="1800"/>
              <a:buAutoNum type="arabicPeriod"/>
            </a:pPr>
            <a:r>
              <a:rPr lang="en" sz="1800"/>
              <a:t>Manual cars are diverse in mileage but still manage to be cheaper.</a:t>
            </a:r>
            <a:endParaRPr sz="1800"/>
          </a:p>
          <a:p>
            <a:pPr indent="-342900" lvl="0" marL="457200" rtl="0" algn="l">
              <a:spcBef>
                <a:spcPts val="0"/>
              </a:spcBef>
              <a:spcAft>
                <a:spcPts val="0"/>
              </a:spcAft>
              <a:buSzPts val="1800"/>
              <a:buAutoNum type="arabicPeriod"/>
            </a:pPr>
            <a:r>
              <a:rPr lang="en" sz="1800"/>
              <a:t>There are some really cheap Manual cars with high mileage..</a:t>
            </a:r>
            <a:endParaRPr sz="1800"/>
          </a:p>
        </p:txBody>
      </p:sp>
      <p:sp>
        <p:nvSpPr>
          <p:cNvPr id="181" name="Google Shape;181;p30"/>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82" name="Google Shape;182;p30"/>
          <p:cNvPicPr preferRelativeResize="0"/>
          <p:nvPr/>
        </p:nvPicPr>
        <p:blipFill>
          <a:blip r:embed="rId3">
            <a:alphaModFix/>
          </a:blip>
          <a:stretch>
            <a:fillRect/>
          </a:stretch>
        </p:blipFill>
        <p:spPr>
          <a:xfrm>
            <a:off x="4659488" y="1018325"/>
            <a:ext cx="4397025" cy="3034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265500" y="278175"/>
            <a:ext cx="4045200" cy="608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t>Power vs price</a:t>
            </a:r>
            <a:endParaRPr sz="2500"/>
          </a:p>
        </p:txBody>
      </p:sp>
      <p:sp>
        <p:nvSpPr>
          <p:cNvPr id="188" name="Google Shape;188;p31"/>
          <p:cNvSpPr txBox="1"/>
          <p:nvPr>
            <p:ph idx="1" type="subTitle"/>
          </p:nvPr>
        </p:nvSpPr>
        <p:spPr>
          <a:xfrm>
            <a:off x="265500" y="1041400"/>
            <a:ext cx="4045200" cy="3695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sz="1800"/>
              <a:t>Automatic cars which are more likely to be expensive have more power as compared to Manual.</a:t>
            </a:r>
            <a:endParaRPr sz="1800"/>
          </a:p>
          <a:p>
            <a:pPr indent="-342900" lvl="0" marL="457200" rtl="0" algn="l">
              <a:spcBef>
                <a:spcPts val="0"/>
              </a:spcBef>
              <a:spcAft>
                <a:spcPts val="0"/>
              </a:spcAft>
              <a:buSzPts val="1800"/>
              <a:buAutoNum type="arabicPeriod"/>
            </a:pPr>
            <a:r>
              <a:rPr lang="en" sz="1800"/>
              <a:t>If a car has less power and is budget friendly to buy it is more likely to be a Manual.</a:t>
            </a:r>
            <a:endParaRPr sz="1800"/>
          </a:p>
          <a:p>
            <a:pPr indent="-342900" lvl="0" marL="457200" rtl="0" algn="l">
              <a:spcBef>
                <a:spcPts val="0"/>
              </a:spcBef>
              <a:spcAft>
                <a:spcPts val="0"/>
              </a:spcAft>
              <a:buSzPts val="1800"/>
              <a:buAutoNum type="arabicPeriod"/>
            </a:pPr>
            <a:r>
              <a:rPr lang="en" sz="1800"/>
              <a:t>But there are some Automatic cars which has more power and are little less expensive than the most luxury cars.</a:t>
            </a:r>
            <a:endParaRPr sz="1800"/>
          </a:p>
        </p:txBody>
      </p:sp>
      <p:sp>
        <p:nvSpPr>
          <p:cNvPr id="189" name="Google Shape;189;p3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31"/>
          <p:cNvPicPr preferRelativeResize="0"/>
          <p:nvPr/>
        </p:nvPicPr>
        <p:blipFill>
          <a:blip r:embed="rId3">
            <a:alphaModFix/>
          </a:blip>
          <a:stretch>
            <a:fillRect/>
          </a:stretch>
        </p:blipFill>
        <p:spPr>
          <a:xfrm>
            <a:off x="4655550" y="1041400"/>
            <a:ext cx="4404900" cy="3039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2355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59"/>
              <a:t>This is the sample from the data we have.</a:t>
            </a:r>
            <a:endParaRPr sz="1920"/>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1" name="Google Shape;61;p14"/>
          <p:cNvPicPr preferRelativeResize="0"/>
          <p:nvPr/>
        </p:nvPicPr>
        <p:blipFill>
          <a:blip r:embed="rId3">
            <a:alphaModFix/>
          </a:blip>
          <a:stretch>
            <a:fillRect/>
          </a:stretch>
        </p:blipFill>
        <p:spPr>
          <a:xfrm>
            <a:off x="0" y="1196837"/>
            <a:ext cx="9143999" cy="35118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265500" y="299300"/>
            <a:ext cx="4045200" cy="571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500"/>
              <a:t>Engine vs price</a:t>
            </a:r>
            <a:endParaRPr sz="2500"/>
          </a:p>
        </p:txBody>
      </p:sp>
      <p:sp>
        <p:nvSpPr>
          <p:cNvPr id="196" name="Google Shape;196;p32"/>
          <p:cNvSpPr txBox="1"/>
          <p:nvPr>
            <p:ph idx="1" type="subTitle"/>
          </p:nvPr>
        </p:nvSpPr>
        <p:spPr>
          <a:xfrm>
            <a:off x="265500" y="995400"/>
            <a:ext cx="4045200" cy="391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sz="1800"/>
              <a:t>Heavier the engine expensive the car is </a:t>
            </a:r>
            <a:r>
              <a:rPr lang="en" sz="1800"/>
              <a:t>going</a:t>
            </a:r>
            <a:r>
              <a:rPr lang="en" sz="1800"/>
              <a:t> to be.</a:t>
            </a:r>
            <a:endParaRPr sz="1800"/>
          </a:p>
          <a:p>
            <a:pPr indent="-342900" lvl="0" marL="457200" rtl="0" algn="l">
              <a:spcBef>
                <a:spcPts val="0"/>
              </a:spcBef>
              <a:spcAft>
                <a:spcPts val="0"/>
              </a:spcAft>
              <a:buSzPts val="1800"/>
              <a:buAutoNum type="arabicPeriod"/>
            </a:pPr>
            <a:r>
              <a:rPr lang="en" sz="1800"/>
              <a:t>Even if a car has a engine which weighs certain weight it is going to be expensive if its a Automatic one.</a:t>
            </a:r>
            <a:endParaRPr sz="1800"/>
          </a:p>
          <a:p>
            <a:pPr indent="-342900" lvl="0" marL="457200" rtl="0" algn="l">
              <a:spcBef>
                <a:spcPts val="0"/>
              </a:spcBef>
              <a:spcAft>
                <a:spcPts val="0"/>
              </a:spcAft>
              <a:buSzPts val="1800"/>
              <a:buAutoNum type="arabicPeriod"/>
            </a:pPr>
            <a:r>
              <a:rPr lang="en" sz="1800"/>
              <a:t>Mostly manual cars have lighter engine since it </a:t>
            </a:r>
            <a:r>
              <a:rPr lang="en" sz="1800"/>
              <a:t>does not</a:t>
            </a:r>
            <a:r>
              <a:rPr lang="en" sz="1800"/>
              <a:t> </a:t>
            </a:r>
            <a:r>
              <a:rPr lang="en" sz="1800"/>
              <a:t>require</a:t>
            </a:r>
            <a:r>
              <a:rPr lang="en" sz="1800"/>
              <a:t> to be as fast as these sports cars.</a:t>
            </a:r>
            <a:endParaRPr sz="1800"/>
          </a:p>
        </p:txBody>
      </p:sp>
      <p:sp>
        <p:nvSpPr>
          <p:cNvPr id="197" name="Google Shape;197;p3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32"/>
          <p:cNvPicPr preferRelativeResize="0"/>
          <p:nvPr/>
        </p:nvPicPr>
        <p:blipFill>
          <a:blip r:embed="rId3">
            <a:alphaModFix/>
          </a:blip>
          <a:stretch>
            <a:fillRect/>
          </a:stretch>
        </p:blipFill>
        <p:spPr>
          <a:xfrm>
            <a:off x="4692325" y="995400"/>
            <a:ext cx="4331325" cy="2989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04" name="Google Shape;204;p33"/>
          <p:cNvSpPr txBox="1"/>
          <p:nvPr>
            <p:ph idx="1" type="body"/>
          </p:nvPr>
        </p:nvSpPr>
        <p:spPr>
          <a:xfrm>
            <a:off x="311700" y="1152475"/>
            <a:ext cx="8520600" cy="3792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If the car is automatic and runs on diesel or petrol it is going to cost way more than a manual.</a:t>
            </a:r>
            <a:endParaRPr/>
          </a:p>
          <a:p>
            <a:pPr indent="-342900" lvl="0" marL="457200" rtl="0" algn="l">
              <a:spcBef>
                <a:spcPts val="0"/>
              </a:spcBef>
              <a:spcAft>
                <a:spcPts val="0"/>
              </a:spcAft>
              <a:buSzPts val="1800"/>
              <a:buAutoNum type="arabicPeriod"/>
            </a:pPr>
            <a:r>
              <a:rPr lang="en"/>
              <a:t>Luxury cars are more compact and have better engines producing more power so they'll be expensive.</a:t>
            </a:r>
            <a:endParaRPr/>
          </a:p>
          <a:p>
            <a:pPr indent="-342900" lvl="0" marL="457200" rtl="0" algn="l">
              <a:spcBef>
                <a:spcPts val="0"/>
              </a:spcBef>
              <a:spcAft>
                <a:spcPts val="0"/>
              </a:spcAft>
              <a:buSzPts val="1800"/>
              <a:buAutoNum type="arabicPeriod"/>
            </a:pPr>
            <a:r>
              <a:rPr lang="en"/>
              <a:t>The older the car more driven it will be and will be cheaper as compared to others. This will save your money but it will have disadvantages of its own.</a:t>
            </a:r>
            <a:endParaRPr/>
          </a:p>
          <a:p>
            <a:pPr indent="-342900" lvl="0" marL="457200" rtl="0" algn="l">
              <a:spcBef>
                <a:spcPts val="0"/>
              </a:spcBef>
              <a:spcAft>
                <a:spcPts val="0"/>
              </a:spcAft>
              <a:buSzPts val="1800"/>
              <a:buAutoNum type="arabicPeriod"/>
            </a:pPr>
            <a:r>
              <a:rPr lang="en"/>
              <a:t>Using cars which runs on CNG or LPG and have smaller engine producing enough power for you will give you higher mileage and will save a lot of money also you won't be affecting the environment.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t>
            </a:r>
            <a:r>
              <a:rPr lang="en"/>
              <a:t>building</a:t>
            </a:r>
            <a:endParaRPr/>
          </a:p>
        </p:txBody>
      </p:sp>
      <p:sp>
        <p:nvSpPr>
          <p:cNvPr id="210" name="Google Shape;210;p34"/>
          <p:cNvSpPr txBox="1"/>
          <p:nvPr>
            <p:ph idx="1" type="body"/>
          </p:nvPr>
        </p:nvSpPr>
        <p:spPr>
          <a:xfrm>
            <a:off x="311700" y="1152475"/>
            <a:ext cx="8520600" cy="3743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Now based on the current data we have gone through some operations to build a predictive model:</a:t>
            </a:r>
            <a:endParaRPr/>
          </a:p>
          <a:p>
            <a:pPr indent="-342900" lvl="0" marL="457200" rtl="0" algn="l">
              <a:spcBef>
                <a:spcPts val="1200"/>
              </a:spcBef>
              <a:spcAft>
                <a:spcPts val="0"/>
              </a:spcAft>
              <a:buSzPts val="1800"/>
              <a:buAutoNum type="arabicPeriod"/>
            </a:pPr>
            <a:r>
              <a:rPr lang="en"/>
              <a:t>Make Input and Output variables.</a:t>
            </a:r>
            <a:endParaRPr/>
          </a:p>
          <a:p>
            <a:pPr indent="-342900" lvl="0" marL="457200" rtl="0" algn="l">
              <a:spcBef>
                <a:spcPts val="0"/>
              </a:spcBef>
              <a:spcAft>
                <a:spcPts val="0"/>
              </a:spcAft>
              <a:buSzPts val="1800"/>
              <a:buAutoNum type="arabicPeriod"/>
            </a:pPr>
            <a:r>
              <a:rPr lang="en"/>
              <a:t>Use train_test_split() to make split data into 80-20 to create train data and test data respectively.</a:t>
            </a:r>
            <a:endParaRPr/>
          </a:p>
          <a:p>
            <a:pPr indent="-342900" lvl="0" marL="457200" rtl="0" algn="l">
              <a:spcBef>
                <a:spcPts val="0"/>
              </a:spcBef>
              <a:spcAft>
                <a:spcPts val="0"/>
              </a:spcAft>
              <a:buSzPts val="1800"/>
              <a:buAutoNum type="arabicPeriod"/>
            </a:pPr>
            <a:r>
              <a:rPr lang="en"/>
              <a:t>Try </a:t>
            </a:r>
            <a:r>
              <a:rPr lang="en"/>
              <a:t>multiple</a:t>
            </a:r>
            <a:r>
              <a:rPr lang="en"/>
              <a:t> models and compare their MSEs.</a:t>
            </a:r>
            <a:endParaRPr/>
          </a:p>
          <a:p>
            <a:pPr indent="-342900" lvl="0" marL="457200" rtl="0" algn="l">
              <a:spcBef>
                <a:spcPts val="0"/>
              </a:spcBef>
              <a:spcAft>
                <a:spcPts val="0"/>
              </a:spcAft>
              <a:buSzPts val="1800"/>
              <a:buAutoNum type="arabicPeriod"/>
            </a:pPr>
            <a:r>
              <a:rPr lang="en"/>
              <a:t>Do hyperparameter </a:t>
            </a:r>
            <a:r>
              <a:rPr lang="en"/>
              <a:t>tuning</a:t>
            </a:r>
            <a:r>
              <a:rPr lang="en"/>
              <a:t> with </a:t>
            </a:r>
            <a:r>
              <a:rPr lang="en"/>
              <a:t>GridSearchCV() and see if we can increase the accuracy of model and then try it on test data to see how does it perform when introduced to new data. </a:t>
            </a:r>
            <a:endParaRPr/>
          </a:p>
          <a:p>
            <a:pPr indent="-342900" lvl="0" marL="457200" rtl="0" algn="l">
              <a:spcBef>
                <a:spcPts val="0"/>
              </a:spcBef>
              <a:spcAft>
                <a:spcPts val="0"/>
              </a:spcAft>
              <a:buSzPts val="1800"/>
              <a:buAutoNum type="arabicPeriod"/>
            </a:pPr>
            <a:r>
              <a:rPr lang="en"/>
              <a:t>Then compare different models with each other to see which one gives better accuracy and then that will be our final model.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Compared</a:t>
            </a:r>
            <a:r>
              <a:rPr lang="en"/>
              <a:t> models.</a:t>
            </a:r>
            <a:endParaRPr/>
          </a:p>
        </p:txBody>
      </p:sp>
      <p:graphicFrame>
        <p:nvGraphicFramePr>
          <p:cNvPr id="216" name="Google Shape;216;p35"/>
          <p:cNvGraphicFramePr/>
          <p:nvPr/>
        </p:nvGraphicFramePr>
        <p:xfrm>
          <a:off x="998313" y="1813010"/>
          <a:ext cx="3000000" cy="3000000"/>
        </p:xfrm>
        <a:graphic>
          <a:graphicData uri="http://schemas.openxmlformats.org/drawingml/2006/table">
            <a:tbl>
              <a:tblPr>
                <a:noFill/>
                <a:tableStyleId>{0093FA94-DDD7-4E4A-9334-522525C1F2EB}</a:tableStyleId>
              </a:tblPr>
              <a:tblGrid>
                <a:gridCol w="1826075"/>
                <a:gridCol w="2938850"/>
                <a:gridCol w="2382450"/>
              </a:tblGrid>
              <a:tr h="615925">
                <a:tc>
                  <a:txBody>
                    <a:bodyPr/>
                    <a:lstStyle/>
                    <a:p>
                      <a:pPr indent="0" lvl="0" marL="0" rtl="0" algn="ctr">
                        <a:spcBef>
                          <a:spcPts val="0"/>
                        </a:spcBef>
                        <a:spcAft>
                          <a:spcPts val="0"/>
                        </a:spcAft>
                        <a:buNone/>
                      </a:pPr>
                      <a:r>
                        <a:rPr b="1" lang="en" sz="1800"/>
                        <a:t>Model_name</a:t>
                      </a:r>
                      <a:endParaRPr b="1" sz="1800"/>
                    </a:p>
                  </a:txBody>
                  <a:tcPr marT="91425" marB="91425" marR="91425" marL="91425" anchor="ctr"/>
                </a:tc>
                <a:tc>
                  <a:txBody>
                    <a:bodyPr/>
                    <a:lstStyle/>
                    <a:p>
                      <a:pPr indent="0" lvl="0" marL="0" rtl="0" algn="ctr">
                        <a:spcBef>
                          <a:spcPts val="0"/>
                        </a:spcBef>
                        <a:spcAft>
                          <a:spcPts val="0"/>
                        </a:spcAft>
                        <a:buNone/>
                      </a:pPr>
                      <a:r>
                        <a:rPr b="1" lang="en" sz="1800"/>
                        <a:t>Best_parameters</a:t>
                      </a:r>
                      <a:endParaRPr b="1" sz="1800"/>
                    </a:p>
                  </a:txBody>
                  <a:tcPr marT="91425" marB="91425" marR="91425" marL="91425" anchor="ctr"/>
                </a:tc>
                <a:tc>
                  <a:txBody>
                    <a:bodyPr/>
                    <a:lstStyle/>
                    <a:p>
                      <a:pPr indent="0" lvl="0" marL="0" rtl="0" algn="ctr">
                        <a:spcBef>
                          <a:spcPts val="0"/>
                        </a:spcBef>
                        <a:spcAft>
                          <a:spcPts val="0"/>
                        </a:spcAft>
                        <a:buNone/>
                      </a:pPr>
                      <a:r>
                        <a:rPr b="1" lang="en" sz="1800"/>
                        <a:t>Best_scores</a:t>
                      </a:r>
                      <a:endParaRPr b="1" sz="1800"/>
                    </a:p>
                  </a:txBody>
                  <a:tcPr marT="91425" marB="91425" marR="91425" marL="91425" anchor="ctr"/>
                </a:tc>
              </a:tr>
              <a:tr h="615925">
                <a:tc>
                  <a:txBody>
                    <a:bodyPr/>
                    <a:lstStyle/>
                    <a:p>
                      <a:pPr indent="0" lvl="0" marL="0" rtl="0" algn="ctr">
                        <a:spcBef>
                          <a:spcPts val="0"/>
                        </a:spcBef>
                        <a:spcAft>
                          <a:spcPts val="0"/>
                        </a:spcAft>
                        <a:buNone/>
                      </a:pPr>
                      <a:r>
                        <a:rPr lang="en" sz="1600"/>
                        <a:t>Linear_model</a:t>
                      </a:r>
                      <a:endParaRPr sz="1600"/>
                    </a:p>
                  </a:txBody>
                  <a:tcPr marT="91425" marB="91425" marR="91425" marL="91425" anchor="ctr"/>
                </a:tc>
                <a:tc>
                  <a:txBody>
                    <a:bodyPr/>
                    <a:lstStyle/>
                    <a:p>
                      <a:pPr indent="0" lvl="0" marL="0" rtl="0" algn="ctr">
                        <a:spcBef>
                          <a:spcPts val="0"/>
                        </a:spcBef>
                        <a:spcAft>
                          <a:spcPts val="0"/>
                        </a:spcAft>
                        <a:buNone/>
                      </a:pPr>
                      <a:r>
                        <a:rPr lang="en" sz="1600"/>
                        <a:t>{'n_jobs': 2}</a:t>
                      </a:r>
                      <a:endParaRPr sz="1600"/>
                    </a:p>
                  </a:txBody>
                  <a:tcPr marT="91425" marB="91425" marR="91425" marL="91425" anchor="ctr"/>
                </a:tc>
                <a:tc>
                  <a:txBody>
                    <a:bodyPr/>
                    <a:lstStyle/>
                    <a:p>
                      <a:pPr indent="0" lvl="0" marL="0" rtl="0" algn="ctr">
                        <a:spcBef>
                          <a:spcPts val="0"/>
                        </a:spcBef>
                        <a:spcAft>
                          <a:spcPts val="0"/>
                        </a:spcAft>
                        <a:buNone/>
                      </a:pPr>
                      <a:r>
                        <a:rPr lang="en" sz="1600"/>
                        <a:t>0.720175</a:t>
                      </a:r>
                      <a:endParaRPr sz="1600"/>
                    </a:p>
                  </a:txBody>
                  <a:tcPr marT="91425" marB="91425" marR="91425" marL="91425" anchor="ctr"/>
                </a:tc>
              </a:tr>
              <a:tr h="634375">
                <a:tc>
                  <a:txBody>
                    <a:bodyPr/>
                    <a:lstStyle/>
                    <a:p>
                      <a:pPr indent="0" lvl="0" marL="0" rtl="0" algn="ctr">
                        <a:spcBef>
                          <a:spcPts val="0"/>
                        </a:spcBef>
                        <a:spcAft>
                          <a:spcPts val="0"/>
                        </a:spcAft>
                        <a:buNone/>
                      </a:pPr>
                      <a:r>
                        <a:rPr lang="en" sz="1600"/>
                        <a:t>Decision_tree</a:t>
                      </a:r>
                      <a:endParaRPr sz="1600"/>
                    </a:p>
                  </a:txBody>
                  <a:tcPr marT="91425" marB="91425" marR="91425" marL="91425" anchor="ctr"/>
                </a:tc>
                <a:tc>
                  <a:txBody>
                    <a:bodyPr/>
                    <a:lstStyle/>
                    <a:p>
                      <a:pPr indent="0" lvl="0" marL="0" rtl="0" algn="ctr">
                        <a:spcBef>
                          <a:spcPts val="0"/>
                        </a:spcBef>
                        <a:spcAft>
                          <a:spcPts val="0"/>
                        </a:spcAft>
                        <a:buNone/>
                      </a:pPr>
                      <a:r>
                        <a:rPr lang="en" sz="1600"/>
                        <a:t>{'criterion': 'mae', 'max_depth': 8, 'min_samples_split': 10}</a:t>
                      </a:r>
                      <a:endParaRPr sz="1600"/>
                    </a:p>
                  </a:txBody>
                  <a:tcPr marT="91425" marB="91425" marR="91425" marL="91425" anchor="ctr"/>
                </a:tc>
                <a:tc>
                  <a:txBody>
                    <a:bodyPr/>
                    <a:lstStyle/>
                    <a:p>
                      <a:pPr indent="0" lvl="0" marL="0" rtl="0" algn="ctr">
                        <a:spcBef>
                          <a:spcPts val="0"/>
                        </a:spcBef>
                        <a:spcAft>
                          <a:spcPts val="0"/>
                        </a:spcAft>
                        <a:buNone/>
                      </a:pPr>
                      <a:r>
                        <a:rPr lang="en" sz="1600"/>
                        <a:t>0.864731</a:t>
                      </a:r>
                      <a:endParaRPr sz="1600"/>
                    </a:p>
                  </a:txBody>
                  <a:tcPr marT="91425" marB="91425" marR="91425" marL="91425" anchor="ctr"/>
                </a:tc>
              </a:tr>
              <a:tr h="634375">
                <a:tc>
                  <a:txBody>
                    <a:bodyPr/>
                    <a:lstStyle/>
                    <a:p>
                      <a:pPr indent="0" lvl="0" marL="0" rtl="0" algn="ctr">
                        <a:spcBef>
                          <a:spcPts val="0"/>
                        </a:spcBef>
                        <a:spcAft>
                          <a:spcPts val="0"/>
                        </a:spcAft>
                        <a:buNone/>
                      </a:pPr>
                      <a:r>
                        <a:rPr lang="en" sz="1600"/>
                        <a:t>Random_forest</a:t>
                      </a:r>
                      <a:endParaRPr sz="1600"/>
                    </a:p>
                  </a:txBody>
                  <a:tcPr marT="91425" marB="91425" marR="91425" marL="91425" anchor="ctr"/>
                </a:tc>
                <a:tc>
                  <a:txBody>
                    <a:bodyPr/>
                    <a:lstStyle/>
                    <a:p>
                      <a:pPr indent="0" lvl="0" marL="0" rtl="0" algn="ctr">
                        <a:spcBef>
                          <a:spcPts val="0"/>
                        </a:spcBef>
                        <a:spcAft>
                          <a:spcPts val="0"/>
                        </a:spcAft>
                        <a:buNone/>
                      </a:pPr>
                      <a:r>
                        <a:rPr lang="en" sz="1600"/>
                        <a:t>{'criterion': 'mae', 'max_depth': 18, 'n_estimators': 100}</a:t>
                      </a:r>
                      <a:endParaRPr sz="1600"/>
                    </a:p>
                  </a:txBody>
                  <a:tcPr marT="91425" marB="91425" marR="91425" marL="91425" anchor="ctr"/>
                </a:tc>
                <a:tc>
                  <a:txBody>
                    <a:bodyPr/>
                    <a:lstStyle/>
                    <a:p>
                      <a:pPr indent="0" lvl="0" marL="0" rtl="0" algn="ctr">
                        <a:spcBef>
                          <a:spcPts val="0"/>
                        </a:spcBef>
                        <a:spcAft>
                          <a:spcPts val="0"/>
                        </a:spcAft>
                        <a:buNone/>
                      </a:pPr>
                      <a:r>
                        <a:rPr lang="en" sz="1600"/>
                        <a:t>0.926568</a:t>
                      </a:r>
                      <a:endParaRPr sz="1600"/>
                    </a:p>
                  </a:txBody>
                  <a:tcPr marT="91425" marB="91425" marR="91425" marL="91425" anchor="ctr"/>
                </a:tc>
              </a:tr>
            </a:tbl>
          </a:graphicData>
        </a:graphic>
      </p:graphicFrame>
      <p:sp>
        <p:nvSpPr>
          <p:cNvPr id="217" name="Google Shape;217;p35"/>
          <p:cNvSpPr txBox="1"/>
          <p:nvPr/>
        </p:nvSpPr>
        <p:spPr>
          <a:xfrm>
            <a:off x="318575" y="1184775"/>
            <a:ext cx="818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Here are the results after Hyperparameter tuning:</a:t>
            </a:r>
            <a:endParaRPr sz="1800"/>
          </a:p>
        </p:txBody>
      </p:sp>
      <p:sp>
        <p:nvSpPr>
          <p:cNvPr id="218" name="Google Shape;218;p35"/>
          <p:cNvSpPr txBox="1"/>
          <p:nvPr/>
        </p:nvSpPr>
        <p:spPr>
          <a:xfrm>
            <a:off x="403500" y="4557300"/>
            <a:ext cx="762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So Random forest will be the final model for this dataset.</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values indication:</a:t>
            </a:r>
            <a:endParaRPr/>
          </a:p>
        </p:txBody>
      </p:sp>
      <p:sp>
        <p:nvSpPr>
          <p:cNvPr id="224" name="Google Shape;224;p36"/>
          <p:cNvSpPr txBox="1"/>
          <p:nvPr>
            <p:ph idx="1" type="body"/>
          </p:nvPr>
        </p:nvSpPr>
        <p:spPr>
          <a:xfrm>
            <a:off x="311700" y="1152475"/>
            <a:ext cx="8520600" cy="390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Features like ‘Year’, ‘Kilometers_driven’, ‘mileage’, ‘engine’ and ‘power’ are supposed to be entered as they are.</a:t>
            </a:r>
            <a:endParaRPr/>
          </a:p>
          <a:p>
            <a:pPr indent="-342900" lvl="0" marL="457200" rtl="0" algn="l">
              <a:spcBef>
                <a:spcPts val="0"/>
              </a:spcBef>
              <a:spcAft>
                <a:spcPts val="0"/>
              </a:spcAft>
              <a:buSzPts val="1800"/>
              <a:buAutoNum type="arabicPeriod"/>
            </a:pPr>
            <a:r>
              <a:rPr lang="en"/>
              <a:t>In ‘fuel_t’ 0 indicates ‘CNG’, 1 indicates ‘Diesel’, 2 indicates ‘Petrol’ and 3 indicates ‘LPG’.</a:t>
            </a:r>
            <a:endParaRPr/>
          </a:p>
          <a:p>
            <a:pPr indent="-342900" lvl="0" marL="457200" rtl="0" algn="l">
              <a:spcBef>
                <a:spcPts val="0"/>
              </a:spcBef>
              <a:spcAft>
                <a:spcPts val="0"/>
              </a:spcAft>
              <a:buSzPts val="1800"/>
              <a:buAutoNum type="arabicPeriod"/>
            </a:pPr>
            <a:r>
              <a:rPr lang="en"/>
              <a:t>In ‘transmission’ 0 indicates ‘manual’ and 1 indicates ‘automatic’.</a:t>
            </a:r>
            <a:endParaRPr/>
          </a:p>
          <a:p>
            <a:pPr indent="-342900" lvl="0" marL="457200" rtl="0" algn="l">
              <a:spcBef>
                <a:spcPts val="0"/>
              </a:spcBef>
              <a:spcAft>
                <a:spcPts val="0"/>
              </a:spcAft>
              <a:buSzPts val="1800"/>
              <a:buAutoNum type="arabicPeriod"/>
            </a:pPr>
            <a:r>
              <a:rPr lang="en"/>
              <a:t>In ‘owner_type’ 0 indicates ‘First’, 1 indicates ‘Second’, 2 indicates ‘</a:t>
            </a:r>
            <a:r>
              <a:rPr lang="en"/>
              <a:t>Fourth &amp; Above’ </a:t>
            </a:r>
            <a:r>
              <a:rPr lang="en"/>
              <a:t>and 3 indicates ‘Third’.</a:t>
            </a:r>
            <a:endParaRPr/>
          </a:p>
          <a:p>
            <a:pPr indent="0" lvl="0" marL="45720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2926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120"/>
              <a:t>Brand and Location feature:</a:t>
            </a:r>
            <a:endParaRPr sz="2120"/>
          </a:p>
        </p:txBody>
      </p:sp>
      <p:sp>
        <p:nvSpPr>
          <p:cNvPr id="230" name="Google Shape;230;p37"/>
          <p:cNvSpPr txBox="1"/>
          <p:nvPr>
            <p:ph idx="1" type="body"/>
          </p:nvPr>
        </p:nvSpPr>
        <p:spPr>
          <a:xfrm>
            <a:off x="311700" y="1152475"/>
            <a:ext cx="8520600" cy="386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 ‘brand_map’ 0 indicates cheap brands ('Chevrolet','Datsun','Fiat','Tata','Maruti','Nissan','Volkswagen','Hyundai','Honda,Renault','Ford','Skoda','Mahindra','Mitsubishi','Toyota','ISUZU'), 1 indicates medium('Jeep','Volvo', 'Isuzu'), 2 indicates decent brands ('BMW', 'Audi', 'Mercedes-Benz', 'Mini'), 3 indicates expensive brands ('Jaguar', 'Land') and 4 indicates luxury brands ('Porsche', 'Bentley')</a:t>
            </a:r>
            <a:endParaRPr/>
          </a:p>
          <a:p>
            <a:pPr indent="-342900" lvl="0" marL="457200" rtl="0" algn="l">
              <a:spcBef>
                <a:spcPts val="0"/>
              </a:spcBef>
              <a:spcAft>
                <a:spcPts val="0"/>
              </a:spcAft>
              <a:buSzPts val="1800"/>
              <a:buAutoNum type="arabicPeriod"/>
            </a:pPr>
            <a:r>
              <a:rPr lang="en"/>
              <a:t>In ‘location_encoder’ every city has been allocated with number such as 'Mumbai':0, 'Pune':1, 'Chennai':2, 'Coimbatore':3, 'Hyderabad':4, 'Jaipur':5, 'Kochi':6, 'Kolkata':7, 'Delhi':8, 'Bangalore':9,  'Ahmedabad':10.</a:t>
            </a:r>
            <a:endParaRPr/>
          </a:p>
          <a:p>
            <a:pPr indent="0" lvl="0" marL="45720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265500" y="242575"/>
            <a:ext cx="4045200" cy="93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800"/>
              <a:t>Coefficients of features according to the model:</a:t>
            </a:r>
            <a:endParaRPr/>
          </a:p>
        </p:txBody>
      </p:sp>
      <p:sp>
        <p:nvSpPr>
          <p:cNvPr id="236" name="Google Shape;236;p38"/>
          <p:cNvSpPr txBox="1"/>
          <p:nvPr>
            <p:ph idx="1" type="subTitle"/>
          </p:nvPr>
        </p:nvSpPr>
        <p:spPr>
          <a:xfrm>
            <a:off x="265500" y="1507675"/>
            <a:ext cx="4045200" cy="318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sz="1800"/>
              <a:t>So as shown before we enter value in model and predict the car’s model.</a:t>
            </a:r>
            <a:endParaRPr sz="1800"/>
          </a:p>
          <a:p>
            <a:pPr indent="-342900" lvl="0" marL="457200" rtl="0" algn="l">
              <a:spcBef>
                <a:spcPts val="0"/>
              </a:spcBef>
              <a:spcAft>
                <a:spcPts val="0"/>
              </a:spcAft>
              <a:buSzPts val="1800"/>
              <a:buAutoNum type="arabicPeriod"/>
            </a:pPr>
            <a:r>
              <a:rPr lang="en" sz="1800"/>
              <a:t>And these are the respective </a:t>
            </a:r>
            <a:r>
              <a:rPr lang="en" sz="1800"/>
              <a:t>coefficients</a:t>
            </a:r>
            <a:r>
              <a:rPr lang="en" sz="1800"/>
              <a:t> of the features.</a:t>
            </a:r>
            <a:endParaRPr sz="1800"/>
          </a:p>
        </p:txBody>
      </p:sp>
      <p:sp>
        <p:nvSpPr>
          <p:cNvPr id="237" name="Google Shape;237;p38"/>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238" name="Google Shape;238;p38"/>
          <p:cNvPicPr preferRelativeResize="0"/>
          <p:nvPr/>
        </p:nvPicPr>
        <p:blipFill>
          <a:blip r:embed="rId3">
            <a:alphaModFix/>
          </a:blip>
          <a:stretch>
            <a:fillRect/>
          </a:stretch>
        </p:blipFill>
        <p:spPr>
          <a:xfrm>
            <a:off x="5512800" y="724075"/>
            <a:ext cx="2852900" cy="4336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235500" y="232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00"/>
              <a:t>Data understanding</a:t>
            </a:r>
            <a:endParaRPr sz="520"/>
          </a:p>
        </p:txBody>
      </p:sp>
      <p:sp>
        <p:nvSpPr>
          <p:cNvPr id="67" name="Google Shape;67;p15"/>
          <p:cNvSpPr txBox="1"/>
          <p:nvPr>
            <p:ph idx="1" type="body"/>
          </p:nvPr>
        </p:nvSpPr>
        <p:spPr>
          <a:xfrm>
            <a:off x="311700" y="1152475"/>
            <a:ext cx="8520600" cy="3780300"/>
          </a:xfrm>
          <a:prstGeom prst="rect">
            <a:avLst/>
          </a:prstGeom>
        </p:spPr>
        <p:txBody>
          <a:bodyPr anchorCtr="0" anchor="t" bIns="91425" lIns="91425" spcFirstLastPara="1" rIns="91425" wrap="square" tIns="91425">
            <a:normAutofit fontScale="92500" lnSpcReduction="20000"/>
          </a:bodyPr>
          <a:lstStyle/>
          <a:p>
            <a:pPr indent="0" lvl="0" marL="0" rtl="0" algn="l">
              <a:lnSpc>
                <a:spcPct val="90000"/>
              </a:lnSpc>
              <a:spcBef>
                <a:spcPts val="1000"/>
              </a:spcBef>
              <a:spcAft>
                <a:spcPts val="0"/>
              </a:spcAft>
              <a:buNone/>
            </a:pPr>
            <a:r>
              <a:rPr lang="en" sz="2100">
                <a:solidFill>
                  <a:schemeClr val="dk1"/>
                </a:solidFill>
              </a:rPr>
              <a:t>As we can see we have 13 columns which are:</a:t>
            </a:r>
            <a:endParaRPr sz="2100">
              <a:solidFill>
                <a:schemeClr val="dk1"/>
              </a:solidFill>
            </a:endParaRPr>
          </a:p>
          <a:p>
            <a:pPr indent="-340201" lvl="0" marL="457200" rtl="0" algn="l">
              <a:lnSpc>
                <a:spcPct val="115000"/>
              </a:lnSpc>
              <a:spcBef>
                <a:spcPts val="1000"/>
              </a:spcBef>
              <a:spcAft>
                <a:spcPts val="0"/>
              </a:spcAft>
              <a:buClr>
                <a:schemeClr val="dk1"/>
              </a:buClr>
              <a:buSzPct val="100000"/>
              <a:buAutoNum type="arabicPeriod"/>
            </a:pPr>
            <a:r>
              <a:rPr lang="en" sz="1900" u="sng">
                <a:solidFill>
                  <a:schemeClr val="dk1"/>
                </a:solidFill>
              </a:rPr>
              <a:t>Name</a:t>
            </a:r>
            <a:r>
              <a:rPr lang="en" sz="1900">
                <a:solidFill>
                  <a:schemeClr val="dk1"/>
                </a:solidFill>
              </a:rPr>
              <a:t> of the car.</a:t>
            </a:r>
            <a:endParaRPr sz="1900">
              <a:solidFill>
                <a:schemeClr val="dk1"/>
              </a:solidFill>
            </a:endParaRPr>
          </a:p>
          <a:p>
            <a:pPr indent="-340201" lvl="0" marL="457200" rtl="0" algn="l">
              <a:lnSpc>
                <a:spcPct val="115000"/>
              </a:lnSpc>
              <a:spcBef>
                <a:spcPts val="0"/>
              </a:spcBef>
              <a:spcAft>
                <a:spcPts val="0"/>
              </a:spcAft>
              <a:buClr>
                <a:schemeClr val="dk1"/>
              </a:buClr>
              <a:buSzPct val="100000"/>
              <a:buAutoNum type="arabicPeriod"/>
            </a:pPr>
            <a:r>
              <a:rPr lang="en" sz="1900">
                <a:solidFill>
                  <a:schemeClr val="dk1"/>
                </a:solidFill>
              </a:rPr>
              <a:t>The </a:t>
            </a:r>
            <a:r>
              <a:rPr lang="en" sz="1900" u="sng">
                <a:solidFill>
                  <a:schemeClr val="dk1"/>
                </a:solidFill>
              </a:rPr>
              <a:t>Location</a:t>
            </a:r>
            <a:r>
              <a:rPr lang="en" sz="1900">
                <a:solidFill>
                  <a:schemeClr val="dk1"/>
                </a:solidFill>
              </a:rPr>
              <a:t> in which the car is being sold or is available for purchase.</a:t>
            </a:r>
            <a:endParaRPr sz="1900">
              <a:solidFill>
                <a:schemeClr val="dk1"/>
              </a:solidFill>
            </a:endParaRPr>
          </a:p>
          <a:p>
            <a:pPr indent="-340201" lvl="0" marL="457200" rtl="0" algn="l">
              <a:lnSpc>
                <a:spcPct val="115000"/>
              </a:lnSpc>
              <a:spcBef>
                <a:spcPts val="0"/>
              </a:spcBef>
              <a:spcAft>
                <a:spcPts val="0"/>
              </a:spcAft>
              <a:buClr>
                <a:schemeClr val="dk1"/>
              </a:buClr>
              <a:buSzPct val="100000"/>
              <a:buAutoNum type="arabicPeriod"/>
            </a:pPr>
            <a:r>
              <a:rPr lang="en" sz="1900">
                <a:solidFill>
                  <a:schemeClr val="dk1"/>
                </a:solidFill>
              </a:rPr>
              <a:t>The </a:t>
            </a:r>
            <a:r>
              <a:rPr lang="en" sz="1900" u="sng">
                <a:solidFill>
                  <a:schemeClr val="dk1"/>
                </a:solidFill>
              </a:rPr>
              <a:t>Year</a:t>
            </a:r>
            <a:r>
              <a:rPr lang="en" sz="1900">
                <a:solidFill>
                  <a:schemeClr val="dk1"/>
                </a:solidFill>
              </a:rPr>
              <a:t> </a:t>
            </a:r>
            <a:r>
              <a:rPr lang="en" sz="1900">
                <a:solidFill>
                  <a:schemeClr val="dk1"/>
                </a:solidFill>
              </a:rPr>
              <a:t>or edition of the model.</a:t>
            </a:r>
            <a:endParaRPr sz="1900">
              <a:solidFill>
                <a:schemeClr val="dk1"/>
              </a:solidFill>
            </a:endParaRPr>
          </a:p>
          <a:p>
            <a:pPr indent="-340201" lvl="0" marL="457200" rtl="0" algn="l">
              <a:lnSpc>
                <a:spcPct val="115000"/>
              </a:lnSpc>
              <a:spcBef>
                <a:spcPts val="0"/>
              </a:spcBef>
              <a:spcAft>
                <a:spcPts val="0"/>
              </a:spcAft>
              <a:buClr>
                <a:schemeClr val="dk1"/>
              </a:buClr>
              <a:buSzPct val="100000"/>
              <a:buAutoNum type="arabicPeriod"/>
            </a:pPr>
            <a:r>
              <a:rPr lang="en" sz="1900">
                <a:solidFill>
                  <a:schemeClr val="dk1"/>
                </a:solidFill>
              </a:rPr>
              <a:t>The total </a:t>
            </a:r>
            <a:r>
              <a:rPr lang="en" sz="1900" u="sng">
                <a:solidFill>
                  <a:schemeClr val="dk1"/>
                </a:solidFill>
              </a:rPr>
              <a:t>Kilometres driven</a:t>
            </a:r>
            <a:r>
              <a:rPr lang="en" sz="1900">
                <a:solidFill>
                  <a:schemeClr val="dk1"/>
                </a:solidFill>
              </a:rPr>
              <a:t> in the car by the previous owner(s) in KM.</a:t>
            </a:r>
            <a:endParaRPr sz="1900">
              <a:solidFill>
                <a:schemeClr val="dk1"/>
              </a:solidFill>
            </a:endParaRPr>
          </a:p>
          <a:p>
            <a:pPr indent="-340201" lvl="0" marL="457200" rtl="0" algn="l">
              <a:lnSpc>
                <a:spcPct val="115000"/>
              </a:lnSpc>
              <a:spcBef>
                <a:spcPts val="0"/>
              </a:spcBef>
              <a:spcAft>
                <a:spcPts val="0"/>
              </a:spcAft>
              <a:buClr>
                <a:schemeClr val="dk1"/>
              </a:buClr>
              <a:buSzPct val="100000"/>
              <a:buAutoNum type="arabicPeriod"/>
            </a:pPr>
            <a:r>
              <a:rPr lang="en" sz="1900">
                <a:solidFill>
                  <a:schemeClr val="dk1"/>
                </a:solidFill>
              </a:rPr>
              <a:t>The </a:t>
            </a:r>
            <a:r>
              <a:rPr lang="en" sz="1900" u="sng">
                <a:solidFill>
                  <a:schemeClr val="dk1"/>
                </a:solidFill>
              </a:rPr>
              <a:t>Type of fuel</a:t>
            </a:r>
            <a:r>
              <a:rPr lang="en" sz="1900">
                <a:solidFill>
                  <a:schemeClr val="dk1"/>
                </a:solidFill>
              </a:rPr>
              <a:t> used by the car. (Petrol / Diesel / Electric / CNG / LPG).</a:t>
            </a:r>
            <a:endParaRPr sz="1900">
              <a:solidFill>
                <a:schemeClr val="dk1"/>
              </a:solidFill>
            </a:endParaRPr>
          </a:p>
          <a:p>
            <a:pPr indent="-340201" lvl="0" marL="457200" rtl="0" algn="l">
              <a:lnSpc>
                <a:spcPct val="115000"/>
              </a:lnSpc>
              <a:spcBef>
                <a:spcPts val="0"/>
              </a:spcBef>
              <a:spcAft>
                <a:spcPts val="0"/>
              </a:spcAft>
              <a:buClr>
                <a:schemeClr val="dk1"/>
              </a:buClr>
              <a:buSzPct val="100000"/>
              <a:buAutoNum type="arabicPeriod"/>
            </a:pPr>
            <a:r>
              <a:rPr lang="en" sz="1900">
                <a:solidFill>
                  <a:schemeClr val="dk1"/>
                </a:solidFill>
              </a:rPr>
              <a:t>The type of </a:t>
            </a:r>
            <a:r>
              <a:rPr lang="en" sz="1900" u="sng">
                <a:solidFill>
                  <a:schemeClr val="dk1"/>
                </a:solidFill>
              </a:rPr>
              <a:t>Transmission</a:t>
            </a:r>
            <a:r>
              <a:rPr lang="en" sz="1900">
                <a:solidFill>
                  <a:schemeClr val="dk1"/>
                </a:solidFill>
              </a:rPr>
              <a:t> used by the car. (Automatic / Manual).</a:t>
            </a:r>
            <a:endParaRPr sz="1900">
              <a:solidFill>
                <a:schemeClr val="dk1"/>
              </a:solidFill>
            </a:endParaRPr>
          </a:p>
          <a:p>
            <a:pPr indent="-340201" lvl="0" marL="457200" rtl="0" algn="l">
              <a:lnSpc>
                <a:spcPct val="115000"/>
              </a:lnSpc>
              <a:spcBef>
                <a:spcPts val="0"/>
              </a:spcBef>
              <a:spcAft>
                <a:spcPts val="0"/>
              </a:spcAft>
              <a:buClr>
                <a:schemeClr val="dk1"/>
              </a:buClr>
              <a:buSzPct val="100000"/>
              <a:buAutoNum type="arabicPeriod"/>
            </a:pPr>
            <a:r>
              <a:rPr lang="en" sz="1900">
                <a:solidFill>
                  <a:schemeClr val="dk1"/>
                </a:solidFill>
              </a:rPr>
              <a:t>Whether the </a:t>
            </a:r>
            <a:r>
              <a:rPr lang="en" sz="1900" u="sng">
                <a:solidFill>
                  <a:schemeClr val="dk1"/>
                </a:solidFill>
              </a:rPr>
              <a:t>Ownership</a:t>
            </a:r>
            <a:r>
              <a:rPr lang="en" sz="1900">
                <a:solidFill>
                  <a:schemeClr val="dk1"/>
                </a:solidFill>
              </a:rPr>
              <a:t> is Firsthand, Second hand or other.</a:t>
            </a:r>
            <a:endParaRPr sz="1900">
              <a:solidFill>
                <a:schemeClr val="dk1"/>
              </a:solidFill>
            </a:endParaRPr>
          </a:p>
          <a:p>
            <a:pPr indent="-340201" lvl="0" marL="457200" rtl="0" algn="l">
              <a:lnSpc>
                <a:spcPct val="115000"/>
              </a:lnSpc>
              <a:spcBef>
                <a:spcPts val="0"/>
              </a:spcBef>
              <a:spcAft>
                <a:spcPts val="0"/>
              </a:spcAft>
              <a:buClr>
                <a:schemeClr val="dk1"/>
              </a:buClr>
              <a:buSzPct val="100000"/>
              <a:buAutoNum type="arabicPeriod"/>
            </a:pPr>
            <a:r>
              <a:rPr lang="en" sz="1900" u="sng">
                <a:solidFill>
                  <a:schemeClr val="dk1"/>
                </a:solidFill>
              </a:rPr>
              <a:t>Mileage</a:t>
            </a:r>
            <a:r>
              <a:rPr lang="en" sz="1900">
                <a:solidFill>
                  <a:schemeClr val="dk1"/>
                </a:solidFill>
              </a:rPr>
              <a:t>, </a:t>
            </a:r>
            <a:r>
              <a:rPr lang="en" sz="1900" u="sng">
                <a:solidFill>
                  <a:schemeClr val="dk1"/>
                </a:solidFill>
              </a:rPr>
              <a:t>Engine</a:t>
            </a:r>
            <a:r>
              <a:rPr lang="en" sz="1900">
                <a:solidFill>
                  <a:schemeClr val="dk1"/>
                </a:solidFill>
              </a:rPr>
              <a:t> and </a:t>
            </a:r>
            <a:r>
              <a:rPr lang="en" sz="1900" u="sng">
                <a:solidFill>
                  <a:schemeClr val="dk1"/>
                </a:solidFill>
              </a:rPr>
              <a:t>Power</a:t>
            </a:r>
            <a:r>
              <a:rPr lang="en" sz="1900">
                <a:solidFill>
                  <a:schemeClr val="dk1"/>
                </a:solidFill>
              </a:rPr>
              <a:t> of the car.</a:t>
            </a:r>
            <a:endParaRPr sz="1900">
              <a:solidFill>
                <a:schemeClr val="dk1"/>
              </a:solidFill>
            </a:endParaRPr>
          </a:p>
          <a:p>
            <a:pPr indent="-340201" lvl="0" marL="457200" rtl="0" algn="l">
              <a:lnSpc>
                <a:spcPct val="115000"/>
              </a:lnSpc>
              <a:spcBef>
                <a:spcPts val="0"/>
              </a:spcBef>
              <a:spcAft>
                <a:spcPts val="0"/>
              </a:spcAft>
              <a:buClr>
                <a:schemeClr val="dk1"/>
              </a:buClr>
              <a:buSzPct val="100000"/>
              <a:buAutoNum type="arabicPeriod"/>
            </a:pPr>
            <a:r>
              <a:rPr lang="en" sz="1900">
                <a:solidFill>
                  <a:schemeClr val="dk1"/>
                </a:solidFill>
              </a:rPr>
              <a:t>How much </a:t>
            </a:r>
            <a:r>
              <a:rPr lang="en" sz="1900" u="sng">
                <a:solidFill>
                  <a:schemeClr val="dk1"/>
                </a:solidFill>
              </a:rPr>
              <a:t>Seats</a:t>
            </a:r>
            <a:r>
              <a:rPr lang="en" sz="1900">
                <a:solidFill>
                  <a:schemeClr val="dk1"/>
                </a:solidFill>
              </a:rPr>
              <a:t> does it consist.</a:t>
            </a:r>
            <a:endParaRPr sz="1900">
              <a:solidFill>
                <a:schemeClr val="dk1"/>
              </a:solidFill>
            </a:endParaRPr>
          </a:p>
          <a:p>
            <a:pPr indent="-340201" lvl="0" marL="457200" rtl="0" algn="l">
              <a:lnSpc>
                <a:spcPct val="115000"/>
              </a:lnSpc>
              <a:spcBef>
                <a:spcPts val="0"/>
              </a:spcBef>
              <a:spcAft>
                <a:spcPts val="0"/>
              </a:spcAft>
              <a:buClr>
                <a:schemeClr val="dk1"/>
              </a:buClr>
              <a:buSzPct val="100000"/>
              <a:buAutoNum type="arabicPeriod"/>
            </a:pPr>
            <a:r>
              <a:rPr lang="en" sz="1900" u="sng">
                <a:solidFill>
                  <a:schemeClr val="dk1"/>
                </a:solidFill>
              </a:rPr>
              <a:t>New(</a:t>
            </a:r>
            <a:r>
              <a:rPr lang="en" sz="1900" u="sng">
                <a:solidFill>
                  <a:schemeClr val="dk1"/>
                </a:solidFill>
              </a:rPr>
              <a:t>Current</a:t>
            </a:r>
            <a:r>
              <a:rPr lang="en" sz="1900" u="sng">
                <a:solidFill>
                  <a:schemeClr val="dk1"/>
                </a:solidFill>
              </a:rPr>
              <a:t>) price</a:t>
            </a:r>
            <a:r>
              <a:rPr lang="en" sz="1900">
                <a:solidFill>
                  <a:schemeClr val="dk1"/>
                </a:solidFill>
              </a:rPr>
              <a:t> of car in the market.</a:t>
            </a:r>
            <a:endParaRPr sz="1900">
              <a:solidFill>
                <a:schemeClr val="dk1"/>
              </a:solidFill>
            </a:endParaRPr>
          </a:p>
          <a:p>
            <a:pPr indent="-340201" lvl="0" marL="457200" rtl="0" algn="l">
              <a:lnSpc>
                <a:spcPct val="115000"/>
              </a:lnSpc>
              <a:spcBef>
                <a:spcPts val="0"/>
              </a:spcBef>
              <a:spcAft>
                <a:spcPts val="0"/>
              </a:spcAft>
              <a:buClr>
                <a:schemeClr val="dk1"/>
              </a:buClr>
              <a:buSzPct val="100000"/>
              <a:buAutoNum type="arabicPeriod"/>
            </a:pPr>
            <a:r>
              <a:rPr lang="en" sz="1900" u="sng">
                <a:solidFill>
                  <a:schemeClr val="dk1"/>
                </a:solidFill>
              </a:rPr>
              <a:t>Price</a:t>
            </a:r>
            <a:r>
              <a:rPr lang="en" sz="1900">
                <a:solidFill>
                  <a:schemeClr val="dk1"/>
                </a:solidFill>
              </a:rPr>
              <a:t> at which it was bought.</a:t>
            </a:r>
            <a:endParaRPr sz="1900">
              <a:solidFill>
                <a:schemeClr val="dk1"/>
              </a:solidFill>
            </a:endParaRPr>
          </a:p>
          <a:p>
            <a:pPr indent="-340201" lvl="0" marL="457200" rtl="0" algn="l">
              <a:lnSpc>
                <a:spcPct val="115000"/>
              </a:lnSpc>
              <a:spcBef>
                <a:spcPts val="0"/>
              </a:spcBef>
              <a:spcAft>
                <a:spcPts val="0"/>
              </a:spcAft>
              <a:buClr>
                <a:schemeClr val="dk1"/>
              </a:buClr>
              <a:buSzPct val="100000"/>
              <a:buAutoNum type="arabicPeriod"/>
            </a:pPr>
            <a:r>
              <a:rPr lang="en" sz="1900">
                <a:solidFill>
                  <a:schemeClr val="dk1"/>
                </a:solidFill>
              </a:rPr>
              <a:t>Data has 13 columns and 6019 rows.</a:t>
            </a:r>
            <a:endParaRPr sz="19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2355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20"/>
              <a:t>Data cleaning</a:t>
            </a:r>
            <a:endParaRPr sz="3420"/>
          </a:p>
        </p:txBody>
      </p:sp>
      <p:sp>
        <p:nvSpPr>
          <p:cNvPr id="73" name="Google Shape;73;p16"/>
          <p:cNvSpPr txBox="1"/>
          <p:nvPr>
            <p:ph idx="1" type="body"/>
          </p:nvPr>
        </p:nvSpPr>
        <p:spPr>
          <a:xfrm>
            <a:off x="284550" y="1028700"/>
            <a:ext cx="8574900" cy="3966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First thing I did was I ran data.</a:t>
            </a:r>
            <a:r>
              <a:rPr lang="en"/>
              <a:t>describe</a:t>
            </a:r>
            <a:r>
              <a:rPr lang="en"/>
              <a:t>(include=’all’) and I found there are alot of missing values in ‘New price’ column i.e. 5195 and some in ‘Mileage’, ‘Engine’, ‘Power’ and ‘Seats’ i.e. 2, 36, 36 and 42 respectively.  So I droped the ‘New price’ column and run data.dropna() to delete rows with missing values.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Then I checked data.info() and found that </a:t>
            </a:r>
            <a:r>
              <a:rPr lang="en"/>
              <a:t>‘Mileage’, ‘Engine’ and  ‘Power’ has value types as Objects because their values were given with the respective units. So I used string.split() method and kept columns which had numbers only and converted them from object to float type with ‘.astype(float)’ method.</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22495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520"/>
              <a:t>Exploratory data </a:t>
            </a:r>
            <a:r>
              <a:rPr lang="en" sz="3520"/>
              <a:t>analysis.</a:t>
            </a:r>
            <a:endParaRPr sz="35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lang="en"/>
              <a:t>Price:</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were alot of outliers in the feature ‘Price’ which were representing </a:t>
            </a:r>
            <a:r>
              <a:rPr lang="en"/>
              <a:t>extremely expensive</a:t>
            </a:r>
            <a:r>
              <a:rPr lang="en"/>
              <a:t> luxury/sports cars so I </a:t>
            </a:r>
            <a:r>
              <a:rPr lang="en"/>
              <a:t>removed data above 99th quantile. Here are distributions of ‘Price’ feature before and after removing outliers.</a:t>
            </a:r>
            <a:endParaRPr/>
          </a:p>
        </p:txBody>
      </p:sp>
      <p:pic>
        <p:nvPicPr>
          <p:cNvPr id="85" name="Google Shape;85;p18"/>
          <p:cNvPicPr preferRelativeResize="0"/>
          <p:nvPr/>
        </p:nvPicPr>
        <p:blipFill>
          <a:blip r:embed="rId3">
            <a:alphaModFix/>
          </a:blip>
          <a:stretch>
            <a:fillRect/>
          </a:stretch>
        </p:blipFill>
        <p:spPr>
          <a:xfrm>
            <a:off x="311700" y="2212800"/>
            <a:ext cx="4130755" cy="2778300"/>
          </a:xfrm>
          <a:prstGeom prst="rect">
            <a:avLst/>
          </a:prstGeom>
          <a:noFill/>
          <a:ln>
            <a:noFill/>
          </a:ln>
        </p:spPr>
      </p:pic>
      <p:pic>
        <p:nvPicPr>
          <p:cNvPr id="86" name="Google Shape;86;p18"/>
          <p:cNvPicPr preferRelativeResize="0"/>
          <p:nvPr/>
        </p:nvPicPr>
        <p:blipFill>
          <a:blip r:embed="rId4">
            <a:alphaModFix/>
          </a:blip>
          <a:stretch>
            <a:fillRect/>
          </a:stretch>
        </p:blipFill>
        <p:spPr>
          <a:xfrm>
            <a:off x="4736795" y="2213326"/>
            <a:ext cx="4130755" cy="2778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2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Year vs Price:</a:t>
            </a:r>
            <a:endParaRPr sz="2520"/>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Older the car more frequent </a:t>
            </a:r>
            <a:r>
              <a:rPr lang="en"/>
              <a:t>maintenance</a:t>
            </a:r>
            <a:r>
              <a:rPr lang="en"/>
              <a:t> it is going to need and we might not even find its parts that easily so they are usually cheaper.</a:t>
            </a:r>
            <a:endParaRPr/>
          </a:p>
        </p:txBody>
      </p:sp>
      <p:pic>
        <p:nvPicPr>
          <p:cNvPr id="93" name="Google Shape;93;p19"/>
          <p:cNvPicPr preferRelativeResize="0"/>
          <p:nvPr/>
        </p:nvPicPr>
        <p:blipFill>
          <a:blip r:embed="rId3">
            <a:alphaModFix/>
          </a:blip>
          <a:stretch>
            <a:fillRect/>
          </a:stretch>
        </p:blipFill>
        <p:spPr>
          <a:xfrm>
            <a:off x="746400" y="2085625"/>
            <a:ext cx="7651200" cy="2816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265500" y="192800"/>
            <a:ext cx="4045200" cy="645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800"/>
              <a:t>Fuel type vs Price:</a:t>
            </a:r>
            <a:endParaRPr/>
          </a:p>
        </p:txBody>
      </p:sp>
      <p:sp>
        <p:nvSpPr>
          <p:cNvPr id="99" name="Google Shape;99;p20"/>
          <p:cNvSpPr txBox="1"/>
          <p:nvPr>
            <p:ph idx="1" type="subTitle"/>
          </p:nvPr>
        </p:nvSpPr>
        <p:spPr>
          <a:xfrm>
            <a:off x="265500" y="1262550"/>
            <a:ext cx="4045200" cy="34311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en" sz="1800"/>
              <a:t>As we can see Diesel and Petrol cars are the most expensive one since mostly sports/luxury cars use these 2 types of fuel.</a:t>
            </a:r>
            <a:endParaRPr sz="1800"/>
          </a:p>
          <a:p>
            <a:pPr indent="-342900" lvl="0" marL="457200" rtl="0" algn="l">
              <a:lnSpc>
                <a:spcPct val="115000"/>
              </a:lnSpc>
              <a:spcBef>
                <a:spcPts val="0"/>
              </a:spcBef>
              <a:spcAft>
                <a:spcPts val="0"/>
              </a:spcAft>
              <a:buSzPts val="1800"/>
              <a:buAutoNum type="arabicPeriod"/>
            </a:pPr>
            <a:r>
              <a:rPr lang="en" sz="1800"/>
              <a:t>And producing CNG and LPG gases are cheaper than Diesel and petrol. Results in dropping the total cost of car.</a:t>
            </a:r>
            <a:endParaRPr/>
          </a:p>
        </p:txBody>
      </p:sp>
      <p:sp>
        <p:nvSpPr>
          <p:cNvPr id="100" name="Google Shape;100;p20"/>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4676975" y="1262550"/>
            <a:ext cx="4345850" cy="299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265500" y="56450"/>
            <a:ext cx="4045200" cy="76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800"/>
              <a:t>Transmission vs Price:</a:t>
            </a:r>
            <a:endParaRPr/>
          </a:p>
        </p:txBody>
      </p:sp>
      <p:sp>
        <p:nvSpPr>
          <p:cNvPr id="107" name="Google Shape;107;p21"/>
          <p:cNvSpPr txBox="1"/>
          <p:nvPr>
            <p:ph idx="1" type="subTitle"/>
          </p:nvPr>
        </p:nvSpPr>
        <p:spPr>
          <a:xfrm>
            <a:off x="265500" y="1283150"/>
            <a:ext cx="4045200" cy="3377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en" sz="1800"/>
              <a:t>As we can see manual cars are far more cheaper than automatic ones.</a:t>
            </a:r>
            <a:endParaRPr sz="1800"/>
          </a:p>
          <a:p>
            <a:pPr indent="-342900" lvl="0" marL="457200" rtl="0" algn="l">
              <a:lnSpc>
                <a:spcPct val="115000"/>
              </a:lnSpc>
              <a:spcBef>
                <a:spcPts val="0"/>
              </a:spcBef>
              <a:spcAft>
                <a:spcPts val="0"/>
              </a:spcAft>
              <a:buSzPts val="1800"/>
              <a:buAutoNum type="arabicPeriod"/>
            </a:pPr>
            <a:r>
              <a:rPr lang="en" sz="1800"/>
              <a:t>Since automatic cars offer the convenience of cruising through city traffic with ease they are expensive than manual. Also they are costlier to repair.</a:t>
            </a:r>
            <a:endParaRPr/>
          </a:p>
        </p:txBody>
      </p:sp>
      <p:sp>
        <p:nvSpPr>
          <p:cNvPr id="108" name="Google Shape;108;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4638300" y="1283150"/>
            <a:ext cx="4439400" cy="2985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