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BB1CBA0-CD40-4248-8B7A-A3BE8487DE32}" type="datetimeFigureOut">
              <a:rPr lang="en-IN" smtClean="0"/>
              <a:t>01-02-2021</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CF4AB235-BB73-4314-A7ED-F67C070D0F89}" type="slidenum">
              <a:rPr lang="en-IN" smtClean="0"/>
              <a:t>‹#›</a:t>
            </a:fld>
            <a:endParaRPr lang="en-IN"/>
          </a:p>
        </p:txBody>
      </p:sp>
    </p:spTree>
    <p:extLst>
      <p:ext uri="{BB962C8B-B14F-4D97-AF65-F5344CB8AC3E}">
        <p14:creationId xmlns:p14="http://schemas.microsoft.com/office/powerpoint/2010/main" val="1223059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B1CBA0-CD40-4248-8B7A-A3BE8487DE32}" type="datetimeFigureOut">
              <a:rPr lang="en-IN" smtClean="0"/>
              <a:t>01-02-2021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4AB235-BB73-4314-A7ED-F67C070D0F89}" type="slidenum">
              <a:rPr lang="en-IN" smtClean="0"/>
              <a:t>‹#›</a:t>
            </a:fld>
            <a:endParaRPr lang="en-IN"/>
          </a:p>
        </p:txBody>
      </p:sp>
    </p:spTree>
    <p:extLst>
      <p:ext uri="{BB962C8B-B14F-4D97-AF65-F5344CB8AC3E}">
        <p14:creationId xmlns:p14="http://schemas.microsoft.com/office/powerpoint/2010/main" val="2927668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BB1CBA0-CD40-4248-8B7A-A3BE8487DE32}" type="datetimeFigureOut">
              <a:rPr lang="en-IN" smtClean="0"/>
              <a:t>01-02-2021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F4AB235-BB73-4314-A7ED-F67C070D0F89}" type="slidenum">
              <a:rPr lang="en-IN" smtClean="0"/>
              <a:t>‹#›</a:t>
            </a:fld>
            <a:endParaRPr lang="en-IN"/>
          </a:p>
        </p:txBody>
      </p:sp>
    </p:spTree>
    <p:extLst>
      <p:ext uri="{BB962C8B-B14F-4D97-AF65-F5344CB8AC3E}">
        <p14:creationId xmlns:p14="http://schemas.microsoft.com/office/powerpoint/2010/main" val="824700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BB1CBA0-CD40-4248-8B7A-A3BE8487DE32}" type="datetimeFigureOut">
              <a:rPr lang="en-IN" smtClean="0"/>
              <a:t>01-02-2021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F4AB235-BB73-4314-A7ED-F67C070D0F89}"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86523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BB1CBA0-CD40-4248-8B7A-A3BE8487DE32}" type="datetimeFigureOut">
              <a:rPr lang="en-IN" smtClean="0"/>
              <a:t>01-02-2021</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F4AB235-BB73-4314-A7ED-F67C070D0F89}" type="slidenum">
              <a:rPr lang="en-IN" smtClean="0"/>
              <a:t>‹#›</a:t>
            </a:fld>
            <a:endParaRPr lang="en-IN"/>
          </a:p>
        </p:txBody>
      </p:sp>
    </p:spTree>
    <p:extLst>
      <p:ext uri="{BB962C8B-B14F-4D97-AF65-F5344CB8AC3E}">
        <p14:creationId xmlns:p14="http://schemas.microsoft.com/office/powerpoint/2010/main" val="2886047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BB1CBA0-CD40-4248-8B7A-A3BE8487DE32}" type="datetimeFigureOut">
              <a:rPr lang="en-IN" smtClean="0"/>
              <a:t>01-02-2021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4AB235-BB73-4314-A7ED-F67C070D0F89}" type="slidenum">
              <a:rPr lang="en-IN" smtClean="0"/>
              <a:t>‹#›</a:t>
            </a:fld>
            <a:endParaRPr lang="en-IN"/>
          </a:p>
        </p:txBody>
      </p:sp>
    </p:spTree>
    <p:extLst>
      <p:ext uri="{BB962C8B-B14F-4D97-AF65-F5344CB8AC3E}">
        <p14:creationId xmlns:p14="http://schemas.microsoft.com/office/powerpoint/2010/main" val="2032373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BB1CBA0-CD40-4248-8B7A-A3BE8487DE32}" type="datetimeFigureOut">
              <a:rPr lang="en-IN" smtClean="0"/>
              <a:t>01-02-2021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4AB235-BB73-4314-A7ED-F67C070D0F89}" type="slidenum">
              <a:rPr lang="en-IN" smtClean="0"/>
              <a:t>‹#›</a:t>
            </a:fld>
            <a:endParaRPr lang="en-IN"/>
          </a:p>
        </p:txBody>
      </p:sp>
    </p:spTree>
    <p:extLst>
      <p:ext uri="{BB962C8B-B14F-4D97-AF65-F5344CB8AC3E}">
        <p14:creationId xmlns:p14="http://schemas.microsoft.com/office/powerpoint/2010/main" val="2652818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B1CBA0-CD40-4248-8B7A-A3BE8487DE32}"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AB235-BB73-4314-A7ED-F67C070D0F89}" type="slidenum">
              <a:rPr lang="en-IN" smtClean="0"/>
              <a:t>‹#›</a:t>
            </a:fld>
            <a:endParaRPr lang="en-IN"/>
          </a:p>
        </p:txBody>
      </p:sp>
    </p:spTree>
    <p:extLst>
      <p:ext uri="{BB962C8B-B14F-4D97-AF65-F5344CB8AC3E}">
        <p14:creationId xmlns:p14="http://schemas.microsoft.com/office/powerpoint/2010/main" val="26181422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BB1CBA0-CD40-4248-8B7A-A3BE8487DE32}" type="datetimeFigureOut">
              <a:rPr lang="en-IN" smtClean="0"/>
              <a:t>01-02-2021</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F4AB235-BB73-4314-A7ED-F67C070D0F89}" type="slidenum">
              <a:rPr lang="en-IN" smtClean="0"/>
              <a:t>‹#›</a:t>
            </a:fld>
            <a:endParaRPr lang="en-IN"/>
          </a:p>
        </p:txBody>
      </p:sp>
    </p:spTree>
    <p:extLst>
      <p:ext uri="{BB962C8B-B14F-4D97-AF65-F5344CB8AC3E}">
        <p14:creationId xmlns:p14="http://schemas.microsoft.com/office/powerpoint/2010/main" val="4065600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B1CBA0-CD40-4248-8B7A-A3BE8487DE32}"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AB235-BB73-4314-A7ED-F67C070D0F89}" type="slidenum">
              <a:rPr lang="en-IN" smtClean="0"/>
              <a:t>‹#›</a:t>
            </a:fld>
            <a:endParaRPr lang="en-IN"/>
          </a:p>
        </p:txBody>
      </p:sp>
    </p:spTree>
    <p:extLst>
      <p:ext uri="{BB962C8B-B14F-4D97-AF65-F5344CB8AC3E}">
        <p14:creationId xmlns:p14="http://schemas.microsoft.com/office/powerpoint/2010/main" val="2796146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BB1CBA0-CD40-4248-8B7A-A3BE8487DE32}" type="datetimeFigureOut">
              <a:rPr lang="en-IN" smtClean="0"/>
              <a:t>01-02-2021</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F4AB235-BB73-4314-A7ED-F67C070D0F89}" type="slidenum">
              <a:rPr lang="en-IN" smtClean="0"/>
              <a:t>‹#›</a:t>
            </a:fld>
            <a:endParaRPr lang="en-IN"/>
          </a:p>
        </p:txBody>
      </p:sp>
    </p:spTree>
    <p:extLst>
      <p:ext uri="{BB962C8B-B14F-4D97-AF65-F5344CB8AC3E}">
        <p14:creationId xmlns:p14="http://schemas.microsoft.com/office/powerpoint/2010/main" val="2110300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B1CBA0-CD40-4248-8B7A-A3BE8487DE32}" type="datetimeFigureOut">
              <a:rPr lang="en-IN" smtClean="0"/>
              <a:t>01-02-2021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4AB235-BB73-4314-A7ED-F67C070D0F89}" type="slidenum">
              <a:rPr lang="en-IN" smtClean="0"/>
              <a:t>‹#›</a:t>
            </a:fld>
            <a:endParaRPr lang="en-IN"/>
          </a:p>
        </p:txBody>
      </p:sp>
    </p:spTree>
    <p:extLst>
      <p:ext uri="{BB962C8B-B14F-4D97-AF65-F5344CB8AC3E}">
        <p14:creationId xmlns:p14="http://schemas.microsoft.com/office/powerpoint/2010/main" val="2857968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BB1CBA0-CD40-4248-8B7A-A3BE8487DE32}" type="datetimeFigureOut">
              <a:rPr lang="en-IN" smtClean="0"/>
              <a:t>01-02-2021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4AB235-BB73-4314-A7ED-F67C070D0F89}" type="slidenum">
              <a:rPr lang="en-IN" smtClean="0"/>
              <a:t>‹#›</a:t>
            </a:fld>
            <a:endParaRPr lang="en-IN"/>
          </a:p>
        </p:txBody>
      </p:sp>
    </p:spTree>
    <p:extLst>
      <p:ext uri="{BB962C8B-B14F-4D97-AF65-F5344CB8AC3E}">
        <p14:creationId xmlns:p14="http://schemas.microsoft.com/office/powerpoint/2010/main" val="3898360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B1CBA0-CD40-4248-8B7A-A3BE8487DE32}" type="datetimeFigureOut">
              <a:rPr lang="en-IN" smtClean="0"/>
              <a:t>01-02-2021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4AB235-BB73-4314-A7ED-F67C070D0F89}" type="slidenum">
              <a:rPr lang="en-IN" smtClean="0"/>
              <a:t>‹#›</a:t>
            </a:fld>
            <a:endParaRPr lang="en-IN"/>
          </a:p>
        </p:txBody>
      </p:sp>
    </p:spTree>
    <p:extLst>
      <p:ext uri="{BB962C8B-B14F-4D97-AF65-F5344CB8AC3E}">
        <p14:creationId xmlns:p14="http://schemas.microsoft.com/office/powerpoint/2010/main" val="2154378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B1CBA0-CD40-4248-8B7A-A3BE8487DE32}" type="datetimeFigureOut">
              <a:rPr lang="en-IN" smtClean="0"/>
              <a:t>01-02-2021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4AB235-BB73-4314-A7ED-F67C070D0F89}" type="slidenum">
              <a:rPr lang="en-IN" smtClean="0"/>
              <a:t>‹#›</a:t>
            </a:fld>
            <a:endParaRPr lang="en-IN"/>
          </a:p>
        </p:txBody>
      </p:sp>
    </p:spTree>
    <p:extLst>
      <p:ext uri="{BB962C8B-B14F-4D97-AF65-F5344CB8AC3E}">
        <p14:creationId xmlns:p14="http://schemas.microsoft.com/office/powerpoint/2010/main" val="2210632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B1CBA0-CD40-4248-8B7A-A3BE8487DE32}" type="datetimeFigureOut">
              <a:rPr lang="en-IN" smtClean="0"/>
              <a:t>01-02-2021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4AB235-BB73-4314-A7ED-F67C070D0F89}" type="slidenum">
              <a:rPr lang="en-IN" smtClean="0"/>
              <a:t>‹#›</a:t>
            </a:fld>
            <a:endParaRPr lang="en-IN"/>
          </a:p>
        </p:txBody>
      </p:sp>
    </p:spTree>
    <p:extLst>
      <p:ext uri="{BB962C8B-B14F-4D97-AF65-F5344CB8AC3E}">
        <p14:creationId xmlns:p14="http://schemas.microsoft.com/office/powerpoint/2010/main" val="2930595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B1CBA0-CD40-4248-8B7A-A3BE8487DE32}" type="datetimeFigureOut">
              <a:rPr lang="en-IN" smtClean="0"/>
              <a:t>01-02-2021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4AB235-BB73-4314-A7ED-F67C070D0F89}" type="slidenum">
              <a:rPr lang="en-IN" smtClean="0"/>
              <a:t>‹#›</a:t>
            </a:fld>
            <a:endParaRPr lang="en-IN"/>
          </a:p>
        </p:txBody>
      </p:sp>
    </p:spTree>
    <p:extLst>
      <p:ext uri="{BB962C8B-B14F-4D97-AF65-F5344CB8AC3E}">
        <p14:creationId xmlns:p14="http://schemas.microsoft.com/office/powerpoint/2010/main" val="1216231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BB1CBA0-CD40-4248-8B7A-A3BE8487DE32}" type="datetimeFigureOut">
              <a:rPr lang="en-IN" smtClean="0"/>
              <a:t>01-02-2021</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F4AB235-BB73-4314-A7ED-F67C070D0F89}" type="slidenum">
              <a:rPr lang="en-IN" smtClean="0"/>
              <a:t>‹#›</a:t>
            </a:fld>
            <a:endParaRPr lang="en-IN"/>
          </a:p>
        </p:txBody>
      </p:sp>
    </p:spTree>
    <p:extLst>
      <p:ext uri="{BB962C8B-B14F-4D97-AF65-F5344CB8AC3E}">
        <p14:creationId xmlns:p14="http://schemas.microsoft.com/office/powerpoint/2010/main" val="31360761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disseminate SOMRAS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19457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7058" y="676391"/>
            <a:ext cx="8610600" cy="1293028"/>
          </a:xfrm>
        </p:spPr>
        <p:txBody>
          <a:bodyPr>
            <a:normAutofit/>
          </a:bodyPr>
          <a:lstStyle/>
          <a:p>
            <a:pPr algn="ctr"/>
            <a:r>
              <a:rPr lang="en-US" sz="5000" dirty="0" smtClean="0"/>
              <a:t>Ram </a:t>
            </a:r>
            <a:r>
              <a:rPr lang="en-US" sz="5000" dirty="0" err="1" smtClean="0"/>
              <a:t>rajya</a:t>
            </a:r>
            <a:r>
              <a:rPr lang="en-US" sz="5000" dirty="0"/>
              <a:t> </a:t>
            </a:r>
            <a:r>
              <a:rPr lang="en-US" sz="5000" dirty="0" smtClean="0"/>
              <a:t>, </a:t>
            </a:r>
            <a:r>
              <a:rPr lang="en-US" sz="5000" dirty="0" err="1" smtClean="0"/>
              <a:t>praja</a:t>
            </a:r>
            <a:r>
              <a:rPr lang="en-US" sz="5000" dirty="0" smtClean="0"/>
              <a:t> </a:t>
            </a:r>
            <a:r>
              <a:rPr lang="en-US" sz="5000" dirty="0" err="1" smtClean="0"/>
              <a:t>sukhi</a:t>
            </a:r>
            <a:endParaRPr lang="en-IN" sz="5000" dirty="0"/>
          </a:p>
        </p:txBody>
      </p:sp>
      <p:sp>
        <p:nvSpPr>
          <p:cNvPr id="5" name="Rectangle 1"/>
          <p:cNvSpPr>
            <a:spLocks noChangeArrowheads="1"/>
          </p:cNvSpPr>
          <p:nvPr/>
        </p:nvSpPr>
        <p:spPr bwMode="auto">
          <a:xfrm>
            <a:off x="491171" y="2904439"/>
            <a:ext cx="253596"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TextBox 9"/>
          <p:cNvSpPr txBox="1"/>
          <p:nvPr/>
        </p:nvSpPr>
        <p:spPr>
          <a:xfrm>
            <a:off x="879238" y="2732827"/>
            <a:ext cx="10362504" cy="3539430"/>
          </a:xfrm>
          <a:prstGeom prst="rect">
            <a:avLst/>
          </a:prstGeom>
          <a:noFill/>
        </p:spPr>
        <p:txBody>
          <a:bodyPr wrap="square" rtlCol="0">
            <a:spAutoFit/>
          </a:bodyPr>
          <a:lstStyle/>
          <a:p>
            <a:r>
              <a:rPr lang="en-US" sz="2800" dirty="0" smtClean="0"/>
              <a:t>Ram, the most beloved king, the scion of </a:t>
            </a:r>
            <a:r>
              <a:rPr lang="en-US" sz="2800" dirty="0" err="1" smtClean="0"/>
              <a:t>ikshvaku</a:t>
            </a:r>
            <a:r>
              <a:rPr lang="en-US" sz="2800" dirty="0" smtClean="0"/>
              <a:t> , is the most favorite and famous king of Indian mythology.</a:t>
            </a:r>
          </a:p>
          <a:p>
            <a:endParaRPr lang="en-US" sz="2800" dirty="0"/>
          </a:p>
          <a:p>
            <a:r>
              <a:rPr lang="en-US" sz="2800" dirty="0" smtClean="0"/>
              <a:t>He was the one who totally believed in statement</a:t>
            </a:r>
          </a:p>
          <a:p>
            <a:r>
              <a:rPr lang="en-US" sz="2800" dirty="0" smtClean="0"/>
              <a:t>“FOR THE PEOPLE, BY THE PEOPLE, TO THE PEOPLE”</a:t>
            </a:r>
          </a:p>
          <a:p>
            <a:endParaRPr lang="en-US" sz="2800" dirty="0"/>
          </a:p>
          <a:p>
            <a:r>
              <a:rPr lang="en-US" sz="2800" dirty="0" smtClean="0"/>
              <a:t>Following his tradition, lets distribute the vaccine namely SOMRAS (anti-aging drink) to his people for a noble cause.</a:t>
            </a:r>
            <a:endParaRPr lang="en-IN" sz="2800" dirty="0"/>
          </a:p>
        </p:txBody>
      </p:sp>
    </p:spTree>
    <p:extLst>
      <p:ext uri="{BB962C8B-B14F-4D97-AF65-F5344CB8AC3E}">
        <p14:creationId xmlns:p14="http://schemas.microsoft.com/office/powerpoint/2010/main" val="2164351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508879"/>
            <a:ext cx="8610600" cy="1293028"/>
          </a:xfrm>
        </p:spPr>
        <p:txBody>
          <a:bodyPr/>
          <a:lstStyle/>
          <a:p>
            <a:pPr algn="ctr"/>
            <a:r>
              <a:rPr lang="en-US" dirty="0" smtClean="0"/>
              <a:t>Description</a:t>
            </a:r>
            <a:endParaRPr lang="en-IN" dirty="0"/>
          </a:p>
        </p:txBody>
      </p:sp>
      <p:sp>
        <p:nvSpPr>
          <p:cNvPr id="3" name="Content Placeholder 2"/>
          <p:cNvSpPr>
            <a:spLocks noGrp="1"/>
          </p:cNvSpPr>
          <p:nvPr>
            <p:ph idx="1"/>
          </p:nvPr>
        </p:nvSpPr>
        <p:spPr>
          <a:xfrm>
            <a:off x="685800" y="2194560"/>
            <a:ext cx="10820400" cy="4453375"/>
          </a:xfrm>
        </p:spPr>
        <p:txBody>
          <a:bodyPr>
            <a:normAutofit fontScale="62500" lnSpcReduction="20000"/>
          </a:bodyPr>
          <a:lstStyle/>
          <a:p>
            <a:pPr marL="0" lvl="0" indent="0" eaLnBrk="0" fontAlgn="base" hangingPunct="0">
              <a:lnSpc>
                <a:spcPct val="100000"/>
              </a:lnSpc>
              <a:spcBef>
                <a:spcPct val="0"/>
              </a:spcBef>
              <a:spcAft>
                <a:spcPct val="0"/>
              </a:spcAft>
              <a:buNone/>
            </a:pPr>
            <a:r>
              <a:rPr lang="en-US" altLang="en-US" sz="3200" b="1" dirty="0" smtClean="0">
                <a:latin typeface="Calibri" panose="020F0502020204030204" pitchFamily="34" charset="0"/>
                <a:ea typeface="Calibri" panose="020F0502020204030204" pitchFamily="34" charset="0"/>
                <a:cs typeface="Times New Roman" panose="02020603050405020304" pitchFamily="18" charset="0"/>
              </a:rPr>
              <a:t>Get Ready , Vaccinators…….!!!</a:t>
            </a:r>
          </a:p>
          <a:p>
            <a:pPr marL="0" lvl="0" indent="0" eaLnBrk="0" fontAlgn="base" hangingPunct="0">
              <a:lnSpc>
                <a:spcPct val="100000"/>
              </a:lnSpc>
              <a:spcBef>
                <a:spcPct val="0"/>
              </a:spcBef>
              <a:spcAft>
                <a:spcPct val="0"/>
              </a:spcAft>
              <a:buNone/>
            </a:pPr>
            <a:endParaRPr lang="en-US" altLang="en-US" sz="2400" dirty="0">
              <a:latin typeface="Calibri" panose="020F0502020204030204" pitchFamily="34" charset="0"/>
              <a:ea typeface="Calibri" panose="020F0502020204030204" pitchFamily="34"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400" dirty="0" smtClean="0">
                <a:latin typeface="Calibri" panose="020F0502020204030204" pitchFamily="34" charset="0"/>
                <a:ea typeface="Calibri" panose="020F0502020204030204" pitchFamily="34" charset="0"/>
                <a:cs typeface="Times New Roman" panose="02020603050405020304" pitchFamily="18" charset="0"/>
              </a:rPr>
              <a:t>You are going to Launch the vaccination drive for betterment  of   </a:t>
            </a:r>
            <a:r>
              <a:rPr lang="en-US" altLang="en-US" sz="2400" dirty="0" err="1" smtClean="0">
                <a:latin typeface="Calibri" panose="020F0502020204030204" pitchFamily="34" charset="0"/>
                <a:ea typeface="Calibri" panose="020F0502020204030204" pitchFamily="34" charset="0"/>
                <a:cs typeface="Times New Roman" panose="02020603050405020304" pitchFamily="18" charset="0"/>
              </a:rPr>
              <a:t>Ayodhya</a:t>
            </a:r>
            <a:r>
              <a:rPr lang="en-US" altLang="en-US" sz="2400" dirty="0" smtClean="0">
                <a:latin typeface="Calibri" panose="020F0502020204030204" pitchFamily="34" charset="0"/>
                <a:ea typeface="Calibri" panose="020F0502020204030204" pitchFamily="34" charset="0"/>
                <a:cs typeface="Times New Roman" panose="02020603050405020304" pitchFamily="18" charset="0"/>
              </a:rPr>
              <a:t>  and </a:t>
            </a:r>
            <a:r>
              <a:rPr lang="en-US" altLang="en-US" sz="2400" dirty="0" err="1" smtClean="0">
                <a:latin typeface="Calibri" panose="020F0502020204030204" pitchFamily="34" charset="0"/>
                <a:ea typeface="Calibri" panose="020F0502020204030204" pitchFamily="34" charset="0"/>
                <a:cs typeface="Times New Roman" panose="02020603050405020304" pitchFamily="18" charset="0"/>
              </a:rPr>
              <a:t>Ayodhyawasis</a:t>
            </a:r>
            <a:r>
              <a:rPr lang="en-US" altLang="en-US" sz="2400" dirty="0" smtClean="0">
                <a:latin typeface="Calibri" panose="020F0502020204030204" pitchFamily="34" charset="0"/>
                <a:ea typeface="Calibri" panose="020F0502020204030204" pitchFamily="34" charset="0"/>
                <a:cs typeface="Times New Roman" panose="02020603050405020304" pitchFamily="18" charset="0"/>
              </a:rPr>
              <a:t>.</a:t>
            </a:r>
          </a:p>
          <a:p>
            <a:pPr marL="0" lvl="0" indent="0" eaLnBrk="0" fontAlgn="base" hangingPunct="0">
              <a:lnSpc>
                <a:spcPct val="100000"/>
              </a:lnSpc>
              <a:spcBef>
                <a:spcPct val="0"/>
              </a:spcBef>
              <a:spcAft>
                <a:spcPct val="0"/>
              </a:spcAft>
              <a:buNone/>
            </a:pPr>
            <a:endParaRPr lang="en-US" altLang="en-US" sz="2800" dirty="0">
              <a:latin typeface="Calibri" panose="020F0502020204030204" pitchFamily="34" charset="0"/>
              <a:ea typeface="Calibri" panose="020F0502020204030204" pitchFamily="34" charset="0"/>
              <a:cs typeface="Times New Roman" panose="02020603050405020304" pitchFamily="18" charset="0"/>
            </a:endParaRPr>
          </a:p>
          <a:p>
            <a:pPr eaLnBrk="0" fontAlgn="base" hangingPunct="0">
              <a:lnSpc>
                <a:spcPct val="100000"/>
              </a:lnSpc>
              <a:spcBef>
                <a:spcPct val="0"/>
              </a:spcBef>
              <a:spcAft>
                <a:spcPct val="0"/>
              </a:spcAft>
            </a:pPr>
            <a:r>
              <a:rPr lang="en-US" altLang="en-US" sz="2800" dirty="0">
                <a:latin typeface="Calibri" panose="020F0502020204030204" pitchFamily="34" charset="0"/>
                <a:ea typeface="Calibri" panose="020F0502020204030204" pitchFamily="34" charset="0"/>
                <a:cs typeface="Times New Roman" panose="02020603050405020304" pitchFamily="18" charset="0"/>
              </a:rPr>
              <a:t> </a:t>
            </a:r>
            <a:r>
              <a:rPr lang="en-US" altLang="en-US" sz="2800" dirty="0" err="1" smtClean="0">
                <a:latin typeface="Calibri" panose="020F0502020204030204" pitchFamily="34" charset="0"/>
                <a:ea typeface="Calibri" panose="020F0502020204030204" pitchFamily="34" charset="0"/>
                <a:cs typeface="Times New Roman" panose="02020603050405020304" pitchFamily="18" charset="0"/>
              </a:rPr>
              <a:t>Ayodhya</a:t>
            </a:r>
            <a:r>
              <a:rPr lang="en-US" altLang="en-US" sz="2800" dirty="0" smtClean="0">
                <a:latin typeface="Calibri" panose="020F0502020204030204" pitchFamily="34" charset="0"/>
                <a:ea typeface="Calibri" panose="020F0502020204030204" pitchFamily="34" charset="0"/>
                <a:cs typeface="Times New Roman" panose="02020603050405020304" pitchFamily="18" charset="0"/>
              </a:rPr>
              <a:t> </a:t>
            </a:r>
            <a:r>
              <a:rPr lang="en-US" altLang="en-US" sz="2800" dirty="0" smtClean="0">
                <a:latin typeface="Calibri" panose="020F0502020204030204" pitchFamily="34" charset="0"/>
                <a:ea typeface="Calibri" panose="020F0502020204030204" pitchFamily="34" charset="0"/>
                <a:cs typeface="Times New Roman" panose="02020603050405020304" pitchFamily="18" charset="0"/>
              </a:rPr>
              <a:t>has a population of 10k diversely spread within it. </a:t>
            </a:r>
            <a:endParaRPr lang="en-US" altLang="en-US" sz="2800" dirty="0" smtClean="0">
              <a:latin typeface="Calibri" panose="020F0502020204030204" pitchFamily="34" charset="0"/>
              <a:ea typeface="Calibri" panose="020F0502020204030204" pitchFamily="34" charset="0"/>
              <a:cs typeface="Times New Roman" panose="02020603050405020304" pitchFamily="18" charset="0"/>
            </a:endParaRPr>
          </a:p>
          <a:p>
            <a:pPr marL="0" indent="0" eaLnBrk="0" fontAlgn="base" hangingPunct="0">
              <a:lnSpc>
                <a:spcPct val="100000"/>
              </a:lnSpc>
              <a:spcBef>
                <a:spcPct val="0"/>
              </a:spcBef>
              <a:spcAft>
                <a:spcPct val="0"/>
              </a:spcAft>
              <a:buNone/>
            </a:pPr>
            <a:endParaRPr lang="en-US" altLang="en-US" sz="2800" dirty="0" smtClean="0">
              <a:latin typeface="Calibri" panose="020F0502020204030204" pitchFamily="34" charset="0"/>
              <a:ea typeface="Calibri" panose="020F0502020204030204" pitchFamily="34" charset="0"/>
              <a:cs typeface="Times New Roman" panose="02020603050405020304" pitchFamily="18" charset="0"/>
            </a:endParaRPr>
          </a:p>
          <a:p>
            <a:pPr eaLnBrk="0" fontAlgn="base" hangingPunct="0">
              <a:lnSpc>
                <a:spcPct val="100000"/>
              </a:lnSpc>
              <a:spcBef>
                <a:spcPct val="0"/>
              </a:spcBef>
              <a:spcAft>
                <a:spcPct val="0"/>
              </a:spcAft>
            </a:pPr>
            <a:r>
              <a:rPr lang="en-US" altLang="en-US" sz="2800" dirty="0" smtClean="0">
                <a:latin typeface="Calibri" panose="020F0502020204030204" pitchFamily="34" charset="0"/>
                <a:ea typeface="Calibri" panose="020F0502020204030204" pitchFamily="34" charset="0"/>
                <a:cs typeface="Times New Roman" panose="02020603050405020304" pitchFamily="18" charset="0"/>
              </a:rPr>
              <a:t>For </a:t>
            </a:r>
            <a:r>
              <a:rPr lang="en-US" altLang="en-US" sz="2800" dirty="0" smtClean="0">
                <a:latin typeface="Calibri" panose="020F0502020204030204" pitchFamily="34" charset="0"/>
                <a:ea typeface="Calibri" panose="020F0502020204030204" pitchFamily="34" charset="0"/>
                <a:cs typeface="Times New Roman" panose="02020603050405020304" pitchFamily="18" charset="0"/>
              </a:rPr>
              <a:t>this drive </a:t>
            </a:r>
            <a:r>
              <a:rPr lang="en-US" altLang="en-US" sz="2800" dirty="0" err="1" smtClean="0">
                <a:latin typeface="Calibri" panose="020F0502020204030204" pitchFamily="34" charset="0"/>
                <a:ea typeface="Calibri" panose="020F0502020204030204" pitchFamily="34" charset="0"/>
                <a:cs typeface="Times New Roman" panose="02020603050405020304" pitchFamily="18" charset="0"/>
              </a:rPr>
              <a:t>Ayodhyawasi</a:t>
            </a:r>
            <a:r>
              <a:rPr lang="en-US" altLang="en-US" sz="2800" dirty="0" smtClean="0">
                <a:latin typeface="Calibri" panose="020F0502020204030204" pitchFamily="34" charset="0"/>
                <a:ea typeface="Calibri" panose="020F0502020204030204" pitchFamily="34" charset="0"/>
                <a:cs typeface="Times New Roman" panose="02020603050405020304" pitchFamily="18" charset="0"/>
              </a:rPr>
              <a:t>  are divided predominantly in three groups namely Senior Citizens </a:t>
            </a:r>
            <a:r>
              <a:rPr lang="en-US" altLang="en-US" sz="2800" dirty="0" smtClean="0">
                <a:latin typeface="Calibri" panose="020F0502020204030204" pitchFamily="34" charset="0"/>
                <a:ea typeface="Calibri" panose="020F0502020204030204" pitchFamily="34" charset="0"/>
                <a:cs typeface="Times New Roman" panose="02020603050405020304" pitchFamily="18" charset="0"/>
              </a:rPr>
              <a:t>, children </a:t>
            </a:r>
            <a:r>
              <a:rPr lang="en-US" altLang="en-US" sz="2800" dirty="0" smtClean="0">
                <a:latin typeface="Calibri" panose="020F0502020204030204" pitchFamily="34" charset="0"/>
                <a:ea typeface="Calibri" panose="020F0502020204030204" pitchFamily="34" charset="0"/>
                <a:cs typeface="Times New Roman" panose="02020603050405020304" pitchFamily="18" charset="0"/>
              </a:rPr>
              <a:t>and </a:t>
            </a:r>
            <a:r>
              <a:rPr lang="en-US" altLang="en-US" sz="2800" dirty="0" smtClean="0">
                <a:latin typeface="Calibri" panose="020F0502020204030204" pitchFamily="34" charset="0"/>
                <a:ea typeface="Calibri" panose="020F0502020204030204" pitchFamily="34" charset="0"/>
                <a:cs typeface="Times New Roman" panose="02020603050405020304" pitchFamily="18" charset="0"/>
              </a:rPr>
              <a:t>adults</a:t>
            </a:r>
            <a:r>
              <a:rPr lang="en-US" altLang="en-US" sz="2800" dirty="0" smtClean="0">
                <a:latin typeface="Calibri" panose="020F0502020204030204" pitchFamily="34" charset="0"/>
                <a:ea typeface="Calibri" panose="020F0502020204030204" pitchFamily="34" charset="0"/>
                <a:cs typeface="Times New Roman" panose="02020603050405020304" pitchFamily="18" charset="0"/>
              </a:rPr>
              <a:t> (three </a:t>
            </a:r>
            <a:r>
              <a:rPr lang="en-US" altLang="en-US" sz="2800" dirty="0" smtClean="0">
                <a:latin typeface="Calibri" panose="020F0502020204030204" pitchFamily="34" charset="0"/>
                <a:ea typeface="Calibri" panose="020F0502020204030204" pitchFamily="34" charset="0"/>
                <a:cs typeface="Times New Roman" panose="02020603050405020304" pitchFamily="18" charset="0"/>
              </a:rPr>
              <a:t>groups are written in order of their priority). </a:t>
            </a:r>
            <a:endParaRPr lang="en-US" altLang="en-US" sz="2800" dirty="0" smtClean="0">
              <a:latin typeface="Calibri" panose="020F0502020204030204" pitchFamily="34" charset="0"/>
              <a:ea typeface="Calibri" panose="020F0502020204030204" pitchFamily="34" charset="0"/>
              <a:cs typeface="Times New Roman" panose="02020603050405020304" pitchFamily="18" charset="0"/>
            </a:endParaRPr>
          </a:p>
          <a:p>
            <a:pPr eaLnBrk="0" fontAlgn="base" hangingPunct="0">
              <a:lnSpc>
                <a:spcPct val="100000"/>
              </a:lnSpc>
              <a:spcBef>
                <a:spcPct val="0"/>
              </a:spcBef>
              <a:spcAft>
                <a:spcPct val="0"/>
              </a:spcAft>
            </a:pPr>
            <a:endParaRPr lang="en-US" altLang="en-US" sz="2800" dirty="0">
              <a:latin typeface="Calibri" panose="020F0502020204030204" pitchFamily="34" charset="0"/>
              <a:ea typeface="Calibri" panose="020F0502020204030204" pitchFamily="34" charset="0"/>
              <a:cs typeface="Times New Roman" panose="02020603050405020304" pitchFamily="18" charset="0"/>
            </a:endParaRPr>
          </a:p>
          <a:p>
            <a:pPr eaLnBrk="0" fontAlgn="base" hangingPunct="0">
              <a:lnSpc>
                <a:spcPct val="100000"/>
              </a:lnSpc>
              <a:spcBef>
                <a:spcPct val="0"/>
              </a:spcBef>
              <a:spcAft>
                <a:spcPct val="0"/>
              </a:spcAft>
            </a:pPr>
            <a:r>
              <a:rPr lang="en-US" altLang="en-US" sz="2800" dirty="0" smtClean="0">
                <a:latin typeface="Calibri" panose="020F0502020204030204" pitchFamily="34" charset="0"/>
                <a:ea typeface="Calibri" panose="020F0502020204030204" pitchFamily="34" charset="0"/>
                <a:cs typeface="Times New Roman" panose="02020603050405020304" pitchFamily="18" charset="0"/>
              </a:rPr>
              <a:t>We </a:t>
            </a:r>
            <a:r>
              <a:rPr lang="en-US" altLang="en-US" sz="2800" dirty="0" smtClean="0">
                <a:latin typeface="Calibri" panose="020F0502020204030204" pitchFamily="34" charset="0"/>
                <a:ea typeface="Calibri" panose="020F0502020204030204" pitchFamily="34" charset="0"/>
                <a:cs typeface="Times New Roman" panose="02020603050405020304" pitchFamily="18" charset="0"/>
              </a:rPr>
              <a:t>will be providing you plan of </a:t>
            </a:r>
            <a:r>
              <a:rPr lang="en-US" altLang="en-US" sz="2800" dirty="0" err="1" smtClean="0">
                <a:latin typeface="Calibri" panose="020F0502020204030204" pitchFamily="34" charset="0"/>
                <a:ea typeface="Calibri" panose="020F0502020204030204" pitchFamily="34" charset="0"/>
                <a:cs typeface="Times New Roman" panose="02020603050405020304" pitchFamily="18" charset="0"/>
              </a:rPr>
              <a:t>Ayodhya</a:t>
            </a:r>
            <a:r>
              <a:rPr lang="en-US" altLang="en-US" sz="2800" dirty="0" smtClean="0">
                <a:latin typeface="Calibri" panose="020F0502020204030204" pitchFamily="34" charset="0"/>
                <a:ea typeface="Calibri" panose="020F0502020204030204" pitchFamily="34" charset="0"/>
                <a:cs typeface="Times New Roman" panose="02020603050405020304" pitchFamily="18" charset="0"/>
              </a:rPr>
              <a:t>  </a:t>
            </a:r>
            <a:r>
              <a:rPr lang="en-US" altLang="en-US" sz="2800" dirty="0" smtClean="0">
                <a:latin typeface="Calibri" panose="020F0502020204030204" pitchFamily="34" charset="0"/>
                <a:ea typeface="Calibri" panose="020F0502020204030204" pitchFamily="34" charset="0"/>
                <a:cs typeface="Times New Roman" panose="02020603050405020304" pitchFamily="18" charset="0"/>
              </a:rPr>
              <a:t>with pinned locations in it. Details of all the location along with description of population (i.e. number of </a:t>
            </a:r>
            <a:r>
              <a:rPr lang="en-US" altLang="en-US" sz="2800" dirty="0">
                <a:latin typeface="Calibri" panose="020F0502020204030204" pitchFamily="34" charset="0"/>
                <a:ea typeface="Calibri" panose="020F0502020204030204" pitchFamily="34" charset="0"/>
                <a:cs typeface="Times New Roman" panose="02020603050405020304" pitchFamily="18" charset="0"/>
              </a:rPr>
              <a:t>Senior Citizens , Adults and Children </a:t>
            </a:r>
            <a:r>
              <a:rPr lang="en-US" altLang="en-US" sz="2800" dirty="0" smtClean="0">
                <a:latin typeface="Calibri" panose="020F0502020204030204" pitchFamily="34" charset="0"/>
                <a:ea typeface="Calibri" panose="020F0502020204030204" pitchFamily="34" charset="0"/>
                <a:cs typeface="Times New Roman" panose="02020603050405020304" pitchFamily="18" charset="0"/>
              </a:rPr>
              <a:t>) will  be in Excel Sheet attached to provided link. </a:t>
            </a:r>
            <a:endParaRPr lang="en-US" altLang="en-US" sz="2800" dirty="0" smtClean="0">
              <a:latin typeface="Calibri" panose="020F0502020204030204" pitchFamily="34" charset="0"/>
              <a:ea typeface="Calibri" panose="020F0502020204030204" pitchFamily="34" charset="0"/>
              <a:cs typeface="Times New Roman" panose="02020603050405020304" pitchFamily="18" charset="0"/>
            </a:endParaRPr>
          </a:p>
          <a:p>
            <a:pPr eaLnBrk="0" fontAlgn="base" hangingPunct="0">
              <a:lnSpc>
                <a:spcPct val="100000"/>
              </a:lnSpc>
              <a:spcBef>
                <a:spcPct val="0"/>
              </a:spcBef>
              <a:spcAft>
                <a:spcPct val="0"/>
              </a:spcAft>
            </a:pPr>
            <a:endParaRPr lang="en-US" altLang="en-US" sz="2800" dirty="0">
              <a:latin typeface="Calibri" panose="020F0502020204030204" pitchFamily="34" charset="0"/>
              <a:ea typeface="Calibri" panose="020F0502020204030204" pitchFamily="34" charset="0"/>
              <a:cs typeface="Times New Roman" panose="02020603050405020304" pitchFamily="18" charset="0"/>
            </a:endParaRPr>
          </a:p>
          <a:p>
            <a:pPr eaLnBrk="0" fontAlgn="base" hangingPunct="0">
              <a:lnSpc>
                <a:spcPct val="100000"/>
              </a:lnSpc>
              <a:spcBef>
                <a:spcPct val="0"/>
              </a:spcBef>
              <a:spcAft>
                <a:spcPct val="0"/>
              </a:spcAft>
            </a:pPr>
            <a:r>
              <a:rPr lang="en-US" altLang="en-US" sz="2800" dirty="0" smtClean="0">
                <a:latin typeface="Calibri" panose="020F0502020204030204" pitchFamily="34" charset="0"/>
                <a:ea typeface="Calibri" panose="020F0502020204030204" pitchFamily="34" charset="0"/>
                <a:cs typeface="Times New Roman" panose="02020603050405020304" pitchFamily="18" charset="0"/>
              </a:rPr>
              <a:t>You </a:t>
            </a:r>
            <a:r>
              <a:rPr lang="en-US" altLang="en-US" sz="2800" dirty="0" smtClean="0">
                <a:latin typeface="Calibri" panose="020F0502020204030204" pitchFamily="34" charset="0"/>
                <a:ea typeface="Calibri" panose="020F0502020204030204" pitchFamily="34" charset="0"/>
                <a:cs typeface="Times New Roman" panose="02020603050405020304" pitchFamily="18" charset="0"/>
              </a:rPr>
              <a:t>need to mark your route within </a:t>
            </a:r>
            <a:r>
              <a:rPr lang="en-US" altLang="en-US" sz="2800" dirty="0" smtClean="0">
                <a:latin typeface="Calibri" panose="020F0502020204030204" pitchFamily="34" charset="0"/>
                <a:ea typeface="Calibri" panose="020F0502020204030204" pitchFamily="34" charset="0"/>
                <a:cs typeface="Times New Roman" panose="02020603050405020304" pitchFamily="18" charset="0"/>
              </a:rPr>
              <a:t>30 minutes satisfying </a:t>
            </a:r>
            <a:r>
              <a:rPr lang="en-US" altLang="en-US" sz="2800" dirty="0" smtClean="0">
                <a:latin typeface="Calibri" panose="020F0502020204030204" pitchFamily="34" charset="0"/>
                <a:ea typeface="Calibri" panose="020F0502020204030204" pitchFamily="34" charset="0"/>
                <a:cs typeface="Times New Roman" panose="02020603050405020304" pitchFamily="18" charset="0"/>
              </a:rPr>
              <a:t>all the </a:t>
            </a:r>
            <a:r>
              <a:rPr lang="en-US" altLang="en-US" sz="2800" dirty="0" smtClean="0">
                <a:latin typeface="Calibri" panose="020F0502020204030204" pitchFamily="34" charset="0"/>
                <a:ea typeface="Calibri" panose="020F0502020204030204" pitchFamily="34" charset="0"/>
                <a:cs typeface="Times New Roman" panose="02020603050405020304" pitchFamily="18" charset="0"/>
              </a:rPr>
              <a:t>conditions given below </a:t>
            </a:r>
            <a:r>
              <a:rPr lang="en-US" altLang="en-US" sz="2800" dirty="0" smtClean="0">
                <a:latin typeface="Calibri" panose="020F0502020204030204" pitchFamily="34" charset="0"/>
                <a:ea typeface="Calibri" panose="020F0502020204030204" pitchFamily="34" charset="0"/>
                <a:cs typeface="Times New Roman" panose="02020603050405020304" pitchFamily="18" charset="0"/>
              </a:rPr>
              <a:t>. </a:t>
            </a:r>
            <a:endParaRPr lang="en-US" altLang="en-US" sz="2800" dirty="0" smtClean="0">
              <a:latin typeface="Calibri" panose="020F0502020204030204" pitchFamily="34" charset="0"/>
              <a:ea typeface="Calibri" panose="020F0502020204030204" pitchFamily="34" charset="0"/>
              <a:cs typeface="Times New Roman" panose="02020603050405020304" pitchFamily="18" charset="0"/>
            </a:endParaRPr>
          </a:p>
          <a:p>
            <a:pPr eaLnBrk="0" fontAlgn="base" hangingPunct="0">
              <a:lnSpc>
                <a:spcPct val="100000"/>
              </a:lnSpc>
              <a:spcBef>
                <a:spcPct val="0"/>
              </a:spcBef>
              <a:spcAft>
                <a:spcPct val="0"/>
              </a:spcAft>
            </a:pPr>
            <a:endParaRPr lang="en-US" altLang="en-US" sz="2800" dirty="0">
              <a:latin typeface="Calibri" panose="020F0502020204030204" pitchFamily="34" charset="0"/>
              <a:ea typeface="Calibri" panose="020F0502020204030204" pitchFamily="34" charset="0"/>
              <a:cs typeface="Times New Roman" panose="02020603050405020304" pitchFamily="18" charset="0"/>
            </a:endParaRPr>
          </a:p>
          <a:p>
            <a:pPr eaLnBrk="0" fontAlgn="base" hangingPunct="0">
              <a:lnSpc>
                <a:spcPct val="100000"/>
              </a:lnSpc>
              <a:spcBef>
                <a:spcPct val="0"/>
              </a:spcBef>
              <a:spcAft>
                <a:spcPct val="0"/>
              </a:spcAft>
            </a:pPr>
            <a:r>
              <a:rPr lang="en-US" altLang="en-US" sz="2800" dirty="0" smtClean="0">
                <a:latin typeface="Calibri" panose="020F0502020204030204" pitchFamily="34" charset="0"/>
                <a:ea typeface="Calibri" panose="020F0502020204030204" pitchFamily="34" charset="0"/>
                <a:cs typeface="Times New Roman" panose="02020603050405020304" pitchFamily="18" charset="0"/>
              </a:rPr>
              <a:t>You </a:t>
            </a:r>
            <a:r>
              <a:rPr lang="en-US" altLang="en-US" sz="2800" dirty="0" smtClean="0">
                <a:latin typeface="Calibri" panose="020F0502020204030204" pitchFamily="34" charset="0"/>
                <a:ea typeface="Calibri" panose="020F0502020204030204" pitchFamily="34" charset="0"/>
                <a:cs typeface="Times New Roman" panose="02020603050405020304" pitchFamily="18" charset="0"/>
              </a:rPr>
              <a:t>need to open  the file .pdf(or .jpg) and in edit option you can mark your route </a:t>
            </a:r>
            <a:r>
              <a:rPr lang="en-US" altLang="en-US" sz="2800" dirty="0" smtClean="0">
                <a:latin typeface="Calibri" panose="020F0502020204030204" pitchFamily="34" charset="0"/>
                <a:ea typeface="Calibri" panose="020F0502020204030204" pitchFamily="34" charset="0"/>
                <a:cs typeface="Times New Roman" panose="02020603050405020304" pitchFamily="18" charset="0"/>
              </a:rPr>
              <a:t>using </a:t>
            </a:r>
            <a:r>
              <a:rPr lang="en-US" altLang="en-US" sz="2800" dirty="0" smtClean="0">
                <a:latin typeface="Calibri" panose="020F0502020204030204" pitchFamily="34" charset="0"/>
                <a:ea typeface="Calibri" panose="020F0502020204030204" pitchFamily="34" charset="0"/>
                <a:cs typeface="Times New Roman" panose="02020603050405020304" pitchFamily="18" charset="0"/>
              </a:rPr>
              <a:t>marker</a:t>
            </a:r>
            <a:r>
              <a:rPr lang="en-US" altLang="en-US" sz="2800" dirty="0" smtClean="0">
                <a:latin typeface="Calibri" panose="020F0502020204030204" pitchFamily="34" charset="0"/>
                <a:ea typeface="Calibri" panose="020F0502020204030204" pitchFamily="34" charset="0"/>
                <a:cs typeface="Times New Roman" panose="02020603050405020304" pitchFamily="18" charset="0"/>
              </a:rPr>
              <a:t> </a:t>
            </a:r>
            <a:r>
              <a:rPr lang="en-US" altLang="en-US" sz="2800" dirty="0" smtClean="0">
                <a:latin typeface="Calibri" panose="020F0502020204030204" pitchFamily="34" charset="0"/>
                <a:ea typeface="Calibri" panose="020F0502020204030204" pitchFamily="34" charset="0"/>
                <a:cs typeface="Times New Roman" panose="02020603050405020304" pitchFamily="18" charset="0"/>
              </a:rPr>
              <a:t>. Lastly , submit it via Google forms ,Link will be uploaded in the chat. Strictly follow the time limit as we will stop accepting responses as soon as time gets over and no excuses will be entertained then.</a:t>
            </a:r>
          </a:p>
          <a:p>
            <a:pPr marL="0" lvl="0" indent="0" eaLnBrk="0" fontAlgn="base" hangingPunct="0">
              <a:lnSpc>
                <a:spcPct val="100000"/>
              </a:lnSpc>
              <a:spcBef>
                <a:spcPct val="0"/>
              </a:spcBef>
              <a:spcAft>
                <a:spcPct val="0"/>
              </a:spcAft>
              <a:buNone/>
            </a:pPr>
            <a:endParaRPr lang="en-US" altLang="en-US" sz="2400" dirty="0" smtClean="0">
              <a:latin typeface="Calibri" panose="020F0502020204030204" pitchFamily="34" charset="0"/>
              <a:ea typeface="Calibri" panose="020F0502020204030204" pitchFamily="34"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400" dirty="0" smtClean="0">
                <a:latin typeface="Calibri" panose="020F0502020204030204" pitchFamily="34" charset="0"/>
                <a:ea typeface="Calibri" panose="020F050202020403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2056545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9530" y="280279"/>
            <a:ext cx="8610600" cy="1293028"/>
          </a:xfrm>
        </p:spPr>
        <p:txBody>
          <a:bodyPr/>
          <a:lstStyle/>
          <a:p>
            <a:pPr algn="ctr"/>
            <a:r>
              <a:rPr lang="en-US" dirty="0" smtClean="0"/>
              <a:t>Conditions</a:t>
            </a:r>
            <a:endParaRPr lang="en-IN" dirty="0"/>
          </a:p>
        </p:txBody>
      </p:sp>
      <p:sp>
        <p:nvSpPr>
          <p:cNvPr id="3" name="Content Placeholder 2"/>
          <p:cNvSpPr>
            <a:spLocks noGrp="1"/>
          </p:cNvSpPr>
          <p:nvPr>
            <p:ph idx="1"/>
          </p:nvPr>
        </p:nvSpPr>
        <p:spPr>
          <a:xfrm>
            <a:off x="823700" y="1803250"/>
            <a:ext cx="10820400" cy="4806744"/>
          </a:xfrm>
        </p:spPr>
        <p:txBody>
          <a:bodyPr>
            <a:normAutofit/>
          </a:bodyPr>
          <a:lstStyle/>
          <a:p>
            <a:pPr marL="457200" lvl="0" indent="-457200" eaLnBrk="0" fontAlgn="base" hangingPunct="0">
              <a:lnSpc>
                <a:spcPct val="100000"/>
              </a:lnSpc>
              <a:spcBef>
                <a:spcPct val="0"/>
              </a:spcBef>
              <a:spcAft>
                <a:spcPct val="0"/>
              </a:spcAft>
              <a:buFont typeface="+mj-lt"/>
              <a:buAutoNum type="arabicPeriod"/>
            </a:pPr>
            <a:r>
              <a:rPr lang="en-US" altLang="en-US" sz="2800" dirty="0" smtClean="0">
                <a:latin typeface="Calibri" panose="020F0502020204030204" pitchFamily="34" charset="0"/>
                <a:ea typeface="Calibri" panose="020F0502020204030204" pitchFamily="34" charset="0"/>
                <a:cs typeface="Times New Roman" panose="02020603050405020304" pitchFamily="18" charset="0"/>
              </a:rPr>
              <a:t> Approach </a:t>
            </a:r>
            <a:r>
              <a:rPr lang="en-US" altLang="en-US" sz="2800" dirty="0">
                <a:latin typeface="Calibri" panose="020F0502020204030204" pitchFamily="34" charset="0"/>
                <a:ea typeface="Calibri" panose="020F0502020204030204" pitchFamily="34" charset="0"/>
                <a:cs typeface="Times New Roman" panose="02020603050405020304" pitchFamily="18" charset="0"/>
              </a:rPr>
              <a:t>maximum number of </a:t>
            </a:r>
            <a:r>
              <a:rPr lang="en-US" altLang="en-US" sz="2800" dirty="0" smtClean="0">
                <a:latin typeface="Calibri" panose="020F0502020204030204" pitchFamily="34" charset="0"/>
                <a:ea typeface="Calibri" panose="020F0502020204030204" pitchFamily="34" charset="0"/>
                <a:cs typeface="Times New Roman" panose="02020603050405020304" pitchFamily="18" charset="0"/>
              </a:rPr>
              <a:t>people .</a:t>
            </a:r>
            <a:endParaRPr lang="en-US" altLang="en-US" sz="2800" dirty="0"/>
          </a:p>
          <a:p>
            <a:pPr marL="457200" lvl="0" indent="-457200" eaLnBrk="0" fontAlgn="base" hangingPunct="0">
              <a:lnSpc>
                <a:spcPct val="100000"/>
              </a:lnSpc>
              <a:spcBef>
                <a:spcPct val="0"/>
              </a:spcBef>
              <a:spcAft>
                <a:spcPct val="0"/>
              </a:spcAft>
              <a:buFont typeface="+mj-lt"/>
              <a:buAutoNum type="arabicPeriod"/>
            </a:pPr>
            <a:r>
              <a:rPr lang="en-US" altLang="en-US" sz="2800" dirty="0" smtClean="0">
                <a:latin typeface="Calibri" panose="020F0502020204030204" pitchFamily="34" charset="0"/>
                <a:ea typeface="Calibri" panose="020F0502020204030204" pitchFamily="34" charset="0"/>
                <a:cs typeface="Times New Roman" panose="02020603050405020304" pitchFamily="18" charset="0"/>
              </a:rPr>
              <a:t> Only one hour is available for whole vaccination drive.</a:t>
            </a:r>
          </a:p>
          <a:p>
            <a:pPr marL="457200" lvl="0" indent="-457200" eaLnBrk="0" fontAlgn="base" hangingPunct="0">
              <a:lnSpc>
                <a:spcPct val="100000"/>
              </a:lnSpc>
              <a:spcBef>
                <a:spcPct val="0"/>
              </a:spcBef>
              <a:spcAft>
                <a:spcPct val="0"/>
              </a:spcAft>
              <a:buFont typeface="+mj-lt"/>
              <a:buAutoNum type="arabicPeriod"/>
            </a:pPr>
            <a:r>
              <a:rPr lang="en-US" altLang="en-US" sz="2800" dirty="0" smtClean="0">
                <a:latin typeface="Calibri" panose="020F0502020204030204" pitchFamily="34" charset="0"/>
                <a:ea typeface="Calibri" panose="020F0502020204030204" pitchFamily="34" charset="0"/>
                <a:cs typeface="Times New Roman" panose="02020603050405020304" pitchFamily="18" charset="0"/>
              </a:rPr>
              <a:t> Time </a:t>
            </a:r>
            <a:r>
              <a:rPr lang="en-US" altLang="en-US" sz="2800" dirty="0">
                <a:latin typeface="Calibri" panose="020F0502020204030204" pitchFamily="34" charset="0"/>
                <a:ea typeface="Calibri" panose="020F0502020204030204" pitchFamily="34" charset="0"/>
                <a:cs typeface="Times New Roman" panose="02020603050405020304" pitchFamily="18" charset="0"/>
              </a:rPr>
              <a:t>to provide </a:t>
            </a:r>
            <a:r>
              <a:rPr lang="en-US" altLang="en-US" sz="2800" dirty="0" err="1">
                <a:latin typeface="Calibri" panose="020F0502020204030204" pitchFamily="34" charset="0"/>
                <a:ea typeface="Calibri" panose="020F0502020204030204" pitchFamily="34" charset="0"/>
                <a:cs typeface="Times New Roman" panose="02020603050405020304" pitchFamily="18" charset="0"/>
              </a:rPr>
              <a:t>somras</a:t>
            </a:r>
            <a:r>
              <a:rPr lang="en-US" altLang="en-US" sz="2800" dirty="0">
                <a:latin typeface="Calibri" panose="020F0502020204030204" pitchFamily="34" charset="0"/>
                <a:ea typeface="Calibri" panose="020F0502020204030204" pitchFamily="34" charset="0"/>
                <a:cs typeface="Times New Roman" panose="02020603050405020304" pitchFamily="18" charset="0"/>
              </a:rPr>
              <a:t> to one person is 2 </a:t>
            </a:r>
            <a:r>
              <a:rPr lang="en-US" altLang="en-US" sz="2800" dirty="0" smtClean="0">
                <a:latin typeface="Calibri" panose="020F0502020204030204" pitchFamily="34" charset="0"/>
                <a:ea typeface="Calibri" panose="020F0502020204030204" pitchFamily="34" charset="0"/>
                <a:cs typeface="Times New Roman" panose="02020603050405020304" pitchFamily="18" charset="0"/>
              </a:rPr>
              <a:t>seconds.</a:t>
            </a:r>
            <a:endParaRPr lang="en-US" altLang="en-US" sz="2800" dirty="0"/>
          </a:p>
          <a:p>
            <a:pPr marL="457200" lvl="0" indent="-457200" eaLnBrk="0" fontAlgn="base" hangingPunct="0">
              <a:lnSpc>
                <a:spcPct val="100000"/>
              </a:lnSpc>
              <a:spcBef>
                <a:spcPct val="0"/>
              </a:spcBef>
              <a:spcAft>
                <a:spcPct val="0"/>
              </a:spcAft>
              <a:buFont typeface="+mj-lt"/>
              <a:buAutoNum type="arabicPeriod"/>
            </a:pPr>
            <a:r>
              <a:rPr lang="en-US" altLang="en-US" sz="2800" dirty="0" smtClean="0">
                <a:latin typeface="Calibri" panose="020F0502020204030204" pitchFamily="34" charset="0"/>
                <a:ea typeface="Calibri" panose="020F0502020204030204" pitchFamily="34" charset="0"/>
                <a:cs typeface="Times New Roman" panose="02020603050405020304" pitchFamily="18" charset="0"/>
              </a:rPr>
              <a:t> Time </a:t>
            </a:r>
            <a:r>
              <a:rPr lang="en-US" altLang="en-US" sz="2800" dirty="0">
                <a:latin typeface="Calibri" panose="020F0502020204030204" pitchFamily="34" charset="0"/>
                <a:ea typeface="Calibri" panose="020F0502020204030204" pitchFamily="34" charset="0"/>
                <a:cs typeface="Times New Roman" panose="02020603050405020304" pitchFamily="18" charset="0"/>
              </a:rPr>
              <a:t>taken to travel 1 m is </a:t>
            </a:r>
            <a:r>
              <a:rPr lang="en-US" altLang="en-US" sz="2800" dirty="0" smtClean="0">
                <a:latin typeface="Calibri" panose="020F0502020204030204" pitchFamily="34" charset="0"/>
                <a:ea typeface="Calibri" panose="020F0502020204030204" pitchFamily="34" charset="0"/>
                <a:cs typeface="Times New Roman" panose="02020603050405020304" pitchFamily="18" charset="0"/>
              </a:rPr>
              <a:t>1 </a:t>
            </a:r>
            <a:r>
              <a:rPr lang="en-US" altLang="en-US" sz="2800" dirty="0" smtClean="0">
                <a:latin typeface="Calibri" panose="020F0502020204030204" pitchFamily="34" charset="0"/>
                <a:ea typeface="Calibri" panose="020F0502020204030204" pitchFamily="34" charset="0"/>
                <a:cs typeface="Times New Roman" panose="02020603050405020304" pitchFamily="18" charset="0"/>
              </a:rPr>
              <a:t>sec (Distance will be marked in plan).</a:t>
            </a:r>
            <a:endParaRPr lang="en-US" altLang="en-US" sz="2800" dirty="0"/>
          </a:p>
          <a:p>
            <a:pPr marL="457200" lvl="0" indent="-457200" eaLnBrk="0" fontAlgn="base" hangingPunct="0">
              <a:lnSpc>
                <a:spcPct val="100000"/>
              </a:lnSpc>
              <a:spcBef>
                <a:spcPct val="0"/>
              </a:spcBef>
              <a:spcAft>
                <a:spcPct val="0"/>
              </a:spcAft>
              <a:buFont typeface="+mj-lt"/>
              <a:buAutoNum type="arabicPeriod"/>
            </a:pPr>
            <a:r>
              <a:rPr lang="en-US" altLang="en-US" sz="2800" dirty="0">
                <a:latin typeface="Calibri" panose="020F0502020204030204" pitchFamily="34" charset="0"/>
                <a:ea typeface="Calibri" panose="020F0502020204030204" pitchFamily="34" charset="0"/>
                <a:cs typeface="Times New Roman" panose="02020603050405020304" pitchFamily="18" charset="0"/>
              </a:rPr>
              <a:t> P</a:t>
            </a:r>
            <a:r>
              <a:rPr lang="en-US" altLang="en-US" sz="2800" dirty="0" smtClean="0">
                <a:latin typeface="Calibri" panose="020F0502020204030204" pitchFamily="34" charset="0"/>
                <a:ea typeface="Calibri" panose="020F0502020204030204" pitchFamily="34" charset="0"/>
                <a:cs typeface="Times New Roman" panose="02020603050405020304" pitchFamily="18" charset="0"/>
              </a:rPr>
              <a:t>oints </a:t>
            </a:r>
            <a:r>
              <a:rPr lang="en-US" altLang="en-US" sz="2800" dirty="0">
                <a:latin typeface="Calibri" panose="020F0502020204030204" pitchFamily="34" charset="0"/>
                <a:ea typeface="Calibri" panose="020F0502020204030204" pitchFamily="34" charset="0"/>
                <a:cs typeface="Times New Roman" panose="02020603050405020304" pitchFamily="18" charset="0"/>
              </a:rPr>
              <a:t>to be allocated to all age grp are as </a:t>
            </a:r>
            <a:r>
              <a:rPr lang="en-US" altLang="en-US" sz="2800" dirty="0" smtClean="0">
                <a:latin typeface="Calibri" panose="020F0502020204030204" pitchFamily="34" charset="0"/>
                <a:ea typeface="Calibri" panose="020F0502020204030204" pitchFamily="34" charset="0"/>
                <a:cs typeface="Times New Roman" panose="02020603050405020304" pitchFamily="18" charset="0"/>
              </a:rPr>
              <a:t>follows</a:t>
            </a:r>
          </a:p>
          <a:p>
            <a:pPr marL="0" lvl="0" indent="0" eaLnBrk="0" fontAlgn="base" hangingPunct="0">
              <a:lnSpc>
                <a:spcPct val="100000"/>
              </a:lnSpc>
              <a:spcBef>
                <a:spcPct val="0"/>
              </a:spcBef>
              <a:spcAft>
                <a:spcPct val="0"/>
              </a:spcAft>
              <a:buNone/>
            </a:pPr>
            <a:endParaRPr lang="en-US" altLang="en-US" sz="1400" dirty="0"/>
          </a:p>
        </p:txBody>
      </p:sp>
      <p:pic>
        <p:nvPicPr>
          <p:cNvPr id="4" name="Picture 3"/>
          <p:cNvPicPr>
            <a:picLocks noChangeAspect="1"/>
          </p:cNvPicPr>
          <p:nvPr/>
        </p:nvPicPr>
        <p:blipFill>
          <a:blip r:embed="rId2"/>
          <a:stretch>
            <a:fillRect/>
          </a:stretch>
        </p:blipFill>
        <p:spPr>
          <a:xfrm>
            <a:off x="3454922" y="4634622"/>
            <a:ext cx="3596815" cy="1129554"/>
          </a:xfrm>
          <a:prstGeom prst="rect">
            <a:avLst/>
          </a:prstGeom>
        </p:spPr>
      </p:pic>
    </p:spTree>
    <p:extLst>
      <p:ext uri="{BB962C8B-B14F-4D97-AF65-F5344CB8AC3E}">
        <p14:creationId xmlns:p14="http://schemas.microsoft.com/office/powerpoint/2010/main" val="320281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1406" y="1458685"/>
            <a:ext cx="11194869" cy="5632311"/>
          </a:xfrm>
          <a:prstGeom prst="rect">
            <a:avLst/>
          </a:prstGeom>
          <a:noFill/>
        </p:spPr>
        <p:txBody>
          <a:bodyPr wrap="square" rtlCol="0">
            <a:spAutoFit/>
          </a:bodyPr>
          <a:lstStyle/>
          <a:p>
            <a:pPr lvl="0" eaLnBrk="0" fontAlgn="base" hangingPunct="0">
              <a:spcBef>
                <a:spcPct val="0"/>
              </a:spcBef>
              <a:spcAft>
                <a:spcPct val="0"/>
              </a:spcAft>
            </a:pPr>
            <a:r>
              <a:rPr lang="en-US" altLang="en-US" sz="2400" dirty="0" smtClean="0">
                <a:latin typeface="Calibri" panose="020F0502020204030204" pitchFamily="34" charset="0"/>
                <a:ea typeface="Calibri" panose="020F0502020204030204" pitchFamily="34" charset="0"/>
                <a:cs typeface="Times New Roman" panose="02020603050405020304" pitchFamily="18" charset="0"/>
              </a:rPr>
              <a:t>6.  </a:t>
            </a:r>
            <a:r>
              <a:rPr lang="en-US" altLang="en-US" sz="2400" dirty="0">
                <a:latin typeface="Calibri" panose="020F0502020204030204" pitchFamily="34" charset="0"/>
                <a:ea typeface="Calibri" panose="020F0502020204030204" pitchFamily="34" charset="0"/>
                <a:cs typeface="Times New Roman" panose="02020603050405020304" pitchFamily="18" charset="0"/>
              </a:rPr>
              <a:t>you need to reach out nearest health </a:t>
            </a:r>
            <a:r>
              <a:rPr lang="en-US" altLang="en-US" sz="2400" dirty="0" smtClean="0">
                <a:latin typeface="Calibri" panose="020F0502020204030204" pitchFamily="34" charset="0"/>
                <a:ea typeface="Calibri" panose="020F0502020204030204" pitchFamily="34" charset="0"/>
                <a:cs typeface="Times New Roman" panose="02020603050405020304" pitchFamily="18" charset="0"/>
              </a:rPr>
              <a:t>center </a:t>
            </a:r>
            <a:r>
              <a:rPr lang="en-US" altLang="en-US" sz="2400" dirty="0">
                <a:latin typeface="Calibri" panose="020F0502020204030204" pitchFamily="34" charset="0"/>
                <a:ea typeface="Calibri" panose="020F0502020204030204" pitchFamily="34" charset="0"/>
                <a:cs typeface="Times New Roman" panose="02020603050405020304" pitchFamily="18" charset="0"/>
              </a:rPr>
              <a:t>once you are out of stock for collecting vaccine. You will get only 15 </a:t>
            </a:r>
            <a:r>
              <a:rPr lang="en-US" altLang="en-US" sz="2400" dirty="0" smtClean="0">
                <a:latin typeface="Calibri" panose="020F0502020204030204" pitchFamily="34" charset="0"/>
                <a:ea typeface="Calibri" panose="020F0502020204030204" pitchFamily="34" charset="0"/>
                <a:cs typeface="Times New Roman" panose="02020603050405020304" pitchFamily="18" charset="0"/>
              </a:rPr>
              <a:t>liter </a:t>
            </a:r>
            <a:r>
              <a:rPr lang="en-US" altLang="en-US" sz="2400" dirty="0">
                <a:latin typeface="Calibri" panose="020F0502020204030204" pitchFamily="34" charset="0"/>
                <a:ea typeface="Calibri" panose="020F0502020204030204" pitchFamily="34" charset="0"/>
                <a:cs typeface="Times New Roman" panose="02020603050405020304" pitchFamily="18" charset="0"/>
              </a:rPr>
              <a:t>initially</a:t>
            </a:r>
            <a:r>
              <a:rPr lang="en-US" altLang="en-US" sz="2400" dirty="0" smtClean="0">
                <a:latin typeface="Calibri" panose="020F0502020204030204" pitchFamily="34" charset="0"/>
                <a:ea typeface="Calibri" panose="020F0502020204030204" pitchFamily="34" charset="0"/>
                <a:cs typeface="Times New Roman" panose="02020603050405020304" pitchFamily="18" charset="0"/>
              </a:rPr>
              <a:t>.</a:t>
            </a:r>
            <a:endParaRPr lang="en-US" altLang="en-US" sz="2400" dirty="0">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endParaRPr lang="en-US" altLang="en-US" sz="2400" dirty="0">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r>
              <a:rPr lang="en-US" altLang="en-US" sz="2400" dirty="0">
                <a:latin typeface="Calibri" panose="020F0502020204030204" pitchFamily="34" charset="0"/>
                <a:ea typeface="Calibri" panose="020F0502020204030204" pitchFamily="34" charset="0"/>
                <a:cs typeface="Times New Roman" panose="02020603050405020304" pitchFamily="18" charset="0"/>
              </a:rPr>
              <a:t>Every time you will get </a:t>
            </a:r>
            <a:r>
              <a:rPr lang="en-US" altLang="en-US" sz="2400" dirty="0" smtClean="0">
                <a:latin typeface="Calibri" panose="020F0502020204030204" pitchFamily="34" charset="0"/>
                <a:ea typeface="Calibri" panose="020F0502020204030204" pitchFamily="34" charset="0"/>
                <a:cs typeface="Times New Roman" panose="02020603050405020304" pitchFamily="18" charset="0"/>
              </a:rPr>
              <a:t>only 15 liters upon reaching out to health centers.  </a:t>
            </a:r>
            <a:endParaRPr lang="en-US" altLang="en-US" sz="2400" dirty="0" smtClean="0"/>
          </a:p>
          <a:p>
            <a:pPr lvl="0" eaLnBrk="0" fontAlgn="base" hangingPunct="0">
              <a:spcBef>
                <a:spcPct val="0"/>
              </a:spcBef>
              <a:spcAft>
                <a:spcPct val="0"/>
              </a:spcAft>
            </a:pPr>
            <a:endParaRPr lang="en-US" altLang="en-US" sz="2400" dirty="0" smtClean="0"/>
          </a:p>
          <a:p>
            <a:pPr lvl="0" eaLnBrk="0" fontAlgn="base" hangingPunct="0">
              <a:spcBef>
                <a:spcPct val="0"/>
              </a:spcBef>
              <a:spcAft>
                <a:spcPct val="0"/>
              </a:spcAft>
            </a:pPr>
            <a:r>
              <a:rPr lang="en-US" altLang="en-US" sz="2400" b="1" i="1" dirty="0" smtClean="0">
                <a:latin typeface="Calibri" panose="020F0502020204030204" pitchFamily="34" charset="0"/>
                <a:cs typeface="Calibri" panose="020F0502020204030204" pitchFamily="34" charset="0"/>
              </a:rPr>
              <a:t>Your aim is to take shortest route covering maximum number of people in minimum amount of time.</a:t>
            </a:r>
            <a:endParaRPr lang="en-US" altLang="en-US" sz="2400" b="1" i="1" dirty="0">
              <a:latin typeface="Calibri" panose="020F0502020204030204" pitchFamily="34" charset="0"/>
              <a:cs typeface="Calibri" panose="020F0502020204030204" pitchFamily="34" charset="0"/>
            </a:endParaRPr>
          </a:p>
          <a:p>
            <a:pPr lvl="0" eaLnBrk="0" fontAlgn="base" hangingPunct="0">
              <a:spcBef>
                <a:spcPct val="0"/>
              </a:spcBef>
              <a:spcAft>
                <a:spcPct val="0"/>
              </a:spcAft>
            </a:pPr>
            <a:endParaRPr lang="en-US" altLang="en-US" sz="2400" i="1" dirty="0" smtClean="0"/>
          </a:p>
          <a:p>
            <a:pPr lvl="0" eaLnBrk="0" fontAlgn="base" hangingPunct="0">
              <a:spcBef>
                <a:spcPct val="0"/>
              </a:spcBef>
              <a:spcAft>
                <a:spcPct val="0"/>
              </a:spcAft>
            </a:pPr>
            <a:r>
              <a:rPr lang="en-US" altLang="en-US" sz="2400" dirty="0" smtClean="0">
                <a:latin typeface="Calibri" panose="020F0502020204030204" pitchFamily="34" charset="0"/>
                <a:cs typeface="Calibri" panose="020F0502020204030204" pitchFamily="34" charset="0"/>
              </a:rPr>
              <a:t>Don’t confuse time of vaccination with time of submission of your answer. Both are different one which is with distance and number of people is for vaccination and second one i.e. time for submission provides you bonus points.</a:t>
            </a:r>
          </a:p>
          <a:p>
            <a:pPr lvl="0" eaLnBrk="0" fontAlgn="base" hangingPunct="0">
              <a:spcBef>
                <a:spcPct val="0"/>
              </a:spcBef>
              <a:spcAft>
                <a:spcPct val="0"/>
              </a:spcAft>
            </a:pPr>
            <a:endParaRPr lang="en-US" altLang="en-US" sz="2400" dirty="0" smtClean="0">
              <a:latin typeface="Calibri" panose="020F0502020204030204" pitchFamily="34" charset="0"/>
              <a:cs typeface="Calibri" panose="020F0502020204030204" pitchFamily="34" charset="0"/>
            </a:endParaRPr>
          </a:p>
          <a:p>
            <a:pPr lvl="0" eaLnBrk="0" fontAlgn="base" hangingPunct="0">
              <a:spcBef>
                <a:spcPct val="0"/>
              </a:spcBef>
              <a:spcAft>
                <a:spcPct val="0"/>
              </a:spcAft>
            </a:pPr>
            <a:r>
              <a:rPr lang="en-US" altLang="en-US" sz="2400" dirty="0">
                <a:latin typeface="Calibri" panose="020F0502020204030204" pitchFamily="34" charset="0"/>
                <a:ea typeface="Calibri" panose="020F0502020204030204" pitchFamily="34" charset="0"/>
                <a:cs typeface="Times New Roman" panose="02020603050405020304" pitchFamily="18" charset="0"/>
              </a:rPr>
              <a:t>we will provide excel sheet where </a:t>
            </a:r>
            <a:r>
              <a:rPr lang="en-US" altLang="en-US" sz="2400" dirty="0" smtClean="0">
                <a:latin typeface="Calibri" panose="020F0502020204030204" pitchFamily="34" charset="0"/>
                <a:ea typeface="Calibri" panose="020F0502020204030204" pitchFamily="34" charset="0"/>
                <a:cs typeface="Times New Roman" panose="02020603050405020304" pitchFamily="18" charset="0"/>
              </a:rPr>
              <a:t>number  </a:t>
            </a:r>
            <a:r>
              <a:rPr lang="en-US" altLang="en-US" sz="2400" dirty="0">
                <a:latin typeface="Calibri" panose="020F0502020204030204" pitchFamily="34" charset="0"/>
                <a:ea typeface="Calibri" panose="020F0502020204030204" pitchFamily="34" charset="0"/>
                <a:cs typeface="Times New Roman" panose="02020603050405020304" pitchFamily="18" charset="0"/>
              </a:rPr>
              <a:t>of people will be specified at that particular </a:t>
            </a:r>
            <a:r>
              <a:rPr lang="en-US" altLang="en-US" sz="2400" dirty="0" smtClean="0">
                <a:latin typeface="Calibri" panose="020F0502020204030204" pitchFamily="34" charset="0"/>
                <a:ea typeface="Calibri" panose="020F0502020204030204" pitchFamily="34" charset="0"/>
                <a:cs typeface="Times New Roman" panose="02020603050405020304" pitchFamily="18" charset="0"/>
              </a:rPr>
              <a:t>location and all the conditions will be mentioned there also.</a:t>
            </a:r>
            <a:endParaRPr lang="en-US" altLang="en-US" sz="2400" dirty="0" smtClean="0"/>
          </a:p>
          <a:p>
            <a:endParaRPr lang="en-IN" sz="2400" dirty="0" smtClean="0"/>
          </a:p>
        </p:txBody>
      </p:sp>
    </p:spTree>
    <p:extLst>
      <p:ext uri="{BB962C8B-B14F-4D97-AF65-F5344CB8AC3E}">
        <p14:creationId xmlns:p14="http://schemas.microsoft.com/office/powerpoint/2010/main" val="16421589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Judging criteria</a:t>
            </a:r>
            <a:endParaRPr lang="en-IN" dirty="0"/>
          </a:p>
        </p:txBody>
      </p:sp>
      <p:sp>
        <p:nvSpPr>
          <p:cNvPr id="4" name="TextBox 3"/>
          <p:cNvSpPr txBox="1"/>
          <p:nvPr/>
        </p:nvSpPr>
        <p:spPr>
          <a:xfrm>
            <a:off x="378823" y="2057401"/>
            <a:ext cx="10868297" cy="5355312"/>
          </a:xfrm>
          <a:prstGeom prst="rect">
            <a:avLst/>
          </a:prstGeom>
          <a:noFill/>
        </p:spPr>
        <p:txBody>
          <a:bodyPr wrap="square" rtlCol="0">
            <a:spAutoFit/>
          </a:bodyPr>
          <a:lstStyle/>
          <a:p>
            <a:r>
              <a:rPr lang="en-US" dirty="0"/>
              <a:t>P</a:t>
            </a:r>
            <a:r>
              <a:rPr lang="en-US" dirty="0" smtClean="0"/>
              <a:t>- Points accumulated according to priority.</a:t>
            </a:r>
          </a:p>
          <a:p>
            <a:endParaRPr lang="en-US" dirty="0" smtClean="0"/>
          </a:p>
          <a:p>
            <a:r>
              <a:rPr lang="en-US" dirty="0"/>
              <a:t> </a:t>
            </a:r>
            <a:r>
              <a:rPr lang="en-US" dirty="0" smtClean="0"/>
              <a:t>       P=3* C+1*A+5*S         C=Children</a:t>
            </a:r>
          </a:p>
          <a:p>
            <a:r>
              <a:rPr lang="en-US" dirty="0"/>
              <a:t> </a:t>
            </a:r>
            <a:r>
              <a:rPr lang="en-US" dirty="0" smtClean="0"/>
              <a:t>                                            A=Adult</a:t>
            </a:r>
          </a:p>
          <a:p>
            <a:r>
              <a:rPr lang="en-US" dirty="0"/>
              <a:t> </a:t>
            </a:r>
            <a:r>
              <a:rPr lang="en-US" dirty="0" smtClean="0"/>
              <a:t>                                            S= Senior </a:t>
            </a:r>
            <a:r>
              <a:rPr lang="en-US" dirty="0" smtClean="0"/>
              <a:t>citizen</a:t>
            </a:r>
          </a:p>
          <a:p>
            <a:endParaRPr lang="en-US" dirty="0" smtClean="0"/>
          </a:p>
          <a:p>
            <a:r>
              <a:rPr lang="en-US" dirty="0" smtClean="0"/>
              <a:t>N- Number of people vaccinated . </a:t>
            </a:r>
            <a:endParaRPr lang="en-US" dirty="0" smtClean="0"/>
          </a:p>
          <a:p>
            <a:endParaRPr lang="en-US" dirty="0" smtClean="0"/>
          </a:p>
          <a:p>
            <a:r>
              <a:rPr lang="en-US" dirty="0"/>
              <a:t> </a:t>
            </a:r>
            <a:r>
              <a:rPr lang="en-US" dirty="0" smtClean="0"/>
              <a:t>      </a:t>
            </a:r>
            <a:r>
              <a:rPr lang="en-US" dirty="0" smtClean="0"/>
              <a:t>N=C+A+S</a:t>
            </a:r>
          </a:p>
          <a:p>
            <a:endParaRPr lang="en-US" dirty="0" smtClean="0"/>
          </a:p>
          <a:p>
            <a:r>
              <a:rPr lang="en-US" dirty="0" smtClean="0"/>
              <a:t>D- Distance travelled .</a:t>
            </a:r>
          </a:p>
          <a:p>
            <a:r>
              <a:rPr lang="en-US" dirty="0" smtClean="0"/>
              <a:t>T- Time taken </a:t>
            </a:r>
            <a:r>
              <a:rPr lang="en-US" dirty="0" smtClean="0"/>
              <a:t>.</a:t>
            </a:r>
          </a:p>
          <a:p>
            <a:endParaRPr lang="en-US" dirty="0" smtClean="0"/>
          </a:p>
          <a:p>
            <a:r>
              <a:rPr lang="en-US" dirty="0"/>
              <a:t> </a:t>
            </a:r>
            <a:r>
              <a:rPr lang="en-US" dirty="0" smtClean="0"/>
              <a:t>          T=N*2+D*0.1</a:t>
            </a:r>
          </a:p>
          <a:p>
            <a:r>
              <a:rPr lang="en-US" dirty="0" smtClean="0"/>
              <a:t>    </a:t>
            </a:r>
          </a:p>
          <a:p>
            <a:r>
              <a:rPr lang="en-US" dirty="0" smtClean="0"/>
              <a:t>       Cumulative Total : P+N-D-T</a:t>
            </a:r>
          </a:p>
          <a:p>
            <a:endParaRPr lang="en-US" dirty="0"/>
          </a:p>
          <a:p>
            <a:endParaRPr lang="en-US" dirty="0"/>
          </a:p>
          <a:p>
            <a:r>
              <a:rPr lang="en-US" dirty="0" smtClean="0"/>
              <a:t>  </a:t>
            </a:r>
            <a:endParaRPr lang="en-US" dirty="0"/>
          </a:p>
        </p:txBody>
      </p:sp>
    </p:spTree>
    <p:extLst>
      <p:ext uri="{BB962C8B-B14F-4D97-AF65-F5344CB8AC3E}">
        <p14:creationId xmlns:p14="http://schemas.microsoft.com/office/powerpoint/2010/main" val="16473062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1337" y="2638698"/>
            <a:ext cx="10724605" cy="2677656"/>
          </a:xfrm>
          <a:prstGeom prst="rect">
            <a:avLst/>
          </a:prstGeom>
          <a:noFill/>
        </p:spPr>
        <p:txBody>
          <a:bodyPr wrap="square" rtlCol="0">
            <a:spAutoFit/>
          </a:bodyPr>
          <a:lstStyle/>
          <a:p>
            <a:r>
              <a:rPr lang="en-US" sz="2800" dirty="0" smtClean="0"/>
              <a:t>Participant with</a:t>
            </a:r>
          </a:p>
          <a:p>
            <a:r>
              <a:rPr lang="en-US" sz="2800" dirty="0" smtClean="0"/>
              <a:t> </a:t>
            </a:r>
            <a:r>
              <a:rPr lang="en-US" sz="2800" dirty="0"/>
              <a:t>H</a:t>
            </a:r>
            <a:r>
              <a:rPr lang="en-US" sz="2800" dirty="0" smtClean="0"/>
              <a:t>ighest number of cumulative total will be  </a:t>
            </a:r>
            <a:r>
              <a:rPr lang="en-US" sz="2800" b="1" i="1" dirty="0" smtClean="0"/>
              <a:t>Winner</a:t>
            </a:r>
            <a:r>
              <a:rPr lang="en-US" sz="2800" dirty="0" smtClean="0"/>
              <a:t> ,</a:t>
            </a:r>
          </a:p>
          <a:p>
            <a:r>
              <a:rPr lang="en-US" sz="2800" dirty="0" smtClean="0"/>
              <a:t>Second highest cumulative total will be </a:t>
            </a:r>
            <a:r>
              <a:rPr lang="en-US" sz="2800" b="1" i="1" dirty="0" smtClean="0"/>
              <a:t>1</a:t>
            </a:r>
            <a:r>
              <a:rPr lang="en-US" sz="2800" b="1" i="1" baseline="30000" dirty="0" smtClean="0"/>
              <a:t>st</a:t>
            </a:r>
            <a:r>
              <a:rPr lang="en-US" sz="2800" b="1" i="1" dirty="0" smtClean="0"/>
              <a:t> Runner –Up</a:t>
            </a:r>
            <a:r>
              <a:rPr lang="en-US" sz="2800" dirty="0" smtClean="0"/>
              <a:t>,</a:t>
            </a:r>
          </a:p>
          <a:p>
            <a:r>
              <a:rPr lang="en-US" sz="2800" dirty="0" smtClean="0"/>
              <a:t>Third highest cumulative total will be </a:t>
            </a:r>
            <a:r>
              <a:rPr lang="en-US" sz="2800" b="1" i="1" dirty="0" smtClean="0"/>
              <a:t>2</a:t>
            </a:r>
            <a:r>
              <a:rPr lang="en-US" sz="2800" b="1" i="1" baseline="30000" dirty="0" smtClean="0"/>
              <a:t>nd</a:t>
            </a:r>
            <a:r>
              <a:rPr lang="en-US" sz="2800" b="1" i="1" dirty="0" smtClean="0"/>
              <a:t> Runner –Up</a:t>
            </a:r>
            <a:r>
              <a:rPr lang="en-US" sz="2800" dirty="0" smtClean="0"/>
              <a:t>.</a:t>
            </a:r>
          </a:p>
          <a:p>
            <a:endParaRPr lang="en-US" sz="2800" dirty="0"/>
          </a:p>
          <a:p>
            <a:endParaRPr lang="en-IN" sz="2800" dirty="0"/>
          </a:p>
        </p:txBody>
      </p:sp>
    </p:spTree>
    <p:extLst>
      <p:ext uri="{BB962C8B-B14F-4D97-AF65-F5344CB8AC3E}">
        <p14:creationId xmlns:p14="http://schemas.microsoft.com/office/powerpoint/2010/main" val="3210079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1481" t="23765" r="23093" b="7389"/>
          <a:stretch/>
        </p:blipFill>
        <p:spPr>
          <a:xfrm>
            <a:off x="790833" y="0"/>
            <a:ext cx="10441459" cy="6858000"/>
          </a:xfrm>
          <a:prstGeom prst="rect">
            <a:avLst/>
          </a:prstGeom>
        </p:spPr>
      </p:pic>
    </p:spTree>
    <p:extLst>
      <p:ext uri="{BB962C8B-B14F-4D97-AF65-F5344CB8AC3E}">
        <p14:creationId xmlns:p14="http://schemas.microsoft.com/office/powerpoint/2010/main" val="11062524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2"/>
            <a:ext cx="8929816" cy="5834135"/>
          </a:xfrm>
        </p:spPr>
        <p:txBody>
          <a:bodyPr>
            <a:normAutofit/>
          </a:bodyPr>
          <a:lstStyle/>
          <a:p>
            <a:r>
              <a:rPr lang="en-US" dirty="0" smtClean="0"/>
              <a:t>Prepared by :</a:t>
            </a:r>
            <a:br>
              <a:rPr lang="en-US" dirty="0" smtClean="0"/>
            </a:br>
            <a:r>
              <a:rPr lang="en-US" dirty="0" smtClean="0"/>
              <a:t/>
            </a:r>
            <a:br>
              <a:rPr lang="en-US" dirty="0" smtClean="0"/>
            </a:br>
            <a:r>
              <a:rPr lang="en-US" dirty="0" err="1" smtClean="0"/>
              <a:t>chintan</a:t>
            </a:r>
            <a:r>
              <a:rPr lang="en-US" dirty="0" smtClean="0"/>
              <a:t> </a:t>
            </a:r>
            <a:r>
              <a:rPr lang="en-US" dirty="0" err="1" smtClean="0"/>
              <a:t>patel</a:t>
            </a:r>
            <a:r>
              <a:rPr lang="en-US" dirty="0" smtClean="0"/>
              <a:t/>
            </a:r>
            <a:br>
              <a:rPr lang="en-US" dirty="0" smtClean="0"/>
            </a:br>
            <a:r>
              <a:rPr lang="en-US" dirty="0" err="1" smtClean="0"/>
              <a:t>rutvi</a:t>
            </a:r>
            <a:r>
              <a:rPr lang="en-US" dirty="0" smtClean="0"/>
              <a:t> shah</a:t>
            </a:r>
            <a:br>
              <a:rPr lang="en-US" dirty="0" smtClean="0"/>
            </a:br>
            <a:r>
              <a:rPr lang="en-US" dirty="0" err="1" smtClean="0"/>
              <a:t>somesh</a:t>
            </a:r>
            <a:r>
              <a:rPr lang="en-US" dirty="0" smtClean="0"/>
              <a:t> </a:t>
            </a:r>
            <a:r>
              <a:rPr lang="en-US" dirty="0" err="1" smtClean="0"/>
              <a:t>patidar</a:t>
            </a:r>
            <a:r>
              <a:rPr lang="en-US" dirty="0" smtClean="0"/>
              <a:t/>
            </a:r>
            <a:br>
              <a:rPr lang="en-US" dirty="0" smtClean="0"/>
            </a:br>
            <a:r>
              <a:rPr lang="en-US" dirty="0" err="1" smtClean="0"/>
              <a:t>vaibhav</a:t>
            </a:r>
            <a:r>
              <a:rPr lang="en-US" dirty="0" smtClean="0"/>
              <a:t> </a:t>
            </a:r>
            <a:r>
              <a:rPr lang="en-US" dirty="0" err="1" smtClean="0"/>
              <a:t>singh</a:t>
            </a:r>
            <a:endParaRPr lang="en-IN" dirty="0"/>
          </a:p>
        </p:txBody>
      </p:sp>
    </p:spTree>
    <p:extLst>
      <p:ext uri="{BB962C8B-B14F-4D97-AF65-F5344CB8AC3E}">
        <p14:creationId xmlns:p14="http://schemas.microsoft.com/office/powerpoint/2010/main" val="2373965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633</TotalTime>
  <Words>549</Words>
  <Application>Microsoft Office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Times New Roman</vt:lpstr>
      <vt:lpstr>Vapor Trail</vt:lpstr>
      <vt:lpstr>disseminate SOMRAS</vt:lpstr>
      <vt:lpstr>Ram rajya , praja sukhi</vt:lpstr>
      <vt:lpstr>Description</vt:lpstr>
      <vt:lpstr>Conditions</vt:lpstr>
      <vt:lpstr>PowerPoint Presentation</vt:lpstr>
      <vt:lpstr>Judging criteria</vt:lpstr>
      <vt:lpstr>PowerPoint Presentation</vt:lpstr>
      <vt:lpstr>PowerPoint Presentation</vt:lpstr>
      <vt:lpstr>Prepared by :  chintan patel rutvi shah somesh patidar vaibhav singh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disseminate SOMRAS</dc:title>
  <dc:creator>windows</dc:creator>
  <cp:lastModifiedBy>user</cp:lastModifiedBy>
  <cp:revision>30</cp:revision>
  <dcterms:created xsi:type="dcterms:W3CDTF">2021-01-25T07:44:33Z</dcterms:created>
  <dcterms:modified xsi:type="dcterms:W3CDTF">2021-02-01T12:06:02Z</dcterms:modified>
</cp:coreProperties>
</file>