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ay Singh" initials="AS" lastIdx="1" clrIdx="0">
    <p:extLst>
      <p:ext uri="{19B8F6BF-5375-455C-9EA6-DF929625EA0E}">
        <p15:presenceInfo xmlns:p15="http://schemas.microsoft.com/office/powerpoint/2012/main" userId="7afec49f290a60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CF3D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8T23:30:34.16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AFFE-5A10-4DE6-B667-8430A1B1FA79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72AE-6089-4E9E-8D07-32462C9ED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72AE-6089-4E9E-8D07-32462C9ED0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1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A72AE-6089-4E9E-8D07-32462C9ED0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4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2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63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9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0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4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5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1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24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6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2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9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0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1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1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000">
              <a:schemeClr val="accent1">
                <a:lumMod val="44000"/>
                <a:lumOff val="56000"/>
              </a:schemeClr>
            </a:gs>
            <a:gs pos="6000">
              <a:schemeClr val="accent1">
                <a:lumMod val="0"/>
                <a:lumOff val="100000"/>
              </a:schemeClr>
            </a:gs>
            <a:gs pos="0">
              <a:schemeClr val="accent1">
                <a:lumMod val="5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BFC4-DDE0-41CC-BB4D-B3FE52B33130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8BB5-7290-490B-BA62-B55323EA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17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1870B4-FB38-4393-95EB-CD0FCFF17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92"/>
            <a:ext cx="12192000" cy="6236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8590D-6BDB-4066-B63D-864535A6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4" y="3879288"/>
            <a:ext cx="10820399" cy="702043"/>
          </a:xfrm>
        </p:spPr>
        <p:txBody>
          <a:bodyPr>
            <a:noAutofit/>
          </a:bodyPr>
          <a:lstStyle/>
          <a:p>
            <a:pPr algn="ctr"/>
            <a:r>
              <a:rPr lang="en-IN" sz="6600" b="1" u="sng" dirty="0">
                <a:solidFill>
                  <a:schemeClr val="bg2">
                    <a:lumMod val="50000"/>
                  </a:schemeClr>
                </a:solidFill>
                <a:latin typeface="Bodoni MT Black" panose="02070A03080606020203" pitchFamily="18" charset="0"/>
              </a:rPr>
              <a:t>Build </a:t>
            </a:r>
            <a:br>
              <a:rPr lang="en-IN" sz="6600" b="1" u="sng" dirty="0">
                <a:solidFill>
                  <a:schemeClr val="bg2">
                    <a:lumMod val="50000"/>
                  </a:schemeClr>
                </a:solidFill>
                <a:latin typeface="Bodoni MT Black" panose="02070A03080606020203" pitchFamily="18" charset="0"/>
              </a:rPr>
            </a:br>
            <a:r>
              <a:rPr lang="en-IN" sz="6600" b="1" u="sng">
                <a:solidFill>
                  <a:schemeClr val="bg2">
                    <a:lumMod val="50000"/>
                  </a:schemeClr>
                </a:solidFill>
                <a:latin typeface="Bodoni MT Black" panose="02070A03080606020203" pitchFamily="18" charset="0"/>
              </a:rPr>
              <a:t>your smart </a:t>
            </a:r>
            <a:br>
              <a:rPr lang="en-IN" sz="6600" b="1" u="sng" dirty="0">
                <a:solidFill>
                  <a:schemeClr val="bg2">
                    <a:lumMod val="50000"/>
                  </a:schemeClr>
                </a:solidFill>
                <a:latin typeface="Bodoni MT Black" panose="02070A03080606020203" pitchFamily="18" charset="0"/>
              </a:rPr>
            </a:br>
            <a:r>
              <a:rPr lang="en-IN" sz="6600" b="1" u="sng" dirty="0">
                <a:solidFill>
                  <a:schemeClr val="bg2">
                    <a:lumMod val="50000"/>
                  </a:schemeClr>
                </a:solidFill>
                <a:latin typeface="Bodoni MT Black" panose="02070A03080606020203" pitchFamily="18" charset="0"/>
              </a:rPr>
              <a:t>campus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73FF8-43DB-4376-A0D8-4E65D4F6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899" y="4889327"/>
            <a:ext cx="11269566" cy="218970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  <a:highlight>
                  <a:srgbClr val="808000"/>
                </a:highlight>
                <a:latin typeface="Berlin Sans FB Demi" panose="020E0802020502020306" pitchFamily="34" charset="0"/>
              </a:rPr>
              <a:t>EXECUTIVES:-</a:t>
            </a:r>
          </a:p>
          <a:p>
            <a:r>
              <a:rPr lang="en-IN" b="1" dirty="0">
                <a:solidFill>
                  <a:srgbClr val="002060"/>
                </a:solidFill>
                <a:highlight>
                  <a:srgbClr val="808000"/>
                </a:highlight>
                <a:latin typeface="Berlin Sans FB Demi" panose="020E0802020502020306" pitchFamily="34" charset="0"/>
              </a:rPr>
              <a:t>ABHAY</a:t>
            </a:r>
          </a:p>
          <a:p>
            <a:r>
              <a:rPr lang="en-IN" b="1" dirty="0">
                <a:solidFill>
                  <a:srgbClr val="002060"/>
                </a:solidFill>
                <a:highlight>
                  <a:srgbClr val="808000"/>
                </a:highlight>
                <a:latin typeface="Berlin Sans FB Demi" panose="020E0802020502020306" pitchFamily="34" charset="0"/>
              </a:rPr>
              <a:t>&amp;</a:t>
            </a:r>
          </a:p>
          <a:p>
            <a:r>
              <a:rPr lang="en-IN" b="1" dirty="0">
                <a:solidFill>
                  <a:srgbClr val="002060"/>
                </a:solidFill>
                <a:highlight>
                  <a:srgbClr val="808000"/>
                </a:highlight>
                <a:latin typeface="Berlin Sans FB Demi" panose="020E0802020502020306" pitchFamily="34" charset="0"/>
              </a:rPr>
              <a:t>VIKRAM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CE07C-BB7D-4866-9D83-AC13ED4DE1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30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68851-4D0D-4304-8AEA-213DDA334BB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50" y="23451"/>
            <a:ext cx="1924049" cy="1338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7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1F00-5430-4413-A635-B6EF4770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4237"/>
            <a:ext cx="12192000" cy="5197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  <a:latin typeface="Lucida Handwriting" panose="03010101010101010101" pitchFamily="66" charset="0"/>
              </a:rPr>
              <a:t>FOR HOSTEL :-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H-1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CAPACITY-1200(EXAMPLE)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NO. OF ROOMS/THEIR AREA :- DOUBLE-x (? m^2)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                                                     SINGLE-y (? m^2)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MESS AREA :-?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TOTAL AREA:-?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  <a:latin typeface="Lucida Handwriting" panose="03010101010101010101" pitchFamily="66" charset="0"/>
              </a:rPr>
              <a:t>FOR CLH :-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Lucida Handwriting" panose="03010101010101010101" pitchFamily="66" charset="0"/>
              </a:rPr>
              <a:t>          </a:t>
            </a: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TOTAL CAPACITY-2000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TOTAL AREA-?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NO. OF CLASSROOMS-?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CLASSROOM AREA-?   AND EACH CLASSROOMS CAPACITY-?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C2904-0589-4CB7-BAB6-253261F98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18" y="918317"/>
            <a:ext cx="6288833" cy="5726852"/>
          </a:xfrm>
        </p:spPr>
      </p:pic>
    </p:spTree>
    <p:extLst>
      <p:ext uri="{BB962C8B-B14F-4D97-AF65-F5344CB8AC3E}">
        <p14:creationId xmlns:p14="http://schemas.microsoft.com/office/powerpoint/2010/main" val="10504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6A948-DCA0-4059-B45F-A4346648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1412496"/>
            <a:ext cx="9162660" cy="5311237"/>
          </a:xfrm>
        </p:spPr>
      </p:pic>
    </p:spTree>
    <p:extLst>
      <p:ext uri="{BB962C8B-B14F-4D97-AF65-F5344CB8AC3E}">
        <p14:creationId xmlns:p14="http://schemas.microsoft.com/office/powerpoint/2010/main" val="25612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90AF1C-0FFE-4DA6-A540-1FBE6BBA4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1" y="2806959"/>
            <a:ext cx="11645188" cy="4051041"/>
          </a:xfrm>
        </p:spPr>
        <p:txBody>
          <a:bodyPr>
            <a:normAutofit lnSpcReduction="10000"/>
          </a:bodyPr>
          <a:lstStyle/>
          <a:p>
            <a:pPr algn="r"/>
            <a:r>
              <a:rPr lang="en-IN" sz="3200" dirty="0">
                <a:solidFill>
                  <a:srgbClr val="FF0000"/>
                </a:solidFill>
                <a:latin typeface="Lucida Handwriting" panose="03010101010101010101" pitchFamily="66" charset="0"/>
              </a:rPr>
              <a:t>You have to build your smart campus in a  </a:t>
            </a:r>
          </a:p>
          <a:p>
            <a:pPr algn="r"/>
            <a:r>
              <a:rPr lang="en-IN" sz="3200" dirty="0">
                <a:solidFill>
                  <a:srgbClr val="FF0000"/>
                </a:solidFill>
                <a:latin typeface="Lucida Handwriting" panose="03010101010101010101" pitchFamily="66" charset="0"/>
              </a:rPr>
              <a:t>Rectangular block of dimension 1000m*800m area.</a:t>
            </a:r>
          </a:p>
          <a:p>
            <a:pPr algn="r"/>
            <a:r>
              <a:rPr lang="en-IN" sz="3200" dirty="0">
                <a:solidFill>
                  <a:srgbClr val="7030A0"/>
                </a:solidFill>
                <a:latin typeface="Lucida Handwriting" panose="03010101010101010101" pitchFamily="66" charset="0"/>
              </a:rPr>
              <a:t>In which following parts must be included:  </a:t>
            </a: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Buildings</a:t>
            </a: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Roads and gates</a:t>
            </a: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Sports area</a:t>
            </a: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Greenery</a:t>
            </a:r>
          </a:p>
          <a:p>
            <a:pPr algn="r"/>
            <a:endParaRPr lang="en-IN" sz="3200" dirty="0">
              <a:solidFill>
                <a:srgbClr val="FF0000"/>
              </a:solidFill>
              <a:latin typeface="Lucida Handwriting" panose="03010101010101010101" pitchFamily="66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ACB86-6060-44F0-9309-353695E622EE}"/>
              </a:ext>
            </a:extLst>
          </p:cNvPr>
          <p:cNvSpPr/>
          <p:nvPr/>
        </p:nvSpPr>
        <p:spPr>
          <a:xfrm>
            <a:off x="219943" y="1491113"/>
            <a:ext cx="10273004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Lucida Handwriting" panose="03010101010101010101" pitchFamily="66" charset="0"/>
              </a:rPr>
              <a:t>What is your task:-</a:t>
            </a:r>
          </a:p>
        </p:txBody>
      </p:sp>
    </p:spTree>
    <p:extLst>
      <p:ext uri="{BB962C8B-B14F-4D97-AF65-F5344CB8AC3E}">
        <p14:creationId xmlns:p14="http://schemas.microsoft.com/office/powerpoint/2010/main" val="7024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E0F5C0-59DC-4560-9DFD-D8D83C153FF2}"/>
              </a:ext>
            </a:extLst>
          </p:cNvPr>
          <p:cNvSpPr/>
          <p:nvPr/>
        </p:nvSpPr>
        <p:spPr>
          <a:xfrm>
            <a:off x="0" y="289587"/>
            <a:ext cx="12192000" cy="1323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Campus component and structures in a plan : -</a:t>
            </a:r>
            <a:endParaRPr lang="en-IN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A28DB8-8F99-4F1B-AFF4-C46408098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51921"/>
              </p:ext>
            </p:extLst>
          </p:nvPr>
        </p:nvGraphicFramePr>
        <p:xfrm>
          <a:off x="0" y="1613026"/>
          <a:ext cx="12194931" cy="5244974"/>
        </p:xfrm>
        <a:graphic>
          <a:graphicData uri="http://schemas.openxmlformats.org/drawingml/2006/table">
            <a:tbl>
              <a:tblPr firstRow="1" firstCol="1" bandRow="1"/>
              <a:tblGrid>
                <a:gridCol w="1709042">
                  <a:extLst>
                    <a:ext uri="{9D8B030D-6E8A-4147-A177-3AD203B41FA5}">
                      <a16:colId xmlns:a16="http://schemas.microsoft.com/office/drawing/2014/main" val="575423224"/>
                    </a:ext>
                  </a:extLst>
                </a:gridCol>
                <a:gridCol w="2035756">
                  <a:extLst>
                    <a:ext uri="{9D8B030D-6E8A-4147-A177-3AD203B41FA5}">
                      <a16:colId xmlns:a16="http://schemas.microsoft.com/office/drawing/2014/main" val="1443453362"/>
                    </a:ext>
                  </a:extLst>
                </a:gridCol>
                <a:gridCol w="2540969">
                  <a:extLst>
                    <a:ext uri="{9D8B030D-6E8A-4147-A177-3AD203B41FA5}">
                      <a16:colId xmlns:a16="http://schemas.microsoft.com/office/drawing/2014/main" val="794198547"/>
                    </a:ext>
                  </a:extLst>
                </a:gridCol>
                <a:gridCol w="1515208">
                  <a:extLst>
                    <a:ext uri="{9D8B030D-6E8A-4147-A177-3AD203B41FA5}">
                      <a16:colId xmlns:a16="http://schemas.microsoft.com/office/drawing/2014/main" val="656986344"/>
                    </a:ext>
                  </a:extLst>
                </a:gridCol>
                <a:gridCol w="2201247">
                  <a:extLst>
                    <a:ext uri="{9D8B030D-6E8A-4147-A177-3AD203B41FA5}">
                      <a16:colId xmlns:a16="http://schemas.microsoft.com/office/drawing/2014/main" val="890725392"/>
                    </a:ext>
                  </a:extLst>
                </a:gridCol>
                <a:gridCol w="2192709">
                  <a:extLst>
                    <a:ext uri="{9D8B030D-6E8A-4147-A177-3AD203B41FA5}">
                      <a16:colId xmlns:a16="http://schemas.microsoft.com/office/drawing/2014/main" val="2733454929"/>
                    </a:ext>
                  </a:extLst>
                </a:gridCol>
              </a:tblGrid>
              <a:tr h="3525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NOTATION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 REQUIREMENT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MENTIONING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718169"/>
                  </a:ext>
                </a:extLst>
              </a:tr>
              <a:tr h="45279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1.DEPARTMENTS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Civil, Mechanical, Electrical,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Science, Chemical,</a:t>
                      </a:r>
                    </a:p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Electronics and communication, Common lecture hall </a:t>
                      </a:r>
                      <a:r>
                        <a:rPr lang="en-IN" sz="1800" u="sng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(*For first year only), </a:t>
                      </a: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Administration</a:t>
                      </a: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CIVIL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MECHANICAL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CHEMICAL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ECE-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ELECTRONICS &amp;     COMMUNICATION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CSE-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SCIENCE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ELECTRICAL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CLH- 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LECTURE HALL,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ADMINISTRATION.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Lucida Handwriting" panose="03010101010101010101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 – </a:t>
                      </a:r>
                      <a:r>
                        <a:rPr lang="en-IN" sz="1400" b="1" dirty="0">
                          <a:solidFill>
                            <a:srgbClr val="0070C0"/>
                          </a:solidFill>
                          <a:effectLst/>
                          <a:latin typeface="Lucida Handwriting" panose="03010101010101010101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EVERY DEPARTMENT YOU HAVE TO ADD ONE LABORATORY BUILDING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IN" sz="1800" b="1" u="sng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 student +30 teacher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LECTURE HALL – </a:t>
                      </a:r>
                      <a:r>
                        <a:rPr lang="en-IN" sz="18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 STUDENT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LABORATERIES –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STUDENT + 10 TEACHER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DEPARTMENT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CLASSROOM, TEACHER CABIN, WASHROOMS, AND PASSAGE AREA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LECTURE HALL – </a:t>
                      </a: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CLASSROOM, WASHROOMS AND PASSAGE AREA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DEPARTMENT-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CLASSROOM, TEACHER CABIN,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TOTAL AREA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LABORATORIES –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EACH STUDENT NEED 1 metre square.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LECTURE HALL </a:t>
                      </a:r>
                      <a:r>
                        <a:rPr lang="en-IN" sz="1800" b="1" u="sng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CLASSROOM, TEACHER CABIN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TOTAL AREA</a:t>
                      </a:r>
                    </a:p>
                  </a:txBody>
                  <a:tcPr marL="63986" marR="639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91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4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FD5906-E0DD-46AD-AC39-F7E3B1FA8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05333"/>
              </p:ext>
            </p:extLst>
          </p:nvPr>
        </p:nvGraphicFramePr>
        <p:xfrm>
          <a:off x="0" y="397091"/>
          <a:ext cx="12164010" cy="6722683"/>
        </p:xfrm>
        <a:graphic>
          <a:graphicData uri="http://schemas.openxmlformats.org/drawingml/2006/table">
            <a:tbl>
              <a:tblPr firstRow="1" firstCol="1" bandRow="1"/>
              <a:tblGrid>
                <a:gridCol w="1438860">
                  <a:extLst>
                    <a:ext uri="{9D8B030D-6E8A-4147-A177-3AD203B41FA5}">
                      <a16:colId xmlns:a16="http://schemas.microsoft.com/office/drawing/2014/main" val="903495769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3677333748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406641286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51255103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12071711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03209378"/>
                    </a:ext>
                  </a:extLst>
                </a:gridCol>
              </a:tblGrid>
              <a:tr h="30359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2.HOSTELS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to mention how many hostels you need for students of Btech, Mtech, PHD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H-number of hostels 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Example: hostel second will be name as H-2.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NOTE: (you have mention which year student will live there separately not in diagram as H-2-for first year ).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HOSTEL CAPACITY – 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EACH YEAR HAVE  8:2 BOYS AND GIRLS RATIO.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*EACH HOSTEL HAVE MINIMUM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 STUDENTS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HOSTEL – </a:t>
                      </a:r>
                      <a:r>
                        <a:rPr lang="en-IN" sz="18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SEATED ROOM OR 1 SEATED ROOM, BATHROOM, PASSAGE AREA, LIBRARY, NIGHT CANTEEN, ENTERTAINEMENT ROOM, ENQUIRY ROOM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HOSTEL – </a:t>
                      </a: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SEATED ROOM OR 1 SEATED ROOM AND TOTAL AREA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75699"/>
                  </a:ext>
                </a:extLst>
              </a:tr>
              <a:tr h="10625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3.SPORTS ACTIVITY AREA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6 sports area you have provide of your choice 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to assign notation of your own but at last you to write their abbreviation.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area allotted for each sport you have added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031296"/>
                  </a:ext>
                </a:extLst>
              </a:tr>
              <a:tr h="20544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4.FACULTY HOUSE AND GUEST HOUSE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Different blocks for director house / faculty house/ Guest house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FH-number of that building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is for faculty house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GH-</a:t>
                      </a: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guest house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i="0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FACULTY HOUSE </a:t>
                      </a: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   200 TEACHERS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GUEST HOUSE-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50 ROOM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FACULTY HOUSE – </a:t>
                      </a: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BHK (2 BEDROOM, HALL, KITCHEN) +BATHROOM +BALCONY.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*GH-YOU HAVE TO MENTION PLOT AREA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area of faculty house and guest house</a:t>
                      </a:r>
                    </a:p>
                  </a:txBody>
                  <a:tcPr marL="52035" marR="52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83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2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281E41-C4F4-452E-91D1-03693B34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955" y="6179982"/>
            <a:ext cx="11670890" cy="955675"/>
          </a:xfrm>
        </p:spPr>
        <p:txBody>
          <a:bodyPr/>
          <a:lstStyle/>
          <a:p>
            <a:pPr algn="l"/>
            <a:r>
              <a:rPr lang="en-IN" sz="2400" b="1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*NOTE- YOU HAVE TO USE AT LEAST 30% OF AREA OF WHOLE CAMPUS IN BUILDINGS </a:t>
            </a:r>
          </a:p>
          <a:p>
            <a:pPr algn="ctr"/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32AD7-8ACD-4EE4-9928-E2584CF08AD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068718"/>
              </p:ext>
            </p:extLst>
          </p:nvPr>
        </p:nvGraphicFramePr>
        <p:xfrm>
          <a:off x="0" y="368136"/>
          <a:ext cx="12192001" cy="5906891"/>
        </p:xfrm>
        <a:graphic>
          <a:graphicData uri="http://schemas.openxmlformats.org/drawingml/2006/table">
            <a:tbl>
              <a:tblPr firstRow="1" firstCol="1" bandRow="1"/>
              <a:tblGrid>
                <a:gridCol w="1731376">
                  <a:extLst>
                    <a:ext uri="{9D8B030D-6E8A-4147-A177-3AD203B41FA5}">
                      <a16:colId xmlns:a16="http://schemas.microsoft.com/office/drawing/2014/main" val="3763101724"/>
                    </a:ext>
                  </a:extLst>
                </a:gridCol>
                <a:gridCol w="2050930">
                  <a:extLst>
                    <a:ext uri="{9D8B030D-6E8A-4147-A177-3AD203B41FA5}">
                      <a16:colId xmlns:a16="http://schemas.microsoft.com/office/drawing/2014/main" val="243020377"/>
                    </a:ext>
                  </a:extLst>
                </a:gridCol>
                <a:gridCol w="2210147">
                  <a:extLst>
                    <a:ext uri="{9D8B030D-6E8A-4147-A177-3AD203B41FA5}">
                      <a16:colId xmlns:a16="http://schemas.microsoft.com/office/drawing/2014/main" val="2850066976"/>
                    </a:ext>
                  </a:extLst>
                </a:gridCol>
                <a:gridCol w="1735829">
                  <a:extLst>
                    <a:ext uri="{9D8B030D-6E8A-4147-A177-3AD203B41FA5}">
                      <a16:colId xmlns:a16="http://schemas.microsoft.com/office/drawing/2014/main" val="2997899891"/>
                    </a:ext>
                  </a:extLst>
                </a:gridCol>
                <a:gridCol w="2052042">
                  <a:extLst>
                    <a:ext uri="{9D8B030D-6E8A-4147-A177-3AD203B41FA5}">
                      <a16:colId xmlns:a16="http://schemas.microsoft.com/office/drawing/2014/main" val="2321149612"/>
                    </a:ext>
                  </a:extLst>
                </a:gridCol>
                <a:gridCol w="2411677">
                  <a:extLst>
                    <a:ext uri="{9D8B030D-6E8A-4147-A177-3AD203B41FA5}">
                      <a16:colId xmlns:a16="http://schemas.microsoft.com/office/drawing/2014/main" val="431035897"/>
                    </a:ext>
                  </a:extLst>
                </a:gridCol>
              </a:tblGrid>
              <a:tr h="18733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FACILITY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Library, seminar hall, celebration ground etc.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Here you to add at least 4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Example: </a:t>
                      </a: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-library 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seminar hall etc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(At last you have add your abbreviation you are using) 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TO MENTION THE PLOT AREA.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BUILDING APPROX AREA YOU HAVE TO MENTION ON PLAN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58630"/>
                  </a:ext>
                </a:extLst>
              </a:tr>
              <a:tr h="20552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6.EXTRA ACTIVITY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 canteen, lawn/garden, medical, bank, Shops etc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Here you have to add at least 5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 per your own convenience but you have mention at last the abbreviation too. 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TO MENTION THE PLOT AREA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BUILDING APPROX AREA YOU HAVE TO MENTION ON PLAN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38377"/>
                  </a:ext>
                </a:extLst>
              </a:tr>
              <a:tr h="7582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7.ROAD network ,PARKING AREA AND GATES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to mention the distance of road 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gates 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 | -</a:t>
                      </a: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roads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parking area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DISTANCE OF EACH AND EVERY ROAD DRAWN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86461"/>
                  </a:ext>
                </a:extLst>
              </a:tr>
              <a:tr h="6379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8.WATER SUPPLY   STATION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water container 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WS-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water supply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 LITRES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 BLOCK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222" marR="642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81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541B148-B7C7-466A-82A3-E06EE6455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" y="2789852"/>
            <a:ext cx="11287549" cy="4189446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</a:pPr>
            <a:r>
              <a:rPr lang="en-IN" sz="2400" dirty="0">
                <a:solidFill>
                  <a:srgbClr val="7030A0"/>
                </a:solidFill>
                <a:latin typeface="Lucida Handwriting" panose="03010101010101010101" pitchFamily="66" charset="0"/>
              </a:rPr>
              <a:t>You have to build your smart campus on the basis of following criteria 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b="1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to sources                               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b="1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Green campus                                                  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b="1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Security                                                            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b="1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                                              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400" b="1">
                <a:solidFill>
                  <a:srgbClr val="0070C0"/>
                </a:solidFill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Economical</a:t>
            </a:r>
            <a:endParaRPr lang="en-IN" sz="2400" b="1" dirty="0">
              <a:solidFill>
                <a:srgbClr val="0070C0"/>
              </a:solidFill>
              <a:effectLst/>
              <a:latin typeface="Lucida Handwriting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>
                <a:solidFill>
                  <a:schemeClr val="bg1"/>
                </a:solidFill>
              </a:rPr>
              <a:t>  </a:t>
            </a:r>
            <a:r>
              <a:rPr lang="en-IN" b="1" u="sng" dirty="0">
                <a:solidFill>
                  <a:srgbClr val="FFFF00"/>
                </a:solidFill>
              </a:rPr>
              <a:t>*NOTE- WHILE MAKING BUILDING YOU HAVE TO CONSIDER ALL ABOVE POINT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solidFill>
                <a:srgbClr val="FFFF00"/>
              </a:solidFill>
              <a:effectLst/>
              <a:latin typeface="Lucida Handwriting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19617-56D0-4E15-BB6F-288CF4BCB9D8}"/>
              </a:ext>
            </a:extLst>
          </p:cNvPr>
          <p:cNvSpPr/>
          <p:nvPr/>
        </p:nvSpPr>
        <p:spPr>
          <a:xfrm>
            <a:off x="55984" y="1427784"/>
            <a:ext cx="1128755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How you will explain what innovative you have done: -</a:t>
            </a:r>
            <a:endParaRPr lang="en-IN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8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3C2A2C5-52A5-4D1F-8287-6E7C7C2D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7" y="2640562"/>
            <a:ext cx="12070703" cy="4217437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You have to draw a plan on a </a:t>
            </a:r>
            <a:r>
              <a:rPr lang="en-IN" sz="2400" b="1" u="sng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white A-4 sheet or white graph paper </a:t>
            </a:r>
            <a:r>
              <a:rPr lang="en-IN" sz="2400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time allotted will be of </a:t>
            </a:r>
            <a:r>
              <a:rPr lang="en-IN" sz="2400" b="1" u="sng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 hour and 15 minutes</a:t>
            </a:r>
            <a:r>
              <a:rPr lang="en-IN" sz="2400" b="1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You have to work in group of  two.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effectLst/>
              <a:latin typeface="Lucida Handwriting" panose="030101010101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You have to draw with pencil only and written work can be done by pen  also you ca use calculator.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You have to click a photo through any scanner available in play store and then you have to make a </a:t>
            </a:r>
            <a:r>
              <a:rPr lang="en-IN" sz="2400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pdf in (.pdf)</a:t>
            </a:r>
            <a:r>
              <a:rPr lang="en-IN" sz="2400" dirty="0">
                <a:solidFill>
                  <a:srgbClr val="92D05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format.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 a </a:t>
            </a:r>
            <a:r>
              <a:rPr lang="en-IN" sz="2400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google form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will be provided to you in </a:t>
            </a:r>
            <a:r>
              <a:rPr lang="en-IN" sz="2400" dirty="0">
                <a:solidFill>
                  <a:srgbClr val="0070C0"/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google meet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ffectLst/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chat box where you have to submit.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907F9-3666-41BE-AC3A-2F3AE057B7DC}"/>
              </a:ext>
            </a:extLst>
          </p:cNvPr>
          <p:cNvSpPr/>
          <p:nvPr/>
        </p:nvSpPr>
        <p:spPr>
          <a:xfrm>
            <a:off x="0" y="1530220"/>
            <a:ext cx="3778898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Lucida Handwriting" panose="03010101010101010101" pitchFamily="66" charset="0"/>
              </a:rPr>
              <a:t>R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Lucida Handwriting" panose="03010101010101010101" pitchFamily="66" charset="0"/>
              </a:rPr>
              <a:t>ules :-</a:t>
            </a:r>
          </a:p>
        </p:txBody>
      </p:sp>
    </p:spTree>
    <p:extLst>
      <p:ext uri="{BB962C8B-B14F-4D97-AF65-F5344CB8AC3E}">
        <p14:creationId xmlns:p14="http://schemas.microsoft.com/office/powerpoint/2010/main" val="29293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19F30B-209B-44A3-97A5-75B50E055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1546" y="2866292"/>
            <a:ext cx="12253546" cy="39917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Lucida Handwriting" panose="03010101010101010101" pitchFamily="66" charset="0"/>
              </a:rPr>
              <a:t>The judgement will on basis of following: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Lucida Handwriting" panose="03010101010101010101" pitchFamily="66" charset="0"/>
              </a:rPr>
              <a:t>Accessibility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800" u="sng" dirty="0">
                <a:solidFill>
                  <a:schemeClr val="bg1">
                    <a:lumMod val="50000"/>
                    <a:lumOff val="50000"/>
                  </a:schemeClr>
                </a:solidFill>
                <a:latin typeface="Lucida Handwriting" panose="03010101010101010101" pitchFamily="66" charset="0"/>
              </a:rPr>
              <a:t>(how easily all department, hostel, basic facility are connects in terms of distance of roads you will mention)</a:t>
            </a:r>
            <a:r>
              <a:rPr lang="en-IN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IN" sz="2800" b="1" u="sng" dirty="0">
                <a:solidFill>
                  <a:srgbClr val="FF0000"/>
                </a:solidFill>
                <a:latin typeface="Lucida Handwriting" panose="03010101010101010101" pitchFamily="66" charset="0"/>
              </a:rPr>
              <a:t>- 30 POINTS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Lucida Handwriting" panose="03010101010101010101" pitchFamily="66" charset="0"/>
              </a:rPr>
              <a:t>Proper following of all criteria</a:t>
            </a:r>
            <a:r>
              <a:rPr lang="en-IN" sz="28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Lucida Handwriting" panose="03010101010101010101" pitchFamily="66" charset="0"/>
              </a:rPr>
              <a:t>(notations, plan of campus and criteria of smart campus) </a:t>
            </a:r>
            <a:r>
              <a:rPr lang="en-IN" sz="2800" dirty="0">
                <a:solidFill>
                  <a:srgbClr val="FF0000"/>
                </a:solidFill>
              </a:rPr>
              <a:t>– 2</a:t>
            </a:r>
            <a:r>
              <a:rPr lang="en-IN" sz="2800" b="1" u="sng" dirty="0">
                <a:solidFill>
                  <a:srgbClr val="FF0000"/>
                </a:solidFill>
                <a:latin typeface="Lucida Handwriting" panose="03010101010101010101" pitchFamily="66" charset="0"/>
              </a:rPr>
              <a:t>0 POINTS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Lucida Handwriting" panose="03010101010101010101" pitchFamily="66" charset="0"/>
              </a:rPr>
              <a:t>How much your calculated /assumed  area value are practically possible</a:t>
            </a:r>
            <a:r>
              <a:rPr lang="en-IN" sz="2800" b="1" u="sng" dirty="0">
                <a:solidFill>
                  <a:srgbClr val="FF0000"/>
                </a:solidFill>
                <a:latin typeface="Lucida Handwriting" panose="03010101010101010101" pitchFamily="66" charset="0"/>
              </a:rPr>
              <a:t>– 50 POINTS</a:t>
            </a:r>
          </a:p>
          <a:p>
            <a:endParaRPr lang="en-IN" sz="1600" b="1" dirty="0">
              <a:solidFill>
                <a:schemeClr val="bg1"/>
              </a:solidFill>
            </a:endParaRPr>
          </a:p>
          <a:p>
            <a:endParaRPr lang="en-IN" sz="1600" b="1" i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FD703-521E-4CFD-8609-55DA12035B74}"/>
              </a:ext>
            </a:extLst>
          </p:cNvPr>
          <p:cNvSpPr/>
          <p:nvPr/>
        </p:nvSpPr>
        <p:spPr>
          <a:xfrm>
            <a:off x="0" y="1591413"/>
            <a:ext cx="8610050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Judgement criteria :-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15A5-E206-4557-80B9-C54A9155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485901"/>
            <a:ext cx="12106275" cy="6578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</a:t>
            </a:r>
            <a:r>
              <a:rPr lang="en-IN" sz="38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*</a:t>
            </a:r>
            <a:r>
              <a:rPr lang="en-IN" sz="3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NOTE- EXAMPLE :- HOW YOU WILL WRITE THE ANSWER YOU HAVE CALCULATED 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rgbClr val="FFFF00"/>
                </a:solidFill>
                <a:latin typeface="Lucida Handwriting" panose="03010101010101010101" pitchFamily="66" charset="0"/>
              </a:rPr>
              <a:t>FOR DEPARTMENT-: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CE-CIVIL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CAPACITY- 430(EXAMPLE)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TOTAL AREA- ?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NO. OF CLASSROOMS-?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CLASSROOM AREA-?  AND EACH CLASSROOM CAPACITY-?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</a:t>
            </a:r>
            <a:r>
              <a:rPr lang="en-IN" sz="2000" dirty="0">
                <a:solidFill>
                  <a:srgbClr val="002060"/>
                </a:solidFill>
                <a:latin typeface="Lucida Handwriting" panose="03010101010101010101" pitchFamily="66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TEACHER CABIN AREA-?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Lucida Handwriting" panose="03010101010101010101" pitchFamily="66" charset="0"/>
              </a:rPr>
              <a:t>          No of floor -? </a:t>
            </a:r>
          </a:p>
          <a:p>
            <a:pPr marL="0" indent="0">
              <a:buNone/>
            </a:pPr>
            <a:endParaRPr lang="en-IN" sz="1800" b="1" dirty="0">
              <a:solidFill>
                <a:srgbClr val="002060"/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02060"/>
              </a:solidFill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endParaRPr lang="en-IN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854</TotalTime>
  <Words>966</Words>
  <Application>Microsoft Office PowerPoint</Application>
  <PresentationFormat>Widescreen</PresentationFormat>
  <Paragraphs>168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Berlin Sans FB Demi</vt:lpstr>
      <vt:lpstr>Bodoni MT Black</vt:lpstr>
      <vt:lpstr>Calibri</vt:lpstr>
      <vt:lpstr>Century Gothic</vt:lpstr>
      <vt:lpstr>Lucida Handwriting</vt:lpstr>
      <vt:lpstr>Wingdings</vt:lpstr>
      <vt:lpstr>Vapor Trail</vt:lpstr>
      <vt:lpstr>Build  your smart  campus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Singh</dc:creator>
  <cp:lastModifiedBy>saurabhshukla26022000@gmail.com</cp:lastModifiedBy>
  <cp:revision>83</cp:revision>
  <dcterms:created xsi:type="dcterms:W3CDTF">2021-01-25T12:58:42Z</dcterms:created>
  <dcterms:modified xsi:type="dcterms:W3CDTF">2021-04-19T10:42:34Z</dcterms:modified>
</cp:coreProperties>
</file>