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48" r:id="rId2"/>
    <p:sldId id="256" r:id="rId3"/>
    <p:sldId id="342" r:id="rId4"/>
    <p:sldId id="343" r:id="rId5"/>
    <p:sldId id="313" r:id="rId6"/>
    <p:sldId id="264" r:id="rId7"/>
    <p:sldId id="358" r:id="rId8"/>
    <p:sldId id="359" r:id="rId9"/>
    <p:sldId id="333" r:id="rId10"/>
    <p:sldId id="349" r:id="rId11"/>
    <p:sldId id="351" r:id="rId12"/>
    <p:sldId id="352" r:id="rId13"/>
    <p:sldId id="353" r:id="rId14"/>
    <p:sldId id="354" r:id="rId15"/>
    <p:sldId id="355" r:id="rId16"/>
    <p:sldId id="356" r:id="rId17"/>
    <p:sldId id="357" r:id="rId18"/>
    <p:sldId id="346" r:id="rId19"/>
    <p:sldId id="361" r:id="rId20"/>
    <p:sldId id="360" r:id="rId21"/>
    <p:sldId id="335" r:id="rId22"/>
    <p:sldId id="323" r:id="rId2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00099"/>
    <a:srgbClr val="A40000"/>
    <a:srgbClr val="FF9900"/>
    <a:srgbClr val="0C788E"/>
    <a:srgbClr val="0099FF"/>
    <a:srgbClr val="FF66FF"/>
    <a:srgbClr val="DC4930"/>
    <a:srgbClr val="9ADFE6"/>
    <a:srgbClr val="02519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75" autoAdjust="0"/>
    <p:restoredTop sz="94652" autoAdjust="0"/>
  </p:normalViewPr>
  <p:slideViewPr>
    <p:cSldViewPr>
      <p:cViewPr>
        <p:scale>
          <a:sx n="90" d="100"/>
          <a:sy n="90" d="100"/>
        </p:scale>
        <p:origin x="-107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7A8E2-4B30-49FC-AA42-C46D580CF19C}" type="doc">
      <dgm:prSet loTypeId="urn:microsoft.com/office/officeart/2005/8/layout/vList3" loCatId="list" qsTypeId="urn:microsoft.com/office/officeart/2005/8/quickstyle/simple4" qsCatId="simple" csTypeId="urn:microsoft.com/office/officeart/2005/8/colors/accent6_3" csCatId="accent6" phldr="1"/>
      <dgm:spPr/>
      <dgm:t>
        <a:bodyPr/>
        <a:lstStyle/>
        <a:p>
          <a:endParaRPr lang="en-GB"/>
        </a:p>
      </dgm:t>
    </dgm:pt>
    <dgm:pt modelId="{F36070F9-1EAA-4422-BD2E-956CE7DADEE5}">
      <dgm:prSet phldrT="[Text]" custT="1"/>
      <dgm:spPr>
        <a:solidFill>
          <a:srgbClr val="0099FF"/>
        </a:solidFill>
      </dgm:spPr>
      <dgm:t>
        <a:bodyPr/>
        <a:lstStyle/>
        <a:p>
          <a:pPr algn="l"/>
          <a:r>
            <a:rPr lang="en-GB" sz="2400" b="1" dirty="0" smtClean="0">
              <a:solidFill>
                <a:srgbClr val="422C16"/>
              </a:solidFill>
            </a:rPr>
            <a:t>Admin </a:t>
          </a:r>
          <a:endParaRPr lang="en-GB" sz="2400" b="1" dirty="0">
            <a:solidFill>
              <a:srgbClr val="422C16"/>
            </a:solidFill>
          </a:endParaRPr>
        </a:p>
      </dgm:t>
    </dgm:pt>
    <dgm:pt modelId="{9AE6A1E7-F72C-45DA-84EB-EFDC236D5D49}" type="parTrans" cxnId="{B91B0791-4138-4AA6-B1E7-0E7FF5A60D4E}">
      <dgm:prSet/>
      <dgm:spPr/>
      <dgm:t>
        <a:bodyPr/>
        <a:lstStyle/>
        <a:p>
          <a:endParaRPr lang="en-GB"/>
        </a:p>
      </dgm:t>
    </dgm:pt>
    <dgm:pt modelId="{A3204D85-43A6-4E45-9A31-7F60B074D2E4}" type="sibTrans" cxnId="{B91B0791-4138-4AA6-B1E7-0E7FF5A60D4E}">
      <dgm:prSet/>
      <dgm:spPr/>
      <dgm:t>
        <a:bodyPr/>
        <a:lstStyle/>
        <a:p>
          <a:endParaRPr lang="en-GB"/>
        </a:p>
      </dgm:t>
    </dgm:pt>
    <dgm:pt modelId="{EFD7A879-DE0E-4575-A108-8252ECD9E0BA}">
      <dgm:prSet phldrT="[Text]" custT="1">
        <dgm:style>
          <a:lnRef idx="1">
            <a:schemeClr val="accent2"/>
          </a:lnRef>
          <a:fillRef idx="2">
            <a:schemeClr val="accent2"/>
          </a:fillRef>
          <a:effectRef idx="1">
            <a:schemeClr val="accent2"/>
          </a:effectRef>
          <a:fontRef idx="minor">
            <a:schemeClr val="dk1"/>
          </a:fontRef>
        </dgm:style>
      </dgm:prSet>
      <dgm:spPr/>
      <dgm:t>
        <a:bodyPr/>
        <a:lstStyle/>
        <a:p>
          <a:pPr algn="l"/>
          <a:r>
            <a:rPr lang="en-GB" sz="2400" b="1" dirty="0" smtClean="0">
              <a:solidFill>
                <a:srgbClr val="422C16"/>
              </a:solidFill>
            </a:rPr>
            <a:t>Institute</a:t>
          </a:r>
          <a:endParaRPr lang="en-GB" sz="2400" b="1" dirty="0">
            <a:solidFill>
              <a:srgbClr val="422C16"/>
            </a:solidFill>
          </a:endParaRPr>
        </a:p>
      </dgm:t>
    </dgm:pt>
    <dgm:pt modelId="{78D23337-FA75-43CB-8CD4-154FB3C326BE}" type="sibTrans" cxnId="{7735B399-E859-4DED-BE5A-058F79AF3AB1}">
      <dgm:prSet/>
      <dgm:spPr/>
      <dgm:t>
        <a:bodyPr/>
        <a:lstStyle/>
        <a:p>
          <a:endParaRPr lang="en-GB"/>
        </a:p>
      </dgm:t>
    </dgm:pt>
    <dgm:pt modelId="{D46795D4-F3F9-4271-BEED-75D28AB3A7A7}" type="parTrans" cxnId="{7735B399-E859-4DED-BE5A-058F79AF3AB1}">
      <dgm:prSet/>
      <dgm:spPr/>
      <dgm:t>
        <a:bodyPr/>
        <a:lstStyle/>
        <a:p>
          <a:endParaRPr lang="en-GB"/>
        </a:p>
      </dgm:t>
    </dgm:pt>
    <dgm:pt modelId="{BF398D5A-9A4F-46FB-A5E4-C9C2716F8811}">
      <dgm:prSet phldrT="[Text]" custT="1">
        <dgm:style>
          <a:lnRef idx="1">
            <a:schemeClr val="accent2"/>
          </a:lnRef>
          <a:fillRef idx="2">
            <a:schemeClr val="accent2"/>
          </a:fillRef>
          <a:effectRef idx="1">
            <a:schemeClr val="accent2"/>
          </a:effectRef>
          <a:fontRef idx="minor">
            <a:schemeClr val="dk1"/>
          </a:fontRef>
        </dgm:style>
      </dgm:prSet>
      <dgm:spPr/>
      <dgm:t>
        <a:bodyPr/>
        <a:lstStyle/>
        <a:p>
          <a:pPr algn="l"/>
          <a:r>
            <a:rPr lang="en-GB" sz="2300" b="1" dirty="0" smtClean="0">
              <a:solidFill>
                <a:schemeClr val="accent6">
                  <a:lumMod val="75000"/>
                </a:schemeClr>
              </a:solidFill>
            </a:rPr>
            <a:t>   </a:t>
          </a:r>
          <a:r>
            <a:rPr lang="en-GB" sz="2400" b="1" dirty="0" smtClean="0">
              <a:solidFill>
                <a:srgbClr val="422C16"/>
              </a:solidFill>
            </a:rPr>
            <a:t>Students</a:t>
          </a:r>
          <a:endParaRPr lang="en-GB" sz="2400" b="1" dirty="0">
            <a:solidFill>
              <a:srgbClr val="422C16"/>
            </a:solidFill>
          </a:endParaRPr>
        </a:p>
      </dgm:t>
    </dgm:pt>
    <dgm:pt modelId="{20A59F62-8352-479B-A675-0D8722EF53E3}" type="parTrans" cxnId="{FD6EEBC5-37D4-42A7-801D-F617450BDB9A}">
      <dgm:prSet/>
      <dgm:spPr/>
      <dgm:t>
        <a:bodyPr/>
        <a:lstStyle/>
        <a:p>
          <a:endParaRPr lang="en-US"/>
        </a:p>
      </dgm:t>
    </dgm:pt>
    <dgm:pt modelId="{86E6F147-33B3-425F-9F18-491EE2F1264E}" type="sibTrans" cxnId="{FD6EEBC5-37D4-42A7-801D-F617450BDB9A}">
      <dgm:prSet/>
      <dgm:spPr/>
      <dgm:t>
        <a:bodyPr/>
        <a:lstStyle/>
        <a:p>
          <a:endParaRPr lang="en-US"/>
        </a:p>
      </dgm:t>
    </dgm:pt>
    <dgm:pt modelId="{DCFAE8F1-2EB8-4068-8404-722AA8F9A8EB}" type="pres">
      <dgm:prSet presAssocID="{A5D7A8E2-4B30-49FC-AA42-C46D580CF19C}" presName="linearFlow" presStyleCnt="0">
        <dgm:presLayoutVars>
          <dgm:dir/>
          <dgm:resizeHandles val="exact"/>
        </dgm:presLayoutVars>
      </dgm:prSet>
      <dgm:spPr/>
      <dgm:t>
        <a:bodyPr/>
        <a:lstStyle/>
        <a:p>
          <a:endParaRPr lang="en-US"/>
        </a:p>
      </dgm:t>
    </dgm:pt>
    <dgm:pt modelId="{40D5BE45-3B9D-493E-A420-CCBD0CF66C09}" type="pres">
      <dgm:prSet presAssocID="{F36070F9-1EAA-4422-BD2E-956CE7DADEE5}" presName="composite" presStyleCnt="0"/>
      <dgm:spPr/>
      <dgm:t>
        <a:bodyPr/>
        <a:lstStyle/>
        <a:p>
          <a:endParaRPr lang="en-US"/>
        </a:p>
      </dgm:t>
    </dgm:pt>
    <dgm:pt modelId="{EFEBD3F7-3C4B-4918-BDFF-B70C5A20E23D}" type="pres">
      <dgm:prSet presAssocID="{F36070F9-1EAA-4422-BD2E-956CE7DADEE5}" presName="imgShp" presStyleLbl="fgImgPlace1" presStyleIdx="0" presStyleCnt="3" custScaleX="85535" custScaleY="85640"/>
      <dgm:spPr>
        <a:blipFill rotWithShape="0">
          <a:blip xmlns:r="http://schemas.openxmlformats.org/officeDocument/2006/relationships" r:embed="rId1"/>
          <a:stretch>
            <a:fillRect/>
          </a:stretch>
        </a:blipFill>
      </dgm:spPr>
      <dgm:t>
        <a:bodyPr/>
        <a:lstStyle/>
        <a:p>
          <a:endParaRPr lang="en-US"/>
        </a:p>
      </dgm:t>
    </dgm:pt>
    <dgm:pt modelId="{11FCE99F-4718-493B-99A8-D7FAA2C69AD5}" type="pres">
      <dgm:prSet presAssocID="{F36070F9-1EAA-4422-BD2E-956CE7DADEE5}" presName="txShp" presStyleLbl="node1" presStyleIdx="0" presStyleCnt="3">
        <dgm:presLayoutVars>
          <dgm:bulletEnabled val="1"/>
        </dgm:presLayoutVars>
      </dgm:prSet>
      <dgm:spPr/>
      <dgm:t>
        <a:bodyPr/>
        <a:lstStyle/>
        <a:p>
          <a:endParaRPr lang="en-US"/>
        </a:p>
      </dgm:t>
    </dgm:pt>
    <dgm:pt modelId="{159F2E7A-4995-4E25-99B5-8387C8355B2E}" type="pres">
      <dgm:prSet presAssocID="{A3204D85-43A6-4E45-9A31-7F60B074D2E4}" presName="spacing" presStyleCnt="0"/>
      <dgm:spPr/>
      <dgm:t>
        <a:bodyPr/>
        <a:lstStyle/>
        <a:p>
          <a:endParaRPr lang="en-US"/>
        </a:p>
      </dgm:t>
    </dgm:pt>
    <dgm:pt modelId="{0A0A0AA5-7A4F-451D-AE22-061876CA81BA}" type="pres">
      <dgm:prSet presAssocID="{EFD7A879-DE0E-4575-A108-8252ECD9E0BA}" presName="composite" presStyleCnt="0"/>
      <dgm:spPr/>
      <dgm:t>
        <a:bodyPr/>
        <a:lstStyle/>
        <a:p>
          <a:endParaRPr lang="en-US"/>
        </a:p>
      </dgm:t>
    </dgm:pt>
    <dgm:pt modelId="{47BC4A6A-4080-4B91-B8AA-2BB78226BC2A}" type="pres">
      <dgm:prSet presAssocID="{EFD7A879-DE0E-4575-A108-8252ECD9E0BA}" presName="imgShp" presStyleLbl="fgImgPlace1" presStyleIdx="1" presStyleCnt="3" custLinFactNeighborX="-1509" custLinFactNeighborY="-15086"/>
      <dgm:spPr>
        <a:blipFill rotWithShape="0">
          <a:blip xmlns:r="http://schemas.openxmlformats.org/officeDocument/2006/relationships" r:embed="rId2"/>
          <a:stretch>
            <a:fillRect/>
          </a:stretch>
        </a:blipFill>
      </dgm:spPr>
      <dgm:t>
        <a:bodyPr/>
        <a:lstStyle/>
        <a:p>
          <a:endParaRPr lang="en-US"/>
        </a:p>
      </dgm:t>
    </dgm:pt>
    <dgm:pt modelId="{1E36D4BA-AB27-447F-A625-C256C7876169}" type="pres">
      <dgm:prSet presAssocID="{EFD7A879-DE0E-4575-A108-8252ECD9E0BA}" presName="txShp" presStyleLbl="node1" presStyleIdx="1" presStyleCnt="3" custScaleY="88695" custLinFactNeighborX="2297" custLinFactNeighborY="-20052">
        <dgm:presLayoutVars>
          <dgm:bulletEnabled val="1"/>
        </dgm:presLayoutVars>
      </dgm:prSet>
      <dgm:spPr/>
      <dgm:t>
        <a:bodyPr/>
        <a:lstStyle/>
        <a:p>
          <a:endParaRPr lang="en-US"/>
        </a:p>
      </dgm:t>
    </dgm:pt>
    <dgm:pt modelId="{4926F122-1B4B-4BD9-84EF-6B02F0C90B28}" type="pres">
      <dgm:prSet presAssocID="{78D23337-FA75-43CB-8CD4-154FB3C326BE}" presName="spacing" presStyleCnt="0"/>
      <dgm:spPr/>
    </dgm:pt>
    <dgm:pt modelId="{10E746B0-AAC6-46A5-9CE8-BCDCCF90A211}" type="pres">
      <dgm:prSet presAssocID="{BF398D5A-9A4F-46FB-A5E4-C9C2716F8811}" presName="composite" presStyleCnt="0"/>
      <dgm:spPr/>
    </dgm:pt>
    <dgm:pt modelId="{E31E406F-9109-42B1-BA45-36F664B651EA}" type="pres">
      <dgm:prSet presAssocID="{BF398D5A-9A4F-46FB-A5E4-C9C2716F8811}" presName="imgShp" presStyleLbl="fgImgPlace1" presStyleIdx="2" presStyleCnt="3"/>
      <dgm:spPr>
        <a:blipFill rotWithShape="0">
          <a:blip xmlns:r="http://schemas.openxmlformats.org/officeDocument/2006/relationships" r:embed="rId3"/>
          <a:stretch>
            <a:fillRect/>
          </a:stretch>
        </a:blipFill>
      </dgm:spPr>
      <dgm:t>
        <a:bodyPr/>
        <a:lstStyle/>
        <a:p>
          <a:endParaRPr lang="en-US"/>
        </a:p>
      </dgm:t>
    </dgm:pt>
    <dgm:pt modelId="{18349B9D-0482-472A-A58D-1CF293B79EDB}" type="pres">
      <dgm:prSet presAssocID="{BF398D5A-9A4F-46FB-A5E4-C9C2716F8811}" presName="txShp" presStyleLbl="node1" presStyleIdx="2" presStyleCnt="3">
        <dgm:presLayoutVars>
          <dgm:bulletEnabled val="1"/>
        </dgm:presLayoutVars>
      </dgm:prSet>
      <dgm:spPr/>
      <dgm:t>
        <a:bodyPr/>
        <a:lstStyle/>
        <a:p>
          <a:endParaRPr lang="en-US"/>
        </a:p>
      </dgm:t>
    </dgm:pt>
  </dgm:ptLst>
  <dgm:cxnLst>
    <dgm:cxn modelId="{FD6EEBC5-37D4-42A7-801D-F617450BDB9A}" srcId="{A5D7A8E2-4B30-49FC-AA42-C46D580CF19C}" destId="{BF398D5A-9A4F-46FB-A5E4-C9C2716F8811}" srcOrd="2" destOrd="0" parTransId="{20A59F62-8352-479B-A675-0D8722EF53E3}" sibTransId="{86E6F147-33B3-425F-9F18-491EE2F1264E}"/>
    <dgm:cxn modelId="{D85ECE1B-1A1B-44F7-A905-DBCC7CF517CF}" type="presOf" srcId="{EFD7A879-DE0E-4575-A108-8252ECD9E0BA}" destId="{1E36D4BA-AB27-447F-A625-C256C7876169}" srcOrd="0" destOrd="0" presId="urn:microsoft.com/office/officeart/2005/8/layout/vList3"/>
    <dgm:cxn modelId="{3827DC56-27BC-4AA1-B3B5-F314A9F079D8}" type="presOf" srcId="{F36070F9-1EAA-4422-BD2E-956CE7DADEE5}" destId="{11FCE99F-4718-493B-99A8-D7FAA2C69AD5}" srcOrd="0" destOrd="0" presId="urn:microsoft.com/office/officeart/2005/8/layout/vList3"/>
    <dgm:cxn modelId="{7735B399-E859-4DED-BE5A-058F79AF3AB1}" srcId="{A5D7A8E2-4B30-49FC-AA42-C46D580CF19C}" destId="{EFD7A879-DE0E-4575-A108-8252ECD9E0BA}" srcOrd="1" destOrd="0" parTransId="{D46795D4-F3F9-4271-BEED-75D28AB3A7A7}" sibTransId="{78D23337-FA75-43CB-8CD4-154FB3C326BE}"/>
    <dgm:cxn modelId="{6389065B-DC6E-41C0-8D08-C9CFA186C0E1}" type="presOf" srcId="{A5D7A8E2-4B30-49FC-AA42-C46D580CF19C}" destId="{DCFAE8F1-2EB8-4068-8404-722AA8F9A8EB}" srcOrd="0" destOrd="0" presId="urn:microsoft.com/office/officeart/2005/8/layout/vList3"/>
    <dgm:cxn modelId="{46363341-8903-4A86-8EA8-EC4166A41BAF}" type="presOf" srcId="{BF398D5A-9A4F-46FB-A5E4-C9C2716F8811}" destId="{18349B9D-0482-472A-A58D-1CF293B79EDB}" srcOrd="0" destOrd="0" presId="urn:microsoft.com/office/officeart/2005/8/layout/vList3"/>
    <dgm:cxn modelId="{B91B0791-4138-4AA6-B1E7-0E7FF5A60D4E}" srcId="{A5D7A8E2-4B30-49FC-AA42-C46D580CF19C}" destId="{F36070F9-1EAA-4422-BD2E-956CE7DADEE5}" srcOrd="0" destOrd="0" parTransId="{9AE6A1E7-F72C-45DA-84EB-EFDC236D5D49}" sibTransId="{A3204D85-43A6-4E45-9A31-7F60B074D2E4}"/>
    <dgm:cxn modelId="{646F4AAC-1C6A-4249-924C-735925E13B2F}" type="presParOf" srcId="{DCFAE8F1-2EB8-4068-8404-722AA8F9A8EB}" destId="{40D5BE45-3B9D-493E-A420-CCBD0CF66C09}" srcOrd="0" destOrd="0" presId="urn:microsoft.com/office/officeart/2005/8/layout/vList3"/>
    <dgm:cxn modelId="{86DDDB99-634B-4B94-B338-725840DD0D18}" type="presParOf" srcId="{40D5BE45-3B9D-493E-A420-CCBD0CF66C09}" destId="{EFEBD3F7-3C4B-4918-BDFF-B70C5A20E23D}" srcOrd="0" destOrd="0" presId="urn:microsoft.com/office/officeart/2005/8/layout/vList3"/>
    <dgm:cxn modelId="{BCDDEAC9-68D7-4287-883A-DA387B634F65}" type="presParOf" srcId="{40D5BE45-3B9D-493E-A420-CCBD0CF66C09}" destId="{11FCE99F-4718-493B-99A8-D7FAA2C69AD5}" srcOrd="1" destOrd="0" presId="urn:microsoft.com/office/officeart/2005/8/layout/vList3"/>
    <dgm:cxn modelId="{6B78F4A9-29AF-4FBD-8787-191AD145D985}" type="presParOf" srcId="{DCFAE8F1-2EB8-4068-8404-722AA8F9A8EB}" destId="{159F2E7A-4995-4E25-99B5-8387C8355B2E}" srcOrd="1" destOrd="0" presId="urn:microsoft.com/office/officeart/2005/8/layout/vList3"/>
    <dgm:cxn modelId="{5C18D3E8-BA32-4C0E-AA59-4123F5A53B4A}" type="presParOf" srcId="{DCFAE8F1-2EB8-4068-8404-722AA8F9A8EB}" destId="{0A0A0AA5-7A4F-451D-AE22-061876CA81BA}" srcOrd="2" destOrd="0" presId="urn:microsoft.com/office/officeart/2005/8/layout/vList3"/>
    <dgm:cxn modelId="{9DAF39F4-DBB2-4C6E-9A6F-AD1F044FD633}" type="presParOf" srcId="{0A0A0AA5-7A4F-451D-AE22-061876CA81BA}" destId="{47BC4A6A-4080-4B91-B8AA-2BB78226BC2A}" srcOrd="0" destOrd="0" presId="urn:microsoft.com/office/officeart/2005/8/layout/vList3"/>
    <dgm:cxn modelId="{5640C6D7-BDDC-49CF-A731-206ADB990BFD}" type="presParOf" srcId="{0A0A0AA5-7A4F-451D-AE22-061876CA81BA}" destId="{1E36D4BA-AB27-447F-A625-C256C7876169}" srcOrd="1" destOrd="0" presId="urn:microsoft.com/office/officeart/2005/8/layout/vList3"/>
    <dgm:cxn modelId="{CA582C87-2066-4638-8070-C5C14C04CEF6}" type="presParOf" srcId="{DCFAE8F1-2EB8-4068-8404-722AA8F9A8EB}" destId="{4926F122-1B4B-4BD9-84EF-6B02F0C90B28}" srcOrd="3" destOrd="0" presId="urn:microsoft.com/office/officeart/2005/8/layout/vList3"/>
    <dgm:cxn modelId="{C68265FB-6EEC-4A43-9EDF-8564D89BA638}" type="presParOf" srcId="{DCFAE8F1-2EB8-4068-8404-722AA8F9A8EB}" destId="{10E746B0-AAC6-46A5-9CE8-BCDCCF90A211}" srcOrd="4" destOrd="0" presId="urn:microsoft.com/office/officeart/2005/8/layout/vList3"/>
    <dgm:cxn modelId="{9B824A4A-3721-42F6-9336-FD81C073D750}" type="presParOf" srcId="{10E746B0-AAC6-46A5-9CE8-BCDCCF90A211}" destId="{E31E406F-9109-42B1-BA45-36F664B651EA}" srcOrd="0" destOrd="0" presId="urn:microsoft.com/office/officeart/2005/8/layout/vList3"/>
    <dgm:cxn modelId="{F54EC39C-FB1D-4237-A880-D36DC8F9D933}" type="presParOf" srcId="{10E746B0-AAC6-46A5-9CE8-BCDCCF90A211}" destId="{18349B9D-0482-472A-A58D-1CF293B79EDB}" srcOrd="1" destOrd="0" presId="urn:microsoft.com/office/officeart/2005/8/layout/vList3"/>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CCE7E72-828C-4A56-98BF-CE4958372DE8}" type="datetimeFigureOut">
              <a:rPr lang="en-US"/>
              <a:pPr>
                <a:defRPr/>
              </a:pPr>
              <a:t>3/25/2019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0420C8F-6BAA-4D95-882D-CA29A07806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b="1" dirty="0" smtClean="0"/>
              <a:t>What is the Roadmap for the product / approach to releases?</a:t>
            </a:r>
          </a:p>
          <a:p>
            <a:pPr eaLnBrk="1" hangingPunct="1">
              <a:lnSpc>
                <a:spcPct val="90000"/>
              </a:lnSpc>
              <a:spcBef>
                <a:spcPct val="0"/>
              </a:spcBef>
            </a:pPr>
            <a:endParaRPr lang="en-US" dirty="0" smtClean="0"/>
          </a:p>
          <a:p>
            <a:pPr eaLnBrk="1" hangingPunct="1">
              <a:lnSpc>
                <a:spcPct val="90000"/>
              </a:lnSpc>
              <a:spcBef>
                <a:spcPct val="0"/>
              </a:spcBef>
            </a:pPr>
            <a:r>
              <a:rPr lang="en-US" dirty="0" smtClean="0"/>
              <a:t>The Version Release Strategy section describes how the project will deliver incremental sets of features and functions in a series of releases to completion. The Version Release Strategy enables the business to plan for an orderly implementation of the solution and defines how the scope can be allowed to flex.</a:t>
            </a:r>
            <a:endParaRPr lang="en-GB" dirty="0" smtClean="0"/>
          </a:p>
          <a:p>
            <a:pPr eaLnBrk="1" hangingPunct="1">
              <a:spcBef>
                <a:spcPct val="0"/>
              </a:spcBef>
            </a:pPr>
            <a:endParaRPr lang="en-GB" dirty="0" smtClean="0"/>
          </a:p>
          <a:p>
            <a:pPr eaLnBrk="1" hangingPunct="1">
              <a:spcBef>
                <a:spcPct val="0"/>
              </a:spcBef>
            </a:pPr>
            <a:endParaRPr lang="en-GB" dirty="0"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B99CAF-07C7-4A5F-9F4F-35E219762891}" type="slidenum">
              <a:rPr lang="en-GB" smtClean="0"/>
              <a:pPr/>
              <a:t>5</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4A51DF9-9697-4E79-950A-3F5028D1CCB0}" type="slidenum">
              <a:rPr lang="es-ES"/>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829D071-872B-4D38-9099-C99F023731C9}"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142F54A-11ED-453F-88F4-7C0E28325C0F}" type="slidenum">
              <a:rPr lang="es-ES"/>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9EB4010-A97A-436A-B4BD-42555018E9E3}" type="slidenum">
              <a:rPr lang="es-ES"/>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6473E1A3-877B-423D-9041-90053003BC29}"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C9D7000-FD90-431B-93D6-9B306F7F9360}"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32DA7634-3F01-421A-9CD8-D8CA38EC2231}"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300F59D1-4138-4DD9-B417-774261AC2162}"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7ABCAEDB-7148-457E-AA34-39CFFFC9853D}"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673FB5D-074E-4E6E-9A65-FCB0830D965F}"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6E13EEB-FB4C-41E1-B34E-B670B42AEDBC}"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D678AEB-9DA0-4BB3-9C97-475012443FF9}"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048000"/>
            <a:ext cx="4800600" cy="923330"/>
          </a:xfrm>
          <a:prstGeom prst="rect">
            <a:avLst/>
          </a:prstGeom>
          <a:noFill/>
        </p:spPr>
        <p:txBody>
          <a:bodyPr wrap="none" lIns="91440" tIns="45720" rIns="91440" bIns="45720">
            <a:prstTxWarp prst="textArchUp">
              <a:avLst/>
            </a:prstTxWarp>
            <a:spAutoFit/>
            <a:scene3d>
              <a:camera prst="perspectiveHeroicExtremeRightFacing"/>
              <a:lightRig rig="threePt" dir="t"/>
            </a:scene3d>
          </a:bodyPr>
          <a:lstStyle/>
          <a:p>
            <a:pPr algn="ct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Welcome</a:t>
            </a:r>
            <a:endParaRPr lang="en-US" sz="80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pic>
        <p:nvPicPr>
          <p:cNvPr id="1026" name="Picture 2" descr="C:\Users\saurabh\Desktop\Welcome_large.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advTm="4000">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1266693"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Login</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050" name="Picture 2" descr="C:\Users\LENOVO\Desktop\Resultanalysis Screenshot'\Login.JPG"/>
          <p:cNvPicPr>
            <a:picLocks noChangeAspect="1" noChangeArrowheads="1"/>
          </p:cNvPicPr>
          <p:nvPr/>
        </p:nvPicPr>
        <p:blipFill>
          <a:blip r:embed="rId3"/>
          <a:srcRect/>
          <a:stretch>
            <a:fillRect/>
          </a:stretch>
        </p:blipFill>
        <p:spPr bwMode="auto">
          <a:xfrm>
            <a:off x="304800" y="2590800"/>
            <a:ext cx="8457907" cy="34290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9000">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3470822"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 GTU wise result search.</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075" name="Picture 3" descr="C:\Users\LENOVO\Desktop\Resultanalysis Screenshot'\Gtu wisr.JPG"/>
          <p:cNvPicPr>
            <a:picLocks noChangeAspect="1" noChangeArrowheads="1"/>
          </p:cNvPicPr>
          <p:nvPr/>
        </p:nvPicPr>
        <p:blipFill>
          <a:blip r:embed="rId3"/>
          <a:srcRect/>
          <a:stretch>
            <a:fillRect/>
          </a:stretch>
        </p:blipFill>
        <p:spPr bwMode="auto">
          <a:xfrm>
            <a:off x="330857" y="2590800"/>
            <a:ext cx="8279743" cy="373380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3924472"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Institute wise result search.</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098" name="Picture 2" descr="C:\Users\LENOVO\Desktop\Resultanalysis Screenshot'\Institute wise.JPG"/>
          <p:cNvPicPr>
            <a:picLocks noChangeAspect="1" noChangeArrowheads="1"/>
          </p:cNvPicPr>
          <p:nvPr/>
        </p:nvPicPr>
        <p:blipFill>
          <a:blip r:embed="rId3"/>
          <a:srcRect/>
          <a:stretch>
            <a:fillRect/>
          </a:stretch>
        </p:blipFill>
        <p:spPr bwMode="auto">
          <a:xfrm>
            <a:off x="304801" y="2514600"/>
            <a:ext cx="8534400" cy="381000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3643946"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 Manage Students details.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122" name="Picture 2" descr="C:\Users\LENOVO\Desktop\Resultanalysis Screenshot'\ManageStudent dtails.JPG"/>
          <p:cNvPicPr>
            <a:picLocks noChangeAspect="1" noChangeArrowheads="1"/>
          </p:cNvPicPr>
          <p:nvPr/>
        </p:nvPicPr>
        <p:blipFill>
          <a:blip r:embed="rId3"/>
          <a:srcRect/>
          <a:stretch>
            <a:fillRect/>
          </a:stretch>
        </p:blipFill>
        <p:spPr bwMode="auto">
          <a:xfrm>
            <a:off x="228600" y="2486025"/>
            <a:ext cx="8534400" cy="3838575"/>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3558988"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 Update Students details.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6146" name="Picture 2" descr="C:\Users\LENOVO\Desktop\Resultanalysis Screenshot'\Edit student detail.JPG"/>
          <p:cNvPicPr>
            <a:picLocks noChangeAspect="1" noChangeArrowheads="1"/>
          </p:cNvPicPr>
          <p:nvPr/>
        </p:nvPicPr>
        <p:blipFill>
          <a:blip r:embed="rId3"/>
          <a:srcRect/>
          <a:stretch>
            <a:fillRect/>
          </a:stretch>
        </p:blipFill>
        <p:spPr bwMode="auto">
          <a:xfrm>
            <a:off x="304800" y="2590800"/>
            <a:ext cx="8305800" cy="364490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2518639"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 Backlog details.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7171" name="Picture 3" descr="C:\Users\LENOVO\Desktop\Resultanalysis Screenshot'\Backlog detail.JPG"/>
          <p:cNvPicPr>
            <a:picLocks noChangeAspect="1" noChangeArrowheads="1"/>
          </p:cNvPicPr>
          <p:nvPr/>
        </p:nvPicPr>
        <p:blipFill>
          <a:blip r:embed="rId3"/>
          <a:srcRect/>
          <a:stretch>
            <a:fillRect/>
          </a:stretch>
        </p:blipFill>
        <p:spPr bwMode="auto">
          <a:xfrm>
            <a:off x="304800" y="2667000"/>
            <a:ext cx="8534400" cy="358775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2260555"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Marks details.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8194" name="Picture 2" descr="C:\Users\LENOVO\Desktop\Resultanalysis Screenshot'\result.JPG"/>
          <p:cNvPicPr>
            <a:picLocks noChangeAspect="1" noChangeArrowheads="1"/>
          </p:cNvPicPr>
          <p:nvPr/>
        </p:nvPicPr>
        <p:blipFill>
          <a:blip r:embed="rId3"/>
          <a:srcRect/>
          <a:stretch>
            <a:fillRect/>
          </a:stretch>
        </p:blipFill>
        <p:spPr bwMode="auto">
          <a:xfrm>
            <a:off x="304800" y="2419350"/>
            <a:ext cx="8382000" cy="398145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2448107"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(7</a:t>
            </a:r>
            <a:r>
              <a:rPr lang="en-US" sz="2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Give Feedback</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9218" name="Picture 2" descr="C:\Users\LENOVO\Desktop\Resultanalysis Screenshot'\facultyfeedback.JPG"/>
          <p:cNvPicPr>
            <a:picLocks noChangeAspect="1" noChangeArrowheads="1"/>
          </p:cNvPicPr>
          <p:nvPr/>
        </p:nvPicPr>
        <p:blipFill>
          <a:blip r:embed="rId3"/>
          <a:srcRect/>
          <a:stretch>
            <a:fillRect/>
          </a:stretch>
        </p:blipFill>
        <p:spPr bwMode="auto">
          <a:xfrm>
            <a:off x="304800" y="2590800"/>
            <a:ext cx="8305800" cy="365760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hevron 4"/>
          <p:cNvSpPr/>
          <p:nvPr/>
        </p:nvSpPr>
        <p:spPr>
          <a:xfrm>
            <a:off x="1066800" y="4038600"/>
            <a:ext cx="405663" cy="5254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11" name="Group 10"/>
          <p:cNvGrpSpPr/>
          <p:nvPr/>
        </p:nvGrpSpPr>
        <p:grpSpPr>
          <a:xfrm>
            <a:off x="304800" y="2438400"/>
            <a:ext cx="838200" cy="612274"/>
            <a:chOff x="0" y="48125"/>
            <a:chExt cx="838200" cy="612274"/>
          </a:xfrm>
        </p:grpSpPr>
        <p:sp>
          <p:nvSpPr>
            <p:cNvPr id="12" name="Chevron 11"/>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1.</a:t>
              </a:r>
              <a:endParaRPr lang="en-US" sz="1400" kern="1200" dirty="0">
                <a:solidFill>
                  <a:schemeClr val="tx1"/>
                </a:solidFill>
              </a:endParaRPr>
            </a:p>
          </p:txBody>
        </p:sp>
      </p:grpSp>
      <p:sp>
        <p:nvSpPr>
          <p:cNvPr id="20" name="Rectangle 19"/>
          <p:cNvSpPr/>
          <p:nvPr/>
        </p:nvSpPr>
        <p:spPr>
          <a:xfrm>
            <a:off x="1219200" y="2514600"/>
            <a:ext cx="7391400" cy="646331"/>
          </a:xfrm>
          <a:prstGeom prst="rect">
            <a:avLst/>
          </a:prstGeom>
        </p:spPr>
        <p:txBody>
          <a:bodyPr wrap="square">
            <a:spAutoFit/>
          </a:bodyPr>
          <a:lstStyle/>
          <a:p>
            <a:r>
              <a:rPr lang="en-US" b="1" dirty="0" smtClean="0"/>
              <a:t>To improve student’s performance by comparing each other’s result</a:t>
            </a:r>
            <a:r>
              <a:rPr lang="es-ES" b="1" dirty="0" smtClean="0">
                <a:solidFill>
                  <a:srgbClr val="000066"/>
                </a:solidFill>
                <a:latin typeface="Times New Roman" pitchFamily="18" charset="0"/>
                <a:cs typeface="Times New Roman" pitchFamily="18" charset="0"/>
              </a:rPr>
              <a:t>.</a:t>
            </a:r>
            <a:endParaRPr lang="es-ES" b="1" dirty="0">
              <a:solidFill>
                <a:srgbClr val="000066"/>
              </a:solidFill>
              <a:latin typeface="Times New Roman" pitchFamily="18" charset="0"/>
              <a:cs typeface="Times New Roman" pitchFamily="18" charset="0"/>
            </a:endParaRPr>
          </a:p>
        </p:txBody>
      </p:sp>
      <p:grpSp>
        <p:nvGrpSpPr>
          <p:cNvPr id="21" name="Group 20"/>
          <p:cNvGrpSpPr/>
          <p:nvPr/>
        </p:nvGrpSpPr>
        <p:grpSpPr>
          <a:xfrm>
            <a:off x="304800" y="3352800"/>
            <a:ext cx="838200" cy="612274"/>
            <a:chOff x="0" y="48125"/>
            <a:chExt cx="838200" cy="612274"/>
          </a:xfrm>
        </p:grpSpPr>
        <p:sp>
          <p:nvSpPr>
            <p:cNvPr id="22" name="Chevron 21"/>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2.</a:t>
              </a:r>
              <a:endParaRPr lang="en-US" sz="1400" kern="1200" dirty="0">
                <a:solidFill>
                  <a:schemeClr val="tx1"/>
                </a:solidFill>
              </a:endParaRPr>
            </a:p>
          </p:txBody>
        </p:sp>
      </p:grpSp>
      <p:sp>
        <p:nvSpPr>
          <p:cNvPr id="24" name="Rectangle 23"/>
          <p:cNvSpPr/>
          <p:nvPr/>
        </p:nvSpPr>
        <p:spPr>
          <a:xfrm>
            <a:off x="1219200" y="3429000"/>
            <a:ext cx="8124853" cy="369332"/>
          </a:xfrm>
          <a:prstGeom prst="rect">
            <a:avLst/>
          </a:prstGeom>
        </p:spPr>
        <p:txBody>
          <a:bodyPr wrap="none">
            <a:spAutoFit/>
          </a:bodyPr>
          <a:lstStyle/>
          <a:p>
            <a:pPr lvl="0"/>
            <a:r>
              <a:rPr lang="en-US" b="1" dirty="0" smtClean="0"/>
              <a:t>To refine data stored in database and generate various analysis reports</a:t>
            </a:r>
            <a:r>
              <a:rPr lang="es-ES" b="1" dirty="0" smtClean="0">
                <a:solidFill>
                  <a:srgbClr val="000066"/>
                </a:solidFill>
                <a:latin typeface="Times New Roman" pitchFamily="18" charset="0"/>
                <a:cs typeface="Times New Roman" pitchFamily="18" charset="0"/>
              </a:rPr>
              <a:t>.</a:t>
            </a:r>
            <a:endParaRPr lang="es-ES" b="1" dirty="0">
              <a:solidFill>
                <a:srgbClr val="000066"/>
              </a:solidFill>
              <a:latin typeface="Times New Roman" pitchFamily="18" charset="0"/>
              <a:cs typeface="Times New Roman" pitchFamily="18" charset="0"/>
            </a:endParaRPr>
          </a:p>
        </p:txBody>
      </p:sp>
      <p:sp>
        <p:nvSpPr>
          <p:cNvPr id="25" name="Rectangle 24"/>
          <p:cNvSpPr/>
          <p:nvPr/>
        </p:nvSpPr>
        <p:spPr>
          <a:xfrm>
            <a:off x="1219200" y="4431268"/>
            <a:ext cx="6158481" cy="369332"/>
          </a:xfrm>
          <a:prstGeom prst="rect">
            <a:avLst/>
          </a:prstGeom>
        </p:spPr>
        <p:txBody>
          <a:bodyPr wrap="none">
            <a:spAutoFit/>
          </a:bodyPr>
          <a:lstStyle/>
          <a:p>
            <a:r>
              <a:rPr lang="en-US" b="1" dirty="0" smtClean="0"/>
              <a:t>Automatically calculate percentage of student’s result</a:t>
            </a:r>
            <a:r>
              <a:rPr lang="es-ES" b="1" dirty="0" smtClean="0">
                <a:solidFill>
                  <a:srgbClr val="000066"/>
                </a:solidFill>
                <a:latin typeface="Times New Roman" pitchFamily="18" charset="0"/>
                <a:cs typeface="Times New Roman" pitchFamily="18" charset="0"/>
              </a:rPr>
              <a:t>.</a:t>
            </a:r>
            <a:endParaRPr lang="es-ES" b="1" dirty="0">
              <a:solidFill>
                <a:srgbClr val="000066"/>
              </a:solidFill>
              <a:latin typeface="Times New Roman" pitchFamily="18" charset="0"/>
              <a:cs typeface="Times New Roman" pitchFamily="18" charset="0"/>
            </a:endParaRPr>
          </a:p>
        </p:txBody>
      </p:sp>
      <p:grpSp>
        <p:nvGrpSpPr>
          <p:cNvPr id="26" name="Group 25"/>
          <p:cNvGrpSpPr/>
          <p:nvPr/>
        </p:nvGrpSpPr>
        <p:grpSpPr>
          <a:xfrm>
            <a:off x="228600" y="4343400"/>
            <a:ext cx="838200" cy="612274"/>
            <a:chOff x="0" y="48125"/>
            <a:chExt cx="838200" cy="612274"/>
          </a:xfrm>
        </p:grpSpPr>
        <p:sp>
          <p:nvSpPr>
            <p:cNvPr id="27" name="Chevron 26"/>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3.</a:t>
              </a:r>
              <a:endParaRPr lang="en-US" sz="1400" kern="1200" dirty="0">
                <a:solidFill>
                  <a:schemeClr val="tx1"/>
                </a:solidFill>
              </a:endParaRPr>
            </a:p>
          </p:txBody>
        </p:sp>
      </p:grpSp>
      <p:grpSp>
        <p:nvGrpSpPr>
          <p:cNvPr id="29" name="Group 28"/>
          <p:cNvGrpSpPr/>
          <p:nvPr/>
        </p:nvGrpSpPr>
        <p:grpSpPr>
          <a:xfrm>
            <a:off x="228600" y="5257800"/>
            <a:ext cx="838200" cy="612274"/>
            <a:chOff x="0" y="48125"/>
            <a:chExt cx="838200" cy="612274"/>
          </a:xfrm>
        </p:grpSpPr>
        <p:sp>
          <p:nvSpPr>
            <p:cNvPr id="30" name="Chevron 29"/>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4.</a:t>
              </a:r>
              <a:endParaRPr lang="en-US" sz="1400" kern="1200" dirty="0">
                <a:solidFill>
                  <a:schemeClr val="tx1"/>
                </a:solidFill>
              </a:endParaRPr>
            </a:p>
          </p:txBody>
        </p:sp>
      </p:grpSp>
      <p:sp>
        <p:nvSpPr>
          <p:cNvPr id="32" name="Rectangle 31"/>
          <p:cNvSpPr/>
          <p:nvPr/>
        </p:nvSpPr>
        <p:spPr>
          <a:xfrm>
            <a:off x="1219200" y="5257800"/>
            <a:ext cx="7696200" cy="923330"/>
          </a:xfrm>
          <a:prstGeom prst="rect">
            <a:avLst/>
          </a:prstGeom>
        </p:spPr>
        <p:txBody>
          <a:bodyPr wrap="square">
            <a:spAutoFit/>
          </a:bodyPr>
          <a:lstStyle/>
          <a:p>
            <a:r>
              <a:rPr lang="en-US" b="1" dirty="0" smtClean="0"/>
              <a:t>We will generate reports based on analysis of institute result set and suggest where the department should focus on improvement on particular subject too.</a:t>
            </a:r>
            <a:endParaRPr lang="es-ES" b="1" dirty="0">
              <a:solidFill>
                <a:srgbClr val="000066"/>
              </a:solidFill>
              <a:latin typeface="Times New Roman" pitchFamily="18" charset="0"/>
              <a:cs typeface="Times New Roman" pitchFamily="18" charset="0"/>
            </a:endParaRPr>
          </a:p>
        </p:txBody>
      </p:sp>
      <p:sp>
        <p:nvSpPr>
          <p:cNvPr id="33" name="Rectangle 32"/>
          <p:cNvSpPr/>
          <p:nvPr/>
        </p:nvSpPr>
        <p:spPr>
          <a:xfrm>
            <a:off x="152400" y="449759"/>
            <a:ext cx="8763000" cy="769441"/>
          </a:xfrm>
          <a:prstGeom prst="rect">
            <a:avLst/>
          </a:prstGeom>
        </p:spPr>
        <p:txBody>
          <a:bodyPr wrap="square">
            <a:spAutoFit/>
          </a:bodyPr>
          <a:lstStyle/>
          <a:p>
            <a:pPr algn="ctr"/>
            <a:r>
              <a:rPr lang="en-US" sz="4400" i="1" spc="50" dirty="0" smtClean="0">
                <a:ln w="11430"/>
                <a:solidFill>
                  <a:srgbClr val="00B0F0"/>
                </a:solidFill>
                <a:effectLst>
                  <a:outerShdw blurRad="76200" dist="50800" dir="5400000" algn="tl" rotWithShape="0">
                    <a:srgbClr val="000000">
                      <a:alpha val="65000"/>
                    </a:srgbClr>
                  </a:outerShdw>
                </a:effectLst>
                <a:hlinkClick r:id="rId2" action="ppaction://hlinkfile"/>
              </a:rPr>
              <a:t>Features of “Result Analysis” </a:t>
            </a:r>
            <a:endParaRPr lang="en-US" sz="4400" i="1" spc="50" dirty="0">
              <a:ln w="11430"/>
              <a:solidFill>
                <a:srgbClr val="00B0F0"/>
              </a:solidFill>
              <a:effectLst>
                <a:outerShdw blurRad="76200" dist="50800" dir="5400000" algn="tl" rotWithShape="0">
                  <a:srgbClr val="000000">
                    <a:alpha val="65000"/>
                  </a:srgbClr>
                </a:outerShdw>
              </a:effectLst>
            </a:endParaRPr>
          </a:p>
        </p:txBody>
      </p:sp>
    </p:spTree>
  </p:cSld>
  <p:clrMapOvr>
    <a:masterClrMapping/>
  </p:clrMapOvr>
  <p:transition advTm="12000">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hevron 4"/>
          <p:cNvSpPr/>
          <p:nvPr/>
        </p:nvSpPr>
        <p:spPr>
          <a:xfrm>
            <a:off x="1066800" y="4038600"/>
            <a:ext cx="405663" cy="5254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3" name="Group 10"/>
          <p:cNvGrpSpPr/>
          <p:nvPr/>
        </p:nvGrpSpPr>
        <p:grpSpPr>
          <a:xfrm>
            <a:off x="304800" y="2438400"/>
            <a:ext cx="838200" cy="612274"/>
            <a:chOff x="0" y="48125"/>
            <a:chExt cx="838200" cy="612274"/>
          </a:xfrm>
        </p:grpSpPr>
        <p:sp>
          <p:nvSpPr>
            <p:cNvPr id="12" name="Chevron 11"/>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1.</a:t>
              </a:r>
              <a:endParaRPr lang="en-US" sz="1400" kern="1200" dirty="0">
                <a:solidFill>
                  <a:schemeClr val="tx1"/>
                </a:solidFill>
              </a:endParaRPr>
            </a:p>
          </p:txBody>
        </p:sp>
      </p:grpSp>
      <p:sp>
        <p:nvSpPr>
          <p:cNvPr id="20" name="Rectangle 19"/>
          <p:cNvSpPr/>
          <p:nvPr/>
        </p:nvSpPr>
        <p:spPr>
          <a:xfrm>
            <a:off x="1219200" y="2514600"/>
            <a:ext cx="7391400" cy="369332"/>
          </a:xfrm>
          <a:prstGeom prst="rect">
            <a:avLst/>
          </a:prstGeom>
        </p:spPr>
        <p:txBody>
          <a:bodyPr wrap="square">
            <a:spAutoFit/>
          </a:bodyPr>
          <a:lstStyle/>
          <a:p>
            <a:r>
              <a:rPr lang="es-ES" b="1" dirty="0" err="1" smtClean="0">
                <a:latin typeface="Times New Roman" pitchFamily="18" charset="0"/>
                <a:cs typeface="Times New Roman" pitchFamily="18" charset="0"/>
              </a:rPr>
              <a:t>Learning</a:t>
            </a:r>
            <a:r>
              <a:rPr lang="es-ES" b="1" dirty="0" smtClean="0">
                <a:latin typeface="Times New Roman" pitchFamily="18" charset="0"/>
                <a:cs typeface="Times New Roman" pitchFamily="18" charset="0"/>
              </a:rPr>
              <a:t> ASP.NET  </a:t>
            </a:r>
            <a:r>
              <a:rPr lang="es-ES" b="1" dirty="0" err="1" smtClean="0">
                <a:latin typeface="Times New Roman" pitchFamily="18" charset="0"/>
                <a:cs typeface="Times New Roman" pitchFamily="18" charset="0"/>
              </a:rPr>
              <a:t>mvc</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is</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challenging</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task</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for</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us</a:t>
            </a:r>
            <a:r>
              <a:rPr lang="es-ES" b="1" dirty="0" smtClean="0">
                <a:latin typeface="Times New Roman" pitchFamily="18" charset="0"/>
                <a:cs typeface="Times New Roman" pitchFamily="18" charset="0"/>
              </a:rPr>
              <a:t>. </a:t>
            </a:r>
            <a:endParaRPr lang="es-ES" b="1" dirty="0">
              <a:latin typeface="Times New Roman" pitchFamily="18" charset="0"/>
              <a:cs typeface="Times New Roman" pitchFamily="18" charset="0"/>
            </a:endParaRPr>
          </a:p>
        </p:txBody>
      </p:sp>
      <p:grpSp>
        <p:nvGrpSpPr>
          <p:cNvPr id="4" name="Group 20"/>
          <p:cNvGrpSpPr/>
          <p:nvPr/>
        </p:nvGrpSpPr>
        <p:grpSpPr>
          <a:xfrm>
            <a:off x="304800" y="3352800"/>
            <a:ext cx="838200" cy="612274"/>
            <a:chOff x="0" y="48125"/>
            <a:chExt cx="838200" cy="612274"/>
          </a:xfrm>
        </p:grpSpPr>
        <p:sp>
          <p:nvSpPr>
            <p:cNvPr id="22" name="Chevron 21"/>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2.</a:t>
              </a:r>
              <a:endParaRPr lang="en-US" sz="1400" kern="1200" dirty="0">
                <a:solidFill>
                  <a:schemeClr val="tx1"/>
                </a:solidFill>
              </a:endParaRPr>
            </a:p>
          </p:txBody>
        </p:sp>
      </p:grpSp>
      <p:sp>
        <p:nvSpPr>
          <p:cNvPr id="24" name="Rectangle 23"/>
          <p:cNvSpPr/>
          <p:nvPr/>
        </p:nvSpPr>
        <p:spPr>
          <a:xfrm>
            <a:off x="1219200" y="3429000"/>
            <a:ext cx="5840060" cy="369332"/>
          </a:xfrm>
          <a:prstGeom prst="rect">
            <a:avLst/>
          </a:prstGeom>
        </p:spPr>
        <p:txBody>
          <a:bodyPr wrap="none">
            <a:spAutoFit/>
          </a:bodyPr>
          <a:lstStyle/>
          <a:p>
            <a:pPr lvl="0"/>
            <a:r>
              <a:rPr lang="es-ES" b="1" dirty="0" smtClean="0">
                <a:latin typeface="Times New Roman" pitchFamily="18" charset="0"/>
                <a:cs typeface="Times New Roman" pitchFamily="18" charset="0"/>
              </a:rPr>
              <a:t>Data </a:t>
            </a:r>
            <a:r>
              <a:rPr lang="es-ES" b="1" dirty="0" err="1" smtClean="0">
                <a:latin typeface="Times New Roman" pitchFamily="18" charset="0"/>
                <a:cs typeface="Times New Roman" pitchFamily="18" charset="0"/>
              </a:rPr>
              <a:t>dictionary</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is</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complex</a:t>
            </a:r>
            <a:r>
              <a:rPr lang="es-ES" b="1" dirty="0" smtClean="0">
                <a:latin typeface="Times New Roman" pitchFamily="18" charset="0"/>
                <a:cs typeface="Times New Roman" pitchFamily="18" charset="0"/>
              </a:rPr>
              <a:t> and </a:t>
            </a:r>
            <a:r>
              <a:rPr lang="es-ES" b="1" dirty="0" smtClean="0">
                <a:latin typeface="Times New Roman" pitchFamily="18" charset="0"/>
                <a:cs typeface="Times New Roman" pitchFamily="18" charset="0"/>
              </a:rPr>
              <a:t>quite </a:t>
            </a:r>
            <a:r>
              <a:rPr lang="es-ES" b="1" dirty="0" err="1" smtClean="0">
                <a:latin typeface="Times New Roman" pitchFamily="18" charset="0"/>
                <a:cs typeface="Times New Roman" pitchFamily="18" charset="0"/>
              </a:rPr>
              <a:t>difficult</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to</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manage</a:t>
            </a:r>
            <a:r>
              <a:rPr lang="es-ES" b="1" dirty="0" smtClean="0">
                <a:latin typeface="Times New Roman" pitchFamily="18" charset="0"/>
                <a:cs typeface="Times New Roman" pitchFamily="18" charset="0"/>
              </a:rPr>
              <a:t>.</a:t>
            </a:r>
            <a:endParaRPr lang="es-ES" b="1" dirty="0">
              <a:latin typeface="Times New Roman" pitchFamily="18" charset="0"/>
              <a:cs typeface="Times New Roman" pitchFamily="18" charset="0"/>
            </a:endParaRPr>
          </a:p>
        </p:txBody>
      </p:sp>
      <p:sp>
        <p:nvSpPr>
          <p:cNvPr id="25" name="Rectangle 24"/>
          <p:cNvSpPr/>
          <p:nvPr/>
        </p:nvSpPr>
        <p:spPr>
          <a:xfrm>
            <a:off x="1219200" y="4431268"/>
            <a:ext cx="5919249" cy="369332"/>
          </a:xfrm>
          <a:prstGeom prst="rect">
            <a:avLst/>
          </a:prstGeom>
        </p:spPr>
        <p:txBody>
          <a:bodyPr wrap="none">
            <a:spAutoFit/>
          </a:bodyPr>
          <a:lstStyle/>
          <a:p>
            <a:r>
              <a:rPr lang="es-ES" b="1" dirty="0" err="1" smtClean="0">
                <a:latin typeface="Times New Roman" pitchFamily="18" charset="0"/>
                <a:cs typeface="Times New Roman" pitchFamily="18" charset="0"/>
              </a:rPr>
              <a:t>Razor</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syntax</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is</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little</a:t>
            </a:r>
            <a:r>
              <a:rPr lang="es-ES" b="1" dirty="0" smtClean="0">
                <a:latin typeface="Times New Roman" pitchFamily="18" charset="0"/>
                <a:cs typeface="Times New Roman" pitchFamily="18" charset="0"/>
              </a:rPr>
              <a:t> bit </a:t>
            </a:r>
            <a:r>
              <a:rPr lang="es-ES" b="1" dirty="0" err="1" smtClean="0">
                <a:latin typeface="Times New Roman" pitchFamily="18" charset="0"/>
                <a:cs typeface="Times New Roman" pitchFamily="18" charset="0"/>
              </a:rPr>
              <a:t>difficult</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to</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learn</a:t>
            </a:r>
            <a:r>
              <a:rPr lang="es-ES" b="1" dirty="0" smtClean="0">
                <a:latin typeface="Times New Roman" pitchFamily="18" charset="0"/>
                <a:cs typeface="Times New Roman" pitchFamily="18" charset="0"/>
              </a:rPr>
              <a:t> and </a:t>
            </a:r>
            <a:r>
              <a:rPr lang="es-ES" b="1" dirty="0" err="1" smtClean="0">
                <a:latin typeface="Times New Roman" pitchFamily="18" charset="0"/>
                <a:cs typeface="Times New Roman" pitchFamily="18" charset="0"/>
              </a:rPr>
              <a:t>understand</a:t>
            </a:r>
            <a:r>
              <a:rPr lang="es-ES" b="1" dirty="0" smtClean="0">
                <a:latin typeface="Times New Roman" pitchFamily="18" charset="0"/>
                <a:cs typeface="Times New Roman" pitchFamily="18" charset="0"/>
              </a:rPr>
              <a:t>. </a:t>
            </a:r>
            <a:endParaRPr lang="es-ES" b="1" dirty="0">
              <a:latin typeface="Times New Roman" pitchFamily="18" charset="0"/>
              <a:cs typeface="Times New Roman" pitchFamily="18" charset="0"/>
            </a:endParaRPr>
          </a:p>
        </p:txBody>
      </p:sp>
      <p:grpSp>
        <p:nvGrpSpPr>
          <p:cNvPr id="5" name="Group 25"/>
          <p:cNvGrpSpPr/>
          <p:nvPr/>
        </p:nvGrpSpPr>
        <p:grpSpPr>
          <a:xfrm>
            <a:off x="228600" y="4343400"/>
            <a:ext cx="838200" cy="612274"/>
            <a:chOff x="0" y="48125"/>
            <a:chExt cx="838200" cy="612274"/>
          </a:xfrm>
        </p:grpSpPr>
        <p:sp>
          <p:nvSpPr>
            <p:cNvPr id="27" name="Chevron 26"/>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3.</a:t>
              </a:r>
              <a:endParaRPr lang="en-US" sz="1400" kern="1200" dirty="0">
                <a:solidFill>
                  <a:schemeClr val="tx1"/>
                </a:solidFill>
              </a:endParaRPr>
            </a:p>
          </p:txBody>
        </p:sp>
      </p:grpSp>
      <p:sp>
        <p:nvSpPr>
          <p:cNvPr id="26" name="Rectangle 25"/>
          <p:cNvSpPr/>
          <p:nvPr/>
        </p:nvSpPr>
        <p:spPr>
          <a:xfrm>
            <a:off x="1676400" y="304800"/>
            <a:ext cx="4572000" cy="1446550"/>
          </a:xfrm>
          <a:prstGeom prst="rect">
            <a:avLst/>
          </a:prstGeom>
        </p:spPr>
        <p:txBody>
          <a:bodyPr>
            <a:spAutoFit/>
          </a:bodyPr>
          <a:lstStyle/>
          <a:p>
            <a:pPr algn="ctr"/>
            <a:r>
              <a:rPr lang="en-US" sz="4400" i="1" spc="50" dirty="0" smtClean="0">
                <a:ln w="11430"/>
                <a:solidFill>
                  <a:srgbClr val="00B0F0"/>
                </a:solidFill>
                <a:effectLst>
                  <a:outerShdw blurRad="38100" dist="38100" dir="2700000" algn="tl">
                    <a:srgbClr val="000000">
                      <a:alpha val="43137"/>
                    </a:srgbClr>
                  </a:outerShdw>
                </a:effectLst>
                <a:hlinkClick r:id="rId2" action="ppaction://hlinkfile"/>
              </a:rPr>
              <a:t>Challenges</a:t>
            </a: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spc="50" dirty="0">
              <a:ln w="11430"/>
              <a:solidFill>
                <a:srgbClr val="00B0F0"/>
              </a:solidFill>
              <a:effectLst>
                <a:outerShdw blurRad="76200" dist="50800" dir="5400000" algn="tl" rotWithShape="0">
                  <a:srgbClr val="000000">
                    <a:alpha val="65000"/>
                  </a:srgbClr>
                </a:outerShdw>
              </a:effectLst>
            </a:endParaRPr>
          </a:p>
        </p:txBody>
      </p:sp>
    </p:spTree>
  </p:cSld>
  <p:clrMapOvr>
    <a:masterClrMapping/>
  </p:clrMapOvr>
  <p:transition advTm="12000">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2743199" y="765175"/>
            <a:ext cx="6221413" cy="1336675"/>
          </a:xfrm>
          <a:noFill/>
        </p:spPr>
        <p:txBody>
          <a:bodyPr/>
          <a:lstStyle/>
          <a:p>
            <a:pPr eaLnBrk="1" hangingPunct="1"/>
            <a:r>
              <a:rPr lang="es-UY" b="1" dirty="0" err="1" smtClean="0">
                <a:solidFill>
                  <a:srgbClr val="000066"/>
                </a:solidFill>
                <a:latin typeface="Times New Roman" pitchFamily="18" charset="0"/>
                <a:cs typeface="Times New Roman" pitchFamily="18" charset="0"/>
              </a:rPr>
              <a:t>Result</a:t>
            </a:r>
            <a:r>
              <a:rPr lang="es-UY" b="1" dirty="0" smtClean="0">
                <a:solidFill>
                  <a:srgbClr val="000066"/>
                </a:solidFill>
                <a:latin typeface="Times New Roman" pitchFamily="18" charset="0"/>
                <a:cs typeface="Times New Roman" pitchFamily="18" charset="0"/>
              </a:rPr>
              <a:t> </a:t>
            </a:r>
            <a:r>
              <a:rPr lang="es-UY" b="1" dirty="0" err="1" smtClean="0">
                <a:solidFill>
                  <a:srgbClr val="000066"/>
                </a:solidFill>
                <a:latin typeface="Times New Roman" pitchFamily="18" charset="0"/>
                <a:cs typeface="Times New Roman" pitchFamily="18" charset="0"/>
              </a:rPr>
              <a:t>Analysis</a:t>
            </a:r>
            <a:r>
              <a:rPr lang="es-UY" b="1" dirty="0" smtClean="0">
                <a:solidFill>
                  <a:srgbClr val="000066"/>
                </a:solidFill>
                <a:latin typeface="Times New Roman" pitchFamily="18" charset="0"/>
                <a:cs typeface="Times New Roman" pitchFamily="18" charset="0"/>
              </a:rPr>
              <a:t>  </a:t>
            </a:r>
            <a:endParaRPr lang="es-ES" b="1" dirty="0" smtClean="0">
              <a:solidFill>
                <a:srgbClr val="000066"/>
              </a:solidFill>
              <a:latin typeface="Times New Roman" pitchFamily="18" charset="0"/>
              <a:cs typeface="Times New Roman" pitchFamily="18" charset="0"/>
            </a:endParaRPr>
          </a:p>
        </p:txBody>
      </p:sp>
      <p:sp>
        <p:nvSpPr>
          <p:cNvPr id="2051" name="Rectangle 118"/>
          <p:cNvSpPr>
            <a:spLocks noChangeArrowheads="1"/>
          </p:cNvSpPr>
          <p:nvPr/>
        </p:nvSpPr>
        <p:spPr bwMode="auto">
          <a:xfrm>
            <a:off x="4953000" y="2362200"/>
            <a:ext cx="3684588" cy="3240087"/>
          </a:xfrm>
          <a:prstGeom prst="rect">
            <a:avLst/>
          </a:prstGeom>
          <a:noFill/>
          <a:ln w="9525">
            <a:noFill/>
            <a:miter lim="800000"/>
            <a:headEnd/>
            <a:tailEnd/>
          </a:ln>
        </p:spPr>
        <p:txBody>
          <a:bodyPr anchor="ctr"/>
          <a:lstStyle/>
          <a:p>
            <a:pPr algn="ctr"/>
            <a:r>
              <a:rPr lang="es-ES" sz="2400" b="1" u="sng" dirty="0" smtClean="0">
                <a:solidFill>
                  <a:srgbClr val="000066"/>
                </a:solidFill>
                <a:latin typeface="Times New Roman" pitchFamily="18" charset="0"/>
                <a:cs typeface="Times New Roman" pitchFamily="18" charset="0"/>
              </a:rPr>
              <a:t/>
            </a:r>
            <a:br>
              <a:rPr lang="es-ES" sz="2400" b="1" u="sng" dirty="0" smtClean="0">
                <a:solidFill>
                  <a:srgbClr val="000066"/>
                </a:solidFill>
                <a:latin typeface="Times New Roman" pitchFamily="18" charset="0"/>
                <a:cs typeface="Times New Roman" pitchFamily="18" charset="0"/>
              </a:rPr>
            </a:br>
            <a:endParaRPr lang="es-ES" b="1" dirty="0">
              <a:solidFill>
                <a:schemeClr val="tx2"/>
              </a:solidFill>
              <a:latin typeface="Times New Roman" pitchFamily="18" charset="0"/>
              <a:cs typeface="Times New Roman" pitchFamily="18" charset="0"/>
            </a:endParaRPr>
          </a:p>
          <a:p>
            <a:pPr algn="ctr"/>
            <a:r>
              <a:rPr lang="es-ES" b="1" u="sng" dirty="0" err="1">
                <a:solidFill>
                  <a:schemeClr val="tx2"/>
                </a:solidFill>
                <a:latin typeface="Times New Roman" pitchFamily="18" charset="0"/>
                <a:cs typeface="Times New Roman" pitchFamily="18" charset="0"/>
              </a:rPr>
              <a:t>Submitted</a:t>
            </a:r>
            <a:r>
              <a:rPr lang="es-ES" b="1" u="sng" dirty="0">
                <a:solidFill>
                  <a:schemeClr val="tx2"/>
                </a:solidFill>
                <a:latin typeface="Times New Roman" pitchFamily="18" charset="0"/>
                <a:cs typeface="Times New Roman" pitchFamily="18" charset="0"/>
              </a:rPr>
              <a:t> </a:t>
            </a:r>
            <a:r>
              <a:rPr lang="es-ES" b="1" u="sng" dirty="0" err="1">
                <a:solidFill>
                  <a:schemeClr val="tx2"/>
                </a:solidFill>
                <a:latin typeface="Times New Roman" pitchFamily="18" charset="0"/>
                <a:cs typeface="Times New Roman" pitchFamily="18" charset="0"/>
              </a:rPr>
              <a:t>By</a:t>
            </a:r>
            <a:r>
              <a:rPr lang="es-ES" b="1" u="sng" dirty="0" smtClean="0">
                <a:solidFill>
                  <a:schemeClr val="tx2"/>
                </a:solidFill>
                <a:latin typeface="Times New Roman" pitchFamily="18" charset="0"/>
                <a:cs typeface="Times New Roman" pitchFamily="18" charset="0"/>
              </a:rPr>
              <a:t>:-</a:t>
            </a:r>
          </a:p>
          <a:p>
            <a:pPr algn="ctr"/>
            <a:r>
              <a:rPr lang="es-ES" b="1" u="sng" dirty="0" err="1" smtClean="0">
                <a:solidFill>
                  <a:srgbClr val="C00000"/>
                </a:solidFill>
                <a:latin typeface="Times New Roman" pitchFamily="18" charset="0"/>
                <a:cs typeface="Times New Roman" pitchFamily="18" charset="0"/>
              </a:rPr>
              <a:t>Shukla</a:t>
            </a:r>
            <a:r>
              <a:rPr lang="es-ES" b="1" u="sng" dirty="0" smtClean="0">
                <a:solidFill>
                  <a:srgbClr val="C00000"/>
                </a:solidFill>
                <a:latin typeface="Times New Roman" pitchFamily="18" charset="0"/>
                <a:cs typeface="Times New Roman" pitchFamily="18" charset="0"/>
              </a:rPr>
              <a:t> </a:t>
            </a:r>
            <a:r>
              <a:rPr lang="es-ES" b="1" u="sng" dirty="0" err="1" smtClean="0">
                <a:solidFill>
                  <a:srgbClr val="C00000"/>
                </a:solidFill>
                <a:latin typeface="Times New Roman" pitchFamily="18" charset="0"/>
                <a:cs typeface="Times New Roman" pitchFamily="18" charset="0"/>
              </a:rPr>
              <a:t>Saurabh</a:t>
            </a:r>
            <a:r>
              <a:rPr lang="es-ES" b="1" u="sng" dirty="0" smtClean="0">
                <a:solidFill>
                  <a:srgbClr val="C00000"/>
                </a:solidFill>
                <a:latin typeface="Times New Roman" pitchFamily="18" charset="0"/>
                <a:cs typeface="Times New Roman" pitchFamily="18" charset="0"/>
              </a:rPr>
              <a:t> (</a:t>
            </a:r>
            <a:r>
              <a:rPr lang="es-ES" sz="1600" b="1" u="sng" dirty="0" smtClean="0">
                <a:solidFill>
                  <a:srgbClr val="C00000"/>
                </a:solidFill>
                <a:latin typeface="Times New Roman" pitchFamily="18" charset="0"/>
                <a:cs typeface="Times New Roman" pitchFamily="18" charset="0"/>
              </a:rPr>
              <a:t>160133107026</a:t>
            </a:r>
            <a:r>
              <a:rPr lang="es-ES" b="1" u="sng" dirty="0" smtClean="0">
                <a:solidFill>
                  <a:srgbClr val="C00000"/>
                </a:solidFill>
                <a:latin typeface="Times New Roman" pitchFamily="18" charset="0"/>
                <a:cs typeface="Times New Roman" pitchFamily="18" charset="0"/>
              </a:rPr>
              <a:t>)</a:t>
            </a:r>
            <a:endParaRPr lang="es-ES" b="1" u="sng" dirty="0">
              <a:solidFill>
                <a:srgbClr val="C00000"/>
              </a:solidFill>
              <a:latin typeface="Times New Roman" pitchFamily="18" charset="0"/>
              <a:cs typeface="Times New Roman" pitchFamily="18" charset="0"/>
            </a:endParaRPr>
          </a:p>
        </p:txBody>
      </p:sp>
      <p:pic>
        <p:nvPicPr>
          <p:cNvPr id="2053" name="Picture 11" descr="LineOne.jpg"/>
          <p:cNvPicPr>
            <a:picLocks noChangeAspect="1"/>
          </p:cNvPicPr>
          <p:nvPr/>
        </p:nvPicPr>
        <p:blipFill>
          <a:blip r:embed="rId3" cstate="print">
            <a:lum bright="-20000" contrast="10000"/>
          </a:blip>
          <a:srcRect/>
          <a:stretch>
            <a:fillRect/>
          </a:stretch>
        </p:blipFill>
        <p:spPr bwMode="auto">
          <a:xfrm>
            <a:off x="0" y="6524625"/>
            <a:ext cx="9144000" cy="333375"/>
          </a:xfrm>
          <a:prstGeom prst="rect">
            <a:avLst/>
          </a:prstGeom>
          <a:noFill/>
          <a:ln w="9525">
            <a:noFill/>
            <a:miter lim="800000"/>
            <a:headEnd/>
            <a:tailEnd/>
          </a:ln>
        </p:spPr>
      </p:pic>
      <p:sp>
        <p:nvSpPr>
          <p:cNvPr id="7" name="Rectangle 6"/>
          <p:cNvSpPr/>
          <p:nvPr/>
        </p:nvSpPr>
        <p:spPr>
          <a:xfrm>
            <a:off x="-381000" y="3657600"/>
            <a:ext cx="4572000" cy="1200329"/>
          </a:xfrm>
          <a:prstGeom prst="rect">
            <a:avLst/>
          </a:prstGeom>
        </p:spPr>
        <p:txBody>
          <a:bodyPr>
            <a:spAutoFit/>
          </a:bodyPr>
          <a:lstStyle/>
          <a:p>
            <a:pPr algn="ctr"/>
            <a:r>
              <a:rPr lang="es-ES" b="1" u="sng" dirty="0" smtClean="0">
                <a:solidFill>
                  <a:schemeClr val="tx1">
                    <a:lumMod val="95000"/>
                    <a:lumOff val="5000"/>
                  </a:schemeClr>
                </a:solidFill>
                <a:latin typeface="Times New Roman" pitchFamily="18" charset="0"/>
                <a:cs typeface="Times New Roman" pitchFamily="18" charset="0"/>
              </a:rPr>
              <a:t>Project Guide:</a:t>
            </a:r>
          </a:p>
          <a:p>
            <a:pPr algn="ctr"/>
            <a:endParaRPr lang="es-ES" b="1" u="sng" dirty="0" smtClean="0">
              <a:solidFill>
                <a:srgbClr val="A40000"/>
              </a:solidFill>
              <a:latin typeface="Times New Roman" pitchFamily="18" charset="0"/>
              <a:cs typeface="Times New Roman" pitchFamily="18" charset="0"/>
            </a:endParaRPr>
          </a:p>
          <a:p>
            <a:pPr algn="ctr"/>
            <a:r>
              <a:rPr lang="es-ES" b="1" u="sng" dirty="0" smtClean="0">
                <a:solidFill>
                  <a:srgbClr val="A40000"/>
                </a:solidFill>
                <a:latin typeface="Times New Roman" pitchFamily="18" charset="0"/>
                <a:cs typeface="Times New Roman" pitchFamily="18" charset="0"/>
              </a:rPr>
              <a:t>Prof. </a:t>
            </a:r>
            <a:r>
              <a:rPr lang="es-ES" b="1" u="sng" dirty="0" err="1" smtClean="0">
                <a:solidFill>
                  <a:srgbClr val="A40000"/>
                </a:solidFill>
                <a:latin typeface="Times New Roman" pitchFamily="18" charset="0"/>
                <a:cs typeface="Times New Roman" pitchFamily="18" charset="0"/>
              </a:rPr>
              <a:t>Bijal</a:t>
            </a:r>
            <a:r>
              <a:rPr lang="es-ES" b="1" u="sng" dirty="0" smtClean="0">
                <a:solidFill>
                  <a:srgbClr val="A40000"/>
                </a:solidFill>
                <a:latin typeface="Times New Roman" pitchFamily="18" charset="0"/>
                <a:cs typeface="Times New Roman" pitchFamily="18" charset="0"/>
              </a:rPr>
              <a:t> U </a:t>
            </a:r>
            <a:r>
              <a:rPr lang="es-ES" b="1" u="sng" dirty="0" err="1" smtClean="0">
                <a:solidFill>
                  <a:srgbClr val="A40000"/>
                </a:solidFill>
                <a:latin typeface="Times New Roman" pitchFamily="18" charset="0"/>
                <a:cs typeface="Times New Roman" pitchFamily="18" charset="0"/>
              </a:rPr>
              <a:t>Gadhiya</a:t>
            </a:r>
            <a:endParaRPr lang="es-ES" b="1" u="sng" dirty="0" smtClean="0">
              <a:solidFill>
                <a:srgbClr val="A40000"/>
              </a:solidFill>
              <a:latin typeface="Times New Roman" pitchFamily="18" charset="0"/>
              <a:cs typeface="Times New Roman" pitchFamily="18" charset="0"/>
            </a:endParaRPr>
          </a:p>
          <a:p>
            <a:pPr algn="ctr"/>
            <a:endParaRPr lang="es-ES" b="1" u="sng" dirty="0" smtClean="0">
              <a:solidFill>
                <a:srgbClr val="A40000"/>
              </a:solidFill>
              <a:latin typeface="Times New Roman" pitchFamily="18" charset="0"/>
              <a:cs typeface="Times New Roman" pitchFamily="18" charset="0"/>
            </a:endParaRPr>
          </a:p>
        </p:txBody>
      </p:sp>
      <p:pic>
        <p:nvPicPr>
          <p:cNvPr id="8" name="image1.jpeg"/>
          <p:cNvPicPr/>
          <p:nvPr/>
        </p:nvPicPr>
        <p:blipFill>
          <a:blip r:embed="rId4" cstate="print"/>
          <a:stretch>
            <a:fillRect/>
          </a:stretch>
        </p:blipFill>
        <p:spPr>
          <a:xfrm>
            <a:off x="990600" y="533400"/>
            <a:ext cx="1428750" cy="1428750"/>
          </a:xfrm>
          <a:prstGeom prst="rect">
            <a:avLst/>
          </a:prstGeom>
        </p:spPr>
      </p:pic>
    </p:spTree>
  </p:cSld>
  <p:clrMapOvr>
    <a:masterClrMapping/>
  </p:clrMapOvr>
  <p:transition advTm="6000">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57200" y="2056686"/>
            <a:ext cx="8305800" cy="4801314"/>
          </a:xfrm>
          <a:prstGeom prst="rect">
            <a:avLst/>
          </a:prstGeom>
        </p:spPr>
        <p:txBody>
          <a:bodyPr wrap="square">
            <a:spAutoFit/>
          </a:bodyPr>
          <a:lstStyle/>
          <a:p>
            <a:r>
              <a:rPr lang="en-US" dirty="0" smtClean="0"/>
              <a:t>	Software </a:t>
            </a:r>
            <a:r>
              <a:rPr lang="en-US" dirty="0" smtClean="0"/>
              <a:t>is continuously changing entity. Software should be reflected with new features whenever new requirements </a:t>
            </a:r>
            <a:r>
              <a:rPr lang="en-US" dirty="0" smtClean="0"/>
              <a:t>emerges. </a:t>
            </a:r>
          </a:p>
          <a:p>
            <a:endParaRPr lang="en-US" dirty="0" smtClean="0"/>
          </a:p>
          <a:p>
            <a:r>
              <a:rPr lang="en-US" dirty="0" smtClean="0"/>
              <a:t>	</a:t>
            </a:r>
            <a:r>
              <a:rPr lang="en-US" dirty="0" smtClean="0"/>
              <a:t>Software </a:t>
            </a:r>
            <a:r>
              <a:rPr lang="en-US" dirty="0" smtClean="0"/>
              <a:t>evolution is one of big phase in any software’s life cycle. We have to project towards some newly emerged and previously implemented and installed into its essential </a:t>
            </a:r>
            <a:r>
              <a:rPr lang="en-US" dirty="0" smtClean="0"/>
              <a:t>environment.</a:t>
            </a:r>
          </a:p>
          <a:p>
            <a:endParaRPr lang="en-US" dirty="0" smtClean="0"/>
          </a:p>
          <a:p>
            <a:r>
              <a:rPr lang="en-US" dirty="0" smtClean="0"/>
              <a:t> 	We have </a:t>
            </a:r>
            <a:r>
              <a:rPr lang="en-US" dirty="0" smtClean="0"/>
              <a:t>to examine newly emerging </a:t>
            </a:r>
            <a:r>
              <a:rPr lang="en-US" dirty="0" smtClean="0"/>
              <a:t>requirements , misinterpretation </a:t>
            </a:r>
            <a:r>
              <a:rPr lang="en-US" dirty="0" smtClean="0"/>
              <a:t>of older requirements, impact due to omission of some important requirements, and failure of some features. For our prepared system we are willing to provide some new features, which can help the users in prodigious way, they are as noted below</a:t>
            </a:r>
            <a:r>
              <a:rPr lang="en-US" dirty="0" smtClean="0"/>
              <a:t>.</a:t>
            </a:r>
          </a:p>
          <a:p>
            <a:endParaRPr lang="en-US" dirty="0" smtClean="0"/>
          </a:p>
          <a:p>
            <a:pPr>
              <a:buFont typeface="Wingdings" pitchFamily="2" charset="2"/>
              <a:buChar char="Ø"/>
            </a:pPr>
            <a:r>
              <a:rPr lang="en-US" dirty="0" smtClean="0"/>
              <a:t> Better format for reports generation.</a:t>
            </a:r>
          </a:p>
          <a:p>
            <a:pPr>
              <a:buFont typeface="Wingdings" pitchFamily="2" charset="2"/>
              <a:buChar char="Ø"/>
            </a:pPr>
            <a:r>
              <a:rPr lang="en-US" dirty="0" smtClean="0"/>
              <a:t> Automatic </a:t>
            </a:r>
            <a:r>
              <a:rPr lang="en-US" dirty="0" err="1" smtClean="0"/>
              <a:t>Questionpaper</a:t>
            </a:r>
            <a:r>
              <a:rPr lang="en-US" dirty="0" smtClean="0"/>
              <a:t> generation on </a:t>
            </a:r>
            <a:r>
              <a:rPr lang="en-US" dirty="0" err="1" smtClean="0"/>
              <a:t>gtu</a:t>
            </a:r>
            <a:r>
              <a:rPr lang="en-US" dirty="0" smtClean="0"/>
              <a:t> admin side.</a:t>
            </a:r>
          </a:p>
          <a:p>
            <a:pPr>
              <a:buFont typeface="Wingdings" pitchFamily="2" charset="2"/>
              <a:buChar char="Ø"/>
            </a:pPr>
            <a:endParaRPr lang="en-US" dirty="0" smtClean="0"/>
          </a:p>
          <a:p>
            <a:endParaRPr lang="en-US" dirty="0"/>
          </a:p>
        </p:txBody>
      </p:sp>
      <p:sp>
        <p:nvSpPr>
          <p:cNvPr id="26" name="Rectangle 25"/>
          <p:cNvSpPr/>
          <p:nvPr/>
        </p:nvSpPr>
        <p:spPr>
          <a:xfrm>
            <a:off x="304800" y="533400"/>
            <a:ext cx="8229600" cy="1323439"/>
          </a:xfrm>
          <a:prstGeom prst="rect">
            <a:avLst/>
          </a:prstGeom>
        </p:spPr>
        <p:txBody>
          <a:bodyPr wrap="square">
            <a:spAutoFit/>
          </a:bodyPr>
          <a:lstStyle/>
          <a:p>
            <a:pPr algn="ctr"/>
            <a:r>
              <a:rPr lang="en-US" sz="4000" b="1" i="1" spc="50" dirty="0" smtClean="0">
                <a:ln w="11430"/>
                <a:solidFill>
                  <a:srgbClr val="00B0F0"/>
                </a:solidFill>
                <a:effectLst>
                  <a:outerShdw blurRad="76200" dist="50800" dir="5400000" algn="tl" rotWithShape="0">
                    <a:srgbClr val="000000">
                      <a:alpha val="65000"/>
                    </a:srgbClr>
                  </a:outerShdw>
                </a:effectLst>
                <a:hlinkClick r:id="rId2" action="ppaction://hlinkfile"/>
              </a:rPr>
              <a:t>Future Enhancement</a:t>
            </a:r>
          </a:p>
          <a:p>
            <a:pPr algn="ctr"/>
            <a:r>
              <a:rPr lang="en-US" sz="40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000" b="1" i="1" spc="50" dirty="0">
              <a:ln w="11430"/>
              <a:solidFill>
                <a:srgbClr val="00B0F0"/>
              </a:solidFill>
              <a:effectLst>
                <a:outerShdw blurRad="76200" dist="50800" dir="5400000" algn="tl" rotWithShape="0">
                  <a:srgbClr val="000000">
                    <a:alpha val="65000"/>
                  </a:srgbClr>
                </a:outerShdw>
              </a:effectLst>
            </a:endParaRPr>
          </a:p>
        </p:txBody>
      </p:sp>
    </p:spTree>
  </p:cSld>
  <p:clrMapOvr>
    <a:masterClrMapping/>
  </p:clrMapOvr>
  <p:transition advTm="12000">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ust.jpg"/>
          <p:cNvPicPr>
            <a:picLocks noChangeAspect="1"/>
          </p:cNvPicPr>
          <p:nvPr/>
        </p:nvPicPr>
        <p:blipFill>
          <a:blip r:embed="rId2" cstate="print"/>
          <a:stretch>
            <a:fillRect/>
          </a:stretch>
        </p:blipFill>
        <p:spPr>
          <a:xfrm>
            <a:off x="0" y="0"/>
            <a:ext cx="9144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8675" name="TextBox 2"/>
          <p:cNvSpPr txBox="1">
            <a:spLocks noChangeArrowheads="1"/>
          </p:cNvSpPr>
          <p:nvPr/>
        </p:nvSpPr>
        <p:spPr bwMode="auto">
          <a:xfrm>
            <a:off x="1619250" y="2420938"/>
            <a:ext cx="5113338" cy="1570037"/>
          </a:xfrm>
          <a:prstGeom prst="rect">
            <a:avLst/>
          </a:prstGeom>
          <a:noFill/>
          <a:ln w="9525">
            <a:noFill/>
            <a:miter lim="800000"/>
            <a:headEnd/>
            <a:tailEnd/>
          </a:ln>
        </p:spPr>
        <p:txBody>
          <a:bodyPr>
            <a:spAutoFit/>
          </a:bodyPr>
          <a:lstStyle/>
          <a:p>
            <a:pPr algn="ctr"/>
            <a:r>
              <a:rPr lang="en-US" sz="4800" b="1">
                <a:latin typeface="Times New Roman" pitchFamily="18" charset="0"/>
                <a:cs typeface="Times New Roman" pitchFamily="18" charset="0"/>
              </a:rPr>
              <a:t>Question  And Query??</a:t>
            </a:r>
          </a:p>
        </p:txBody>
      </p:sp>
    </p:spTree>
  </p:cSld>
  <p:clrMapOvr>
    <a:masterClrMapping/>
  </p:clrMapOvr>
  <p:transition advTm="1000">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1.jpg"/>
          <p:cNvPicPr>
            <a:picLocks noChangeAspect="1"/>
          </p:cNvPicPr>
          <p:nvPr/>
        </p:nvPicPr>
        <p:blipFill>
          <a:blip r:embed="rId2" cstate="print"/>
          <a:stretch>
            <a:fillRect/>
          </a:stretch>
        </p:blipFill>
        <p:spPr>
          <a:xfrm>
            <a:off x="0" y="0"/>
            <a:ext cx="9144000" cy="6858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advTm="2000">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9592" y="332656"/>
            <a:ext cx="7034170" cy="769441"/>
          </a:xfrm>
          <a:prstGeom prst="rect">
            <a:avLst/>
          </a:prstGeom>
        </p:spPr>
        <p:txBody>
          <a:bodyPr wrap="none">
            <a:spAutoFit/>
          </a:bodyPr>
          <a:lstStyle/>
          <a:p>
            <a:pPr algn="ctr"/>
            <a:r>
              <a:rPr lang="en-US" sz="4400" b="1" dirty="0" smtClean="0"/>
              <a:t>What is a Result </a:t>
            </a:r>
            <a:r>
              <a:rPr lang="en-US" sz="4400" b="1" dirty="0" err="1" smtClean="0"/>
              <a:t>Anlysis</a:t>
            </a:r>
            <a:r>
              <a:rPr lang="en-US" sz="4400" b="1" dirty="0" smtClean="0"/>
              <a:t>?</a:t>
            </a:r>
            <a:endParaRPr lang="en-US" sz="4400" dirty="0"/>
          </a:p>
        </p:txBody>
      </p:sp>
      <p:sp>
        <p:nvSpPr>
          <p:cNvPr id="4" name="Rectangle 3"/>
          <p:cNvSpPr/>
          <p:nvPr/>
        </p:nvSpPr>
        <p:spPr>
          <a:xfrm>
            <a:off x="4860032" y="1797308"/>
            <a:ext cx="4104456" cy="5047536"/>
          </a:xfrm>
          <a:prstGeom prst="rect">
            <a:avLst/>
          </a:prstGeom>
        </p:spPr>
        <p:txBody>
          <a:bodyPr wrap="square">
            <a:spAutoFit/>
          </a:bodyPr>
          <a:lstStyle/>
          <a:p>
            <a:pPr>
              <a:buFont typeface="Wingdings" pitchFamily="2" charset="2"/>
              <a:buChar char="ü"/>
            </a:pPr>
            <a:endParaRPr lang="en-US" b="1" dirty="0" smtClean="0">
              <a:latin typeface="Times New Roman" pitchFamily="18" charset="0"/>
              <a:cs typeface="Times New Roman" pitchFamily="18" charset="0"/>
            </a:endParaRPr>
          </a:p>
          <a:p>
            <a:pPr>
              <a:buFont typeface="Wingdings" pitchFamily="2" charset="2"/>
              <a:buChar char="ü"/>
            </a:pPr>
            <a:r>
              <a:rPr lang="en-US" sz="1600" b="1" dirty="0" smtClean="0"/>
              <a:t>“RESULT ANALYSIS” gives us idea about how the analysis of the result store in the database can be done and also how it is useful to Institute/University. The system will utilize the large result set and then by processing it will provide various reports on comparison on student’s result</a:t>
            </a:r>
            <a:r>
              <a:rPr lang="en-IN" b="1" dirty="0" smtClean="0"/>
              <a:t>.</a:t>
            </a:r>
          </a:p>
          <a:p>
            <a:pPr>
              <a:buFont typeface="Wingdings" pitchFamily="2" charset="2"/>
              <a:buChar char="ü"/>
            </a:pPr>
            <a:endParaRPr lang="en-IN" b="1" dirty="0" smtClean="0"/>
          </a:p>
          <a:p>
            <a:pPr>
              <a:buFont typeface="Wingdings" pitchFamily="2" charset="2"/>
              <a:buChar char="ü"/>
            </a:pPr>
            <a:r>
              <a:rPr lang="en-US" sz="1600" b="1" dirty="0" smtClean="0"/>
              <a:t>For Academicians, currently there is no information available to analyze the performance of department. We will generate reports based on analysis of institute result set and suggest where the department should focus on improvement on particular subject too</a:t>
            </a:r>
            <a:r>
              <a:rPr lang="en-US" sz="1600" b="1" i="1" dirty="0" smtClean="0"/>
              <a:t>.</a:t>
            </a:r>
            <a:endParaRPr lang="en-US" sz="1600" b="1" dirty="0" smtClean="0"/>
          </a:p>
          <a:p>
            <a:endParaRPr lang="en-US" sz="1400" b="1" dirty="0" smtClean="0">
              <a:latin typeface="Times New Roman" pitchFamily="18" charset="0"/>
              <a:cs typeface="Times New Roman" pitchFamily="18" charset="0"/>
            </a:endParaRPr>
          </a:p>
          <a:p>
            <a:endParaRPr lang="en-US" sz="1400" b="1" dirty="0" smtClean="0">
              <a:latin typeface="Times New Roman" pitchFamily="18" charset="0"/>
              <a:cs typeface="Times New Roman" pitchFamily="18" charset="0"/>
            </a:endParaRPr>
          </a:p>
        </p:txBody>
      </p:sp>
      <p:pic>
        <p:nvPicPr>
          <p:cNvPr id="1026" name="Picture 2" descr="C:\Users\yogi\Google Drive\creditsociety\Google Drive\CreditSociety\images\istock_000005154024xsmall.jpg"/>
          <p:cNvPicPr>
            <a:picLocks noChangeAspect="1" noChangeArrowheads="1"/>
          </p:cNvPicPr>
          <p:nvPr/>
        </p:nvPicPr>
        <p:blipFill>
          <a:blip r:embed="rId2" cstate="print"/>
          <a:srcRect/>
          <a:stretch>
            <a:fillRect/>
          </a:stretch>
        </p:blipFill>
        <p:spPr bwMode="auto">
          <a:xfrm>
            <a:off x="762000" y="2438400"/>
            <a:ext cx="3370450" cy="3360737"/>
          </a:xfrm>
          <a:prstGeom prst="round2DiagRect">
            <a:avLst>
              <a:gd name="adj1" fmla="val 16667"/>
              <a:gd name="adj2" fmla="val 0"/>
            </a:avLst>
          </a:prstGeom>
          <a:ln w="57150" cap="sq">
            <a:solidFill>
              <a:srgbClr val="000000"/>
            </a:solidFill>
            <a:miter lim="800000"/>
          </a:ln>
          <a:effectLst>
            <a:outerShdw blurRad="254000" algn="tl" rotWithShape="0">
              <a:srgbClr val="000000">
                <a:alpha val="43000"/>
              </a:srgbClr>
            </a:outerShdw>
          </a:effectLst>
        </p:spPr>
      </p:pic>
      <p:pic>
        <p:nvPicPr>
          <p:cNvPr id="5" name="Picture 3" descr="LineOne.jpg"/>
          <p:cNvPicPr>
            <a:picLocks noChangeAspect="1"/>
          </p:cNvPicPr>
          <p:nvPr/>
        </p:nvPicPr>
        <p:blipFill>
          <a:blip r:embed="rId3" cstate="print"/>
          <a:srcRect/>
          <a:stretch>
            <a:fillRect/>
          </a:stretch>
        </p:blipFill>
        <p:spPr bwMode="auto">
          <a:xfrm>
            <a:off x="0" y="6553201"/>
            <a:ext cx="9144000" cy="304800"/>
          </a:xfrm>
          <a:prstGeom prst="rect">
            <a:avLst/>
          </a:prstGeom>
          <a:noFill/>
          <a:ln w="9525">
            <a:noFill/>
            <a:miter lim="800000"/>
            <a:headEnd/>
            <a:tailEnd/>
          </a:ln>
        </p:spPr>
      </p:pic>
    </p:spTree>
  </p:cSld>
  <p:clrMapOvr>
    <a:masterClrMapping/>
  </p:clrMapOvr>
  <p:transition advTm="2000">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686121" y="304800"/>
            <a:ext cx="6059544" cy="769441"/>
          </a:xfrm>
          <a:prstGeom prst="rect">
            <a:avLst/>
          </a:prstGeom>
          <a:noFill/>
          <a:ln w="9525">
            <a:noFill/>
            <a:miter lim="800000"/>
            <a:headEnd/>
            <a:tailEnd/>
          </a:ln>
        </p:spPr>
        <p:txBody>
          <a:bodyPr wrap="none">
            <a:spAutoFit/>
          </a:bodyPr>
          <a:lstStyle/>
          <a:p>
            <a:pPr algn="ctr"/>
            <a:r>
              <a:rPr lang="en-US" sz="4400" b="1" dirty="0" smtClean="0">
                <a:latin typeface="+mj-lt"/>
                <a:cs typeface="Times New Roman" pitchFamily="18" charset="0"/>
              </a:rPr>
              <a:t>Result Analysis Motto</a:t>
            </a:r>
            <a:endParaRPr lang="en-US" sz="4400" dirty="0">
              <a:latin typeface="+mj-lt"/>
              <a:cs typeface="Times New Roman" pitchFamily="18" charset="0"/>
            </a:endParaRPr>
          </a:p>
        </p:txBody>
      </p:sp>
      <p:pic>
        <p:nvPicPr>
          <p:cNvPr id="5" name="Picture 3" descr="LineOne.jpg"/>
          <p:cNvPicPr>
            <a:picLocks noChangeAspect="1"/>
          </p:cNvPicPr>
          <p:nvPr/>
        </p:nvPicPr>
        <p:blipFill>
          <a:blip r:embed="rId2" cstate="print"/>
          <a:srcRect/>
          <a:stretch>
            <a:fillRect/>
          </a:stretch>
        </p:blipFill>
        <p:spPr bwMode="auto">
          <a:xfrm>
            <a:off x="0" y="6553201"/>
            <a:ext cx="9144000" cy="304800"/>
          </a:xfrm>
          <a:prstGeom prst="rect">
            <a:avLst/>
          </a:prstGeom>
          <a:noFill/>
          <a:ln w="9525">
            <a:noFill/>
            <a:miter lim="800000"/>
            <a:headEnd/>
            <a:tailEnd/>
          </a:ln>
        </p:spPr>
      </p:pic>
      <p:sp>
        <p:nvSpPr>
          <p:cNvPr id="8" name="Rectangle 7"/>
          <p:cNvSpPr/>
          <p:nvPr/>
        </p:nvSpPr>
        <p:spPr>
          <a:xfrm>
            <a:off x="1066800" y="4648200"/>
            <a:ext cx="7162800" cy="646331"/>
          </a:xfrm>
          <a:prstGeom prst="rect">
            <a:avLst/>
          </a:prstGeom>
        </p:spPr>
        <p:txBody>
          <a:bodyPr wrap="square">
            <a:spAutoFit/>
          </a:bodyPr>
          <a:lstStyle/>
          <a:p>
            <a:pPr algn="ctr"/>
            <a:endParaRPr lang="en-US" b="1" dirty="0" smtClean="0">
              <a:solidFill>
                <a:srgbClr val="002060"/>
              </a:solidFill>
              <a:latin typeface="Times New Roman" pitchFamily="18" charset="0"/>
              <a:cs typeface="Times New Roman" pitchFamily="18" charset="0"/>
            </a:endParaRPr>
          </a:p>
          <a:p>
            <a:pPr algn="ctr"/>
            <a:endParaRPr lang="en-US" b="1" dirty="0">
              <a:solidFill>
                <a:srgbClr val="002060"/>
              </a:solidFill>
              <a:latin typeface="Times New Roman" pitchFamily="18" charset="0"/>
              <a:cs typeface="Times New Roman" pitchFamily="18" charset="0"/>
            </a:endParaRPr>
          </a:p>
        </p:txBody>
      </p:sp>
      <p:sp>
        <p:nvSpPr>
          <p:cNvPr id="7" name="TextBox 6"/>
          <p:cNvSpPr txBox="1"/>
          <p:nvPr/>
        </p:nvSpPr>
        <p:spPr>
          <a:xfrm>
            <a:off x="914400" y="1502688"/>
            <a:ext cx="7696200" cy="5355312"/>
          </a:xfrm>
          <a:prstGeom prst="rect">
            <a:avLst/>
          </a:prstGeom>
          <a:noFill/>
        </p:spPr>
        <p:txBody>
          <a:bodyPr wrap="square" rtlCol="0">
            <a:spAutoFit/>
          </a:bodyPr>
          <a:lstStyle/>
          <a:p>
            <a:r>
              <a:rPr lang="en-US" i="1" dirty="0" smtClean="0"/>
              <a:t> </a:t>
            </a:r>
            <a:endParaRPr lang="en-US" dirty="0" smtClean="0"/>
          </a:p>
          <a:p>
            <a:r>
              <a:rPr lang="en-US" i="1" dirty="0" smtClean="0"/>
              <a:t>For Students currently their result is calculated, stored in the database and displayed simply on the University Portal.</a:t>
            </a:r>
          </a:p>
          <a:p>
            <a:r>
              <a:rPr lang="en-US" i="1" dirty="0" smtClean="0"/>
              <a:t> </a:t>
            </a:r>
          </a:p>
          <a:p>
            <a:pPr>
              <a:buFont typeface="Wingdings" pitchFamily="2" charset="2"/>
              <a:buChar char="Ø"/>
            </a:pPr>
            <a:r>
              <a:rPr lang="en-US" i="1" dirty="0" smtClean="0"/>
              <a:t>The subject’s marks are represented in the form of grades and result is represented by a special value called SPI (Semester Percentage Index), CPI (Cumulative Performance Index), and CGPA (Cumulative Grade Point Average). So, here we will calculate percentage of student’s result.</a:t>
            </a:r>
          </a:p>
          <a:p>
            <a:pPr>
              <a:buFont typeface="Wingdings" pitchFamily="2" charset="2"/>
              <a:buChar char="Ø"/>
            </a:pPr>
            <a:endParaRPr lang="en-US" i="1" dirty="0" smtClean="0"/>
          </a:p>
          <a:p>
            <a:pPr>
              <a:buFont typeface="Wingdings" pitchFamily="2" charset="2"/>
              <a:buChar char="Ø"/>
            </a:pPr>
            <a:r>
              <a:rPr lang="en-US" i="1" dirty="0" smtClean="0"/>
              <a:t> Also there is no comparison of individual student’s result with other student’s result. So here we will try to add this feature as our key feature to improve student’s performance by comparing each other’s result.</a:t>
            </a:r>
          </a:p>
          <a:p>
            <a:pPr>
              <a:buFont typeface="Wingdings" pitchFamily="2" charset="2"/>
              <a:buChar char="Ø"/>
            </a:pPr>
            <a:endParaRPr lang="en-US" i="1" dirty="0" smtClean="0"/>
          </a:p>
          <a:p>
            <a:pPr>
              <a:buFont typeface="Wingdings" pitchFamily="2" charset="2"/>
              <a:buChar char="Ø"/>
            </a:pPr>
            <a:r>
              <a:rPr lang="en-US" dirty="0" smtClean="0"/>
              <a:t>Result Analysis refine data stored in database and generate various analysis reports</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 To have easy access for students for any information from anywhere.</a:t>
            </a:r>
          </a:p>
          <a:p>
            <a:pPr>
              <a:buFont typeface="Wingdings" pitchFamily="2" charset="2"/>
              <a:buChar char="Ø"/>
            </a:pPr>
            <a:endParaRPr lang="en-US" dirty="0" smtClean="0"/>
          </a:p>
          <a:p>
            <a:endParaRPr lang="en-US" dirty="0"/>
          </a:p>
        </p:txBody>
      </p:sp>
    </p:spTree>
  </p:cSld>
  <p:clrMapOvr>
    <a:masterClrMapping/>
  </p:clrMapOvr>
  <p:transition advTm="2000">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274638"/>
            <a:ext cx="8686800" cy="1143000"/>
          </a:xfrm>
        </p:spPr>
        <p:txBody>
          <a:bodyPr/>
          <a:lstStyle/>
          <a:p>
            <a:pPr eaLnBrk="1" hangingPunct="1"/>
            <a:r>
              <a:rPr lang="en-US" dirty="0" smtClean="0">
                <a:solidFill>
                  <a:schemeClr val="tx1"/>
                </a:solidFill>
              </a:rPr>
              <a:t>Main Actors Of our System</a:t>
            </a:r>
            <a:endParaRPr lang="en-GB" dirty="0" smtClean="0"/>
          </a:p>
        </p:txBody>
      </p:sp>
      <p:graphicFrame>
        <p:nvGraphicFramePr>
          <p:cNvPr id="4" name="Content Placeholder 3"/>
          <p:cNvGraphicFramePr>
            <a:graphicFrameLocks noGrp="1"/>
          </p:cNvGraphicFramePr>
          <p:nvPr>
            <p:ph idx="1"/>
          </p:nvPr>
        </p:nvGraphicFramePr>
        <p:xfrm>
          <a:off x="533400" y="2339007"/>
          <a:ext cx="8115328" cy="3528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descr="LineOne.jpg"/>
          <p:cNvPicPr>
            <a:picLocks noChangeAspect="1"/>
          </p:cNvPicPr>
          <p:nvPr/>
        </p:nvPicPr>
        <p:blipFill>
          <a:blip r:embed="rId7" cstate="print"/>
          <a:srcRect/>
          <a:stretch>
            <a:fillRect/>
          </a:stretch>
        </p:blipFill>
        <p:spPr bwMode="auto">
          <a:xfrm>
            <a:off x="0" y="6553201"/>
            <a:ext cx="9144000" cy="304800"/>
          </a:xfrm>
          <a:prstGeom prst="rect">
            <a:avLst/>
          </a:prstGeom>
          <a:noFill/>
          <a:ln w="9525">
            <a:noFill/>
            <a:miter lim="800000"/>
            <a:headEnd/>
            <a:tailEnd/>
          </a:ln>
        </p:spPr>
      </p:pic>
    </p:spTree>
  </p:cSld>
  <p:clrMapOvr>
    <a:masterClrMapping/>
  </p:clrMapOvr>
  <p:transition advTm="13000">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dirty="0" smtClean="0">
                <a:solidFill>
                  <a:schemeClr val="tx1"/>
                </a:solidFill>
              </a:rPr>
              <a:t>Main modules of our system</a:t>
            </a:r>
            <a:endParaRPr lang="en-US" b="1" dirty="0" smtClean="0">
              <a:solidFill>
                <a:schemeClr val="tx1"/>
              </a:solidFill>
            </a:endParaRPr>
          </a:p>
        </p:txBody>
      </p:sp>
      <p:sp>
        <p:nvSpPr>
          <p:cNvPr id="12291" name="Content Placeholder 2"/>
          <p:cNvSpPr>
            <a:spLocks noGrp="1"/>
          </p:cNvSpPr>
          <p:nvPr>
            <p:ph idx="1"/>
          </p:nvPr>
        </p:nvSpPr>
        <p:spPr>
          <a:xfrm>
            <a:off x="457200" y="1981200"/>
            <a:ext cx="8229600" cy="3992563"/>
          </a:xfrm>
        </p:spPr>
        <p:txBody>
          <a:bodyPr/>
          <a:lstStyle/>
          <a:p>
            <a:pPr>
              <a:buFont typeface="Wingdings" pitchFamily="2" charset="2"/>
              <a:buChar char="Ø"/>
            </a:pPr>
            <a:r>
              <a:rPr lang="en-IN" sz="2400" dirty="0" smtClean="0">
                <a:cs typeface="Times New Roman" pitchFamily="18" charset="0"/>
              </a:rPr>
              <a:t> User Login.</a:t>
            </a:r>
            <a:endParaRPr lang="en-US"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Students Detail Upload.</a:t>
            </a:r>
            <a:endParaRPr lang="en-IN"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View Result GTU wise.</a:t>
            </a:r>
            <a:endParaRPr lang="en-IN"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 View Result College wise.</a:t>
            </a:r>
          </a:p>
          <a:p>
            <a:pPr eaLnBrk="1" hangingPunct="1">
              <a:buFont typeface="Wingdings" pitchFamily="2" charset="2"/>
              <a:buChar char="Ø"/>
            </a:pPr>
            <a:r>
              <a:rPr lang="en-US" sz="2400" dirty="0" smtClean="0">
                <a:cs typeface="Times New Roman" pitchFamily="18" charset="0"/>
              </a:rPr>
              <a:t> Filter Result Branch wise.</a:t>
            </a:r>
          </a:p>
          <a:p>
            <a:pPr eaLnBrk="1" hangingPunct="1">
              <a:buFont typeface="Wingdings" pitchFamily="2" charset="2"/>
              <a:buChar char="Ø"/>
            </a:pPr>
            <a:r>
              <a:rPr lang="en-US" sz="2400" dirty="0" smtClean="0">
                <a:cs typeface="Times New Roman" pitchFamily="18" charset="0"/>
              </a:rPr>
              <a:t>View all students details. </a:t>
            </a:r>
          </a:p>
          <a:p>
            <a:pPr eaLnBrk="1" hangingPunct="1">
              <a:buFont typeface="Wingdings" pitchFamily="2" charset="2"/>
              <a:buChar char="Ø"/>
            </a:pPr>
            <a:r>
              <a:rPr lang="en-US" sz="2400" dirty="0" smtClean="0">
                <a:cs typeface="Times New Roman" pitchFamily="18" charset="0"/>
              </a:rPr>
              <a:t>View student backlog details.</a:t>
            </a:r>
          </a:p>
          <a:p>
            <a:pPr>
              <a:buFont typeface="Wingdings" pitchFamily="2" charset="2"/>
              <a:buChar char="Ø"/>
            </a:pPr>
            <a:r>
              <a:rPr lang="en-US" sz="2400" dirty="0" smtClean="0">
                <a:cs typeface="Times New Roman" pitchFamily="18" charset="0"/>
              </a:rPr>
              <a:t>View student marks details.</a:t>
            </a:r>
          </a:p>
          <a:p>
            <a:pPr>
              <a:buFont typeface="Wingdings" pitchFamily="2" charset="2"/>
              <a:buChar char="Ø"/>
            </a:pPr>
            <a:r>
              <a:rPr lang="en-US" sz="2400" dirty="0" smtClean="0">
                <a:cs typeface="Times New Roman" pitchFamily="18" charset="0"/>
              </a:rPr>
              <a:t>Faculty feedback facility.</a:t>
            </a:r>
          </a:p>
          <a:p>
            <a:pPr>
              <a:buFont typeface="Wingdings" pitchFamily="2" charset="2"/>
              <a:buChar char="Ø"/>
            </a:pPr>
            <a:r>
              <a:rPr lang="en-US" sz="2400" dirty="0" smtClean="0">
                <a:cs typeface="Times New Roman" pitchFamily="18" charset="0"/>
              </a:rPr>
              <a:t>Upload placement detail. </a:t>
            </a:r>
            <a:endParaRPr lang="en-US" sz="2400" dirty="0" smtClean="0"/>
          </a:p>
        </p:txBody>
      </p:sp>
      <p:pic>
        <p:nvPicPr>
          <p:cNvPr id="12292" name="Picture 3" descr="LineOne.jpg"/>
          <p:cNvPicPr>
            <a:picLocks noChangeAspect="1"/>
          </p:cNvPicPr>
          <p:nvPr/>
        </p:nvPicPr>
        <p:blipFill>
          <a:blip r:embed="rId2" cstate="print"/>
          <a:srcRect/>
          <a:stretch>
            <a:fillRect/>
          </a:stretch>
        </p:blipFill>
        <p:spPr bwMode="auto">
          <a:xfrm>
            <a:off x="0" y="6581775"/>
            <a:ext cx="9144000" cy="276225"/>
          </a:xfrm>
          <a:prstGeom prst="rect">
            <a:avLst/>
          </a:prstGeom>
          <a:noFill/>
          <a:ln w="9525">
            <a:noFill/>
            <a:miter lim="800000"/>
            <a:headEnd/>
            <a:tailEnd/>
          </a:ln>
        </p:spPr>
      </p:pic>
      <p:pic>
        <p:nvPicPr>
          <p:cNvPr id="12293" name="Picture 4" descr="7655.jpg"/>
          <p:cNvPicPr>
            <a:picLocks noChangeAspect="1"/>
          </p:cNvPicPr>
          <p:nvPr/>
        </p:nvPicPr>
        <p:blipFill>
          <a:blip r:embed="rId3" cstate="print"/>
          <a:srcRect/>
          <a:stretch>
            <a:fillRect/>
          </a:stretch>
        </p:blipFill>
        <p:spPr bwMode="auto">
          <a:xfrm>
            <a:off x="5219700" y="1989138"/>
            <a:ext cx="3529013" cy="3743325"/>
          </a:xfrm>
          <a:prstGeom prst="rect">
            <a:avLst/>
          </a:prstGeom>
          <a:noFill/>
          <a:ln w="9525">
            <a:noFill/>
            <a:miter lim="800000"/>
            <a:headEnd/>
            <a:tailEnd/>
          </a:ln>
        </p:spPr>
      </p:pic>
    </p:spTree>
  </p:cSld>
  <p:clrMapOvr>
    <a:masterClrMapping/>
  </p:clrMapOvr>
  <p:transition advTm="5000">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sz="3200" b="1" dirty="0" smtClean="0">
                <a:solidFill>
                  <a:schemeClr val="tx1"/>
                </a:solidFill>
              </a:rPr>
              <a:t>Use Case Diagram </a:t>
            </a:r>
            <a:r>
              <a:rPr lang="en-US" sz="3200" b="1" dirty="0" smtClean="0">
                <a:solidFill>
                  <a:schemeClr val="tx1"/>
                </a:solidFill>
              </a:rPr>
              <a:t>of “</a:t>
            </a:r>
            <a:r>
              <a:rPr lang="en-US" sz="3200" b="1" dirty="0" err="1" smtClean="0">
                <a:solidFill>
                  <a:schemeClr val="tx1"/>
                </a:solidFill>
              </a:rPr>
              <a:t>ResultAnalysis</a:t>
            </a:r>
            <a:r>
              <a:rPr lang="en-US" sz="3200" b="1" dirty="0" smtClean="0">
                <a:solidFill>
                  <a:schemeClr val="tx1"/>
                </a:solidFill>
              </a:rPr>
              <a:t>”</a:t>
            </a:r>
            <a:endParaRPr lang="en-US" sz="3200" b="1" dirty="0" smtClean="0">
              <a:solidFill>
                <a:schemeClr val="tx1"/>
              </a:solidFill>
            </a:endParaRPr>
          </a:p>
        </p:txBody>
      </p:sp>
      <p:pic>
        <p:nvPicPr>
          <p:cNvPr id="12292" name="Picture 3" descr="LineOne.jpg"/>
          <p:cNvPicPr>
            <a:picLocks noChangeAspect="1"/>
          </p:cNvPicPr>
          <p:nvPr/>
        </p:nvPicPr>
        <p:blipFill>
          <a:blip r:embed="rId2" cstate="print"/>
          <a:srcRect/>
          <a:stretch>
            <a:fillRect/>
          </a:stretch>
        </p:blipFill>
        <p:spPr bwMode="auto">
          <a:xfrm>
            <a:off x="0" y="6581775"/>
            <a:ext cx="9144000" cy="276225"/>
          </a:xfrm>
          <a:prstGeom prst="rect">
            <a:avLst/>
          </a:prstGeom>
          <a:noFill/>
          <a:ln w="9525">
            <a:noFill/>
            <a:miter lim="800000"/>
            <a:headEnd/>
            <a:tailEnd/>
          </a:ln>
        </p:spPr>
      </p:pic>
      <p:pic>
        <p:nvPicPr>
          <p:cNvPr id="7" name="image43.jpeg"/>
          <p:cNvPicPr/>
          <p:nvPr/>
        </p:nvPicPr>
        <p:blipFill>
          <a:blip r:embed="rId3" cstate="print"/>
          <a:stretch>
            <a:fillRect/>
          </a:stretch>
        </p:blipFill>
        <p:spPr>
          <a:xfrm>
            <a:off x="1066800" y="1371600"/>
            <a:ext cx="6553200" cy="5181600"/>
          </a:xfrm>
          <a:prstGeom prst="rect">
            <a:avLst/>
          </a:prstGeom>
        </p:spPr>
      </p:pic>
    </p:spTree>
  </p:cSld>
  <p:clrMapOvr>
    <a:masterClrMapping/>
  </p:clrMapOvr>
  <p:transition advTm="5000">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sz="3200" b="1" dirty="0" smtClean="0">
                <a:solidFill>
                  <a:schemeClr val="tx1"/>
                </a:solidFill>
              </a:rPr>
              <a:t>Sequence Diagram </a:t>
            </a:r>
            <a:r>
              <a:rPr lang="en-US" sz="3200" b="1" dirty="0" smtClean="0">
                <a:solidFill>
                  <a:schemeClr val="tx1"/>
                </a:solidFill>
              </a:rPr>
              <a:t>of “</a:t>
            </a:r>
            <a:r>
              <a:rPr lang="en-US" sz="3200" b="1" dirty="0" err="1" smtClean="0">
                <a:solidFill>
                  <a:schemeClr val="tx1"/>
                </a:solidFill>
              </a:rPr>
              <a:t>ResultAnalysis</a:t>
            </a:r>
            <a:r>
              <a:rPr lang="en-US" sz="3200" b="1" dirty="0" smtClean="0">
                <a:solidFill>
                  <a:schemeClr val="tx1"/>
                </a:solidFill>
              </a:rPr>
              <a:t>”</a:t>
            </a:r>
            <a:endParaRPr lang="en-US" sz="3200" b="1" dirty="0" smtClean="0">
              <a:solidFill>
                <a:schemeClr val="tx1"/>
              </a:solidFill>
            </a:endParaRPr>
          </a:p>
        </p:txBody>
      </p:sp>
      <p:pic>
        <p:nvPicPr>
          <p:cNvPr id="12292" name="Picture 3" descr="LineOne.jpg"/>
          <p:cNvPicPr>
            <a:picLocks noChangeAspect="1"/>
          </p:cNvPicPr>
          <p:nvPr/>
        </p:nvPicPr>
        <p:blipFill>
          <a:blip r:embed="rId2" cstate="print"/>
          <a:srcRect/>
          <a:stretch>
            <a:fillRect/>
          </a:stretch>
        </p:blipFill>
        <p:spPr bwMode="auto">
          <a:xfrm>
            <a:off x="0" y="6581775"/>
            <a:ext cx="9144000" cy="276225"/>
          </a:xfrm>
          <a:prstGeom prst="rect">
            <a:avLst/>
          </a:prstGeom>
          <a:noFill/>
          <a:ln w="9525">
            <a:noFill/>
            <a:miter lim="800000"/>
            <a:headEnd/>
            <a:tailEnd/>
          </a:ln>
        </p:spPr>
      </p:pic>
      <p:pic>
        <p:nvPicPr>
          <p:cNvPr id="5" name="image45.jpeg"/>
          <p:cNvPicPr/>
          <p:nvPr/>
        </p:nvPicPr>
        <p:blipFill>
          <a:blip r:embed="rId3" cstate="print"/>
          <a:stretch>
            <a:fillRect/>
          </a:stretch>
        </p:blipFill>
        <p:spPr>
          <a:xfrm>
            <a:off x="152400" y="1905000"/>
            <a:ext cx="8839200" cy="4553431"/>
          </a:xfrm>
          <a:prstGeom prst="rect">
            <a:avLst/>
          </a:prstGeom>
        </p:spPr>
      </p:pic>
    </p:spTree>
  </p:cSld>
  <p:clrMapOvr>
    <a:masterClrMapping/>
  </p:clrMapOvr>
  <p:transition advTm="5000">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116013" y="476250"/>
            <a:ext cx="6985000" cy="769938"/>
          </a:xfrm>
          <a:prstGeom prst="rect">
            <a:avLst/>
          </a:prstGeom>
          <a:noFill/>
          <a:ln w="9525">
            <a:noFill/>
            <a:miter lim="800000"/>
            <a:headEnd/>
            <a:tailEnd/>
          </a:ln>
        </p:spPr>
        <p:txBody>
          <a:bodyPr>
            <a:spAutoFit/>
          </a:bodyPr>
          <a:lstStyle/>
          <a:p>
            <a:pPr algn="ctr"/>
            <a:r>
              <a:rPr lang="en-US" sz="4400" b="1" dirty="0"/>
              <a:t>Development Tools</a:t>
            </a:r>
            <a:endParaRPr lang="en-US" sz="4400" dirty="0"/>
          </a:p>
        </p:txBody>
      </p:sp>
      <p:pic>
        <p:nvPicPr>
          <p:cNvPr id="9" name="Picture 3" descr="LineOne.jpg"/>
          <p:cNvPicPr>
            <a:picLocks noChangeAspect="1"/>
          </p:cNvPicPr>
          <p:nvPr/>
        </p:nvPicPr>
        <p:blipFill>
          <a:blip r:embed="rId2" cstate="print"/>
          <a:srcRect/>
          <a:stretch>
            <a:fillRect/>
          </a:stretch>
        </p:blipFill>
        <p:spPr bwMode="auto">
          <a:xfrm>
            <a:off x="0" y="6581775"/>
            <a:ext cx="9144000" cy="276225"/>
          </a:xfrm>
          <a:prstGeom prst="rect">
            <a:avLst/>
          </a:prstGeom>
          <a:noFill/>
          <a:ln w="9525">
            <a:noFill/>
            <a:miter lim="800000"/>
            <a:headEnd/>
            <a:tailEnd/>
          </a:ln>
        </p:spPr>
      </p:pic>
      <p:pic>
        <p:nvPicPr>
          <p:cNvPr id="2" name="Picture 2" descr="C:\Users\LENOVO\Desktop\resultanalysis presentation\asp-net-mvc.jpg"/>
          <p:cNvPicPr>
            <a:picLocks noChangeAspect="1" noChangeArrowheads="1"/>
          </p:cNvPicPr>
          <p:nvPr/>
        </p:nvPicPr>
        <p:blipFill>
          <a:blip r:embed="rId3"/>
          <a:srcRect/>
          <a:stretch>
            <a:fillRect/>
          </a:stretch>
        </p:blipFill>
        <p:spPr bwMode="auto">
          <a:xfrm>
            <a:off x="2819400" y="2057400"/>
            <a:ext cx="3733799" cy="22309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3" descr="C:\Users\LENOVO\Desktop\resultanalysis presentation\sqlserver.png"/>
          <p:cNvPicPr>
            <a:picLocks noChangeAspect="1" noChangeArrowheads="1"/>
          </p:cNvPicPr>
          <p:nvPr/>
        </p:nvPicPr>
        <p:blipFill>
          <a:blip r:embed="rId4"/>
          <a:srcRect/>
          <a:stretch>
            <a:fillRect/>
          </a:stretch>
        </p:blipFill>
        <p:spPr bwMode="auto">
          <a:xfrm>
            <a:off x="2819400" y="4419600"/>
            <a:ext cx="3810000" cy="19240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TextBox 7"/>
          <p:cNvSpPr txBox="1"/>
          <p:nvPr/>
        </p:nvSpPr>
        <p:spPr>
          <a:xfrm>
            <a:off x="152400" y="2971800"/>
            <a:ext cx="2594365" cy="738664"/>
          </a:xfrm>
          <a:prstGeom prst="rect">
            <a:avLst/>
          </a:prstGeom>
          <a:noFill/>
        </p:spPr>
        <p:txBody>
          <a:bodyPr wrap="none" rtlCol="0">
            <a:spAutoFit/>
          </a:bodyPr>
          <a:lstStyle/>
          <a:p>
            <a:pPr marL="342900" indent="-342900">
              <a:buFont typeface="Wingdings" pitchFamily="2" charset="2"/>
              <a:buChar char="Ø"/>
            </a:pPr>
            <a:r>
              <a:rPr lang="en-US" sz="2400" b="1" dirty="0" smtClean="0"/>
              <a:t>ASP.NET MVC</a:t>
            </a:r>
          </a:p>
          <a:p>
            <a:pPr marL="342900" indent="-342900"/>
            <a:endParaRPr lang="en-US" dirty="0"/>
          </a:p>
        </p:txBody>
      </p:sp>
      <p:sp>
        <p:nvSpPr>
          <p:cNvPr id="10" name="TextBox 9"/>
          <p:cNvSpPr txBox="1"/>
          <p:nvPr/>
        </p:nvSpPr>
        <p:spPr>
          <a:xfrm>
            <a:off x="152400" y="4976336"/>
            <a:ext cx="2202078" cy="738664"/>
          </a:xfrm>
          <a:prstGeom prst="rect">
            <a:avLst/>
          </a:prstGeom>
          <a:noFill/>
        </p:spPr>
        <p:txBody>
          <a:bodyPr wrap="none" rtlCol="0">
            <a:spAutoFit/>
          </a:bodyPr>
          <a:lstStyle/>
          <a:p>
            <a:pPr marL="342900" indent="-342900">
              <a:buFont typeface="Wingdings" pitchFamily="2" charset="2"/>
              <a:buChar char="Ø"/>
            </a:pPr>
            <a:r>
              <a:rPr lang="en-US" sz="2400" b="1" dirty="0" smtClean="0"/>
              <a:t>SQL Server</a:t>
            </a:r>
          </a:p>
          <a:p>
            <a:pPr marL="342900" indent="-342900"/>
            <a:endParaRPr lang="en-US" dirty="0"/>
          </a:p>
        </p:txBody>
      </p:sp>
    </p:spTree>
  </p:cSld>
  <p:clrMapOvr>
    <a:masterClrMapping/>
  </p:clrMapOvr>
  <p:transition advTm="2000">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p:cTn id="7" dur="1000" fill="hold"/>
                                        <p:tgtEl>
                                          <p:spTgt spid="2253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253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2530">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25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edit Society Loan Management (1)">
  <a:themeElements>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Diseño predeterminado">
      <a:majorFont>
        <a:latin typeface="Arial"/>
        <a:ea typeface=""/>
        <a:cs typeface="Arial"/>
      </a:majorFont>
      <a:minorFont>
        <a:latin typeface="Arial"/>
        <a:ea typeface=""/>
        <a:cs typeface="Arial"/>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TotalTime>
  <Words>481</Words>
  <Application>Microsoft Office PowerPoint</Application>
  <PresentationFormat>On-screen Show (4:3)</PresentationFormat>
  <Paragraphs>100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Credit Society Loan Management (1)</vt:lpstr>
      <vt:lpstr>Slide 1</vt:lpstr>
      <vt:lpstr>Result Analysis  </vt:lpstr>
      <vt:lpstr>Slide 3</vt:lpstr>
      <vt:lpstr>Slide 4</vt:lpstr>
      <vt:lpstr>Main Actors Of our System</vt:lpstr>
      <vt:lpstr>Main modules of our system</vt:lpstr>
      <vt:lpstr>Use Case Diagram of “ResultAnalysis”</vt:lpstr>
      <vt:lpstr>Sequence Diagram of “ResultAnalysis”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Society Loan Management </dc:title>
  <dc:creator>ISHANI</dc:creator>
  <cp:lastModifiedBy>Windows User</cp:lastModifiedBy>
  <cp:revision>177</cp:revision>
  <dcterms:created xsi:type="dcterms:W3CDTF">2013-05-21T16:57:29Z</dcterms:created>
  <dcterms:modified xsi:type="dcterms:W3CDTF">2019-03-25T16:48:38Z</dcterms:modified>
</cp:coreProperties>
</file>