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48" r:id="rId2"/>
    <p:sldId id="256" r:id="rId3"/>
    <p:sldId id="342" r:id="rId4"/>
    <p:sldId id="343" r:id="rId5"/>
    <p:sldId id="313" r:id="rId6"/>
    <p:sldId id="264" r:id="rId7"/>
    <p:sldId id="288" r:id="rId8"/>
    <p:sldId id="333" r:id="rId9"/>
    <p:sldId id="349" r:id="rId10"/>
    <p:sldId id="351" r:id="rId11"/>
    <p:sldId id="352" r:id="rId12"/>
    <p:sldId id="353" r:id="rId13"/>
    <p:sldId id="354" r:id="rId14"/>
    <p:sldId id="355" r:id="rId15"/>
    <p:sldId id="356" r:id="rId16"/>
    <p:sldId id="357" r:id="rId17"/>
    <p:sldId id="346" r:id="rId18"/>
    <p:sldId id="335" r:id="rId19"/>
    <p:sldId id="323" r:id="rId20"/>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422C16"/>
    <a:srgbClr val="A40000"/>
    <a:srgbClr val="FF9900"/>
    <a:srgbClr val="0C788E"/>
    <a:srgbClr val="0099FF"/>
    <a:srgbClr val="FF66FF"/>
    <a:srgbClr val="DC4930"/>
    <a:srgbClr val="9ADFE6"/>
    <a:srgbClr val="02519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1575" autoAdjust="0"/>
    <p:restoredTop sz="94652" autoAdjust="0"/>
  </p:normalViewPr>
  <p:slideViewPr>
    <p:cSldViewPr>
      <p:cViewPr>
        <p:scale>
          <a:sx n="90" d="100"/>
          <a:sy n="90" d="100"/>
        </p:scale>
        <p:origin x="-1075" y="19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Activity%20Diagram%20for%20Users.docx" TargetMode="External"/><Relationship Id="rId1" Type="http://schemas.openxmlformats.org/officeDocument/2006/relationships/hyperlink" Target="Activity%20Diagram%20for%20Admin.docx" TargetMode="External"/><Relationship Id="rId5" Type="http://schemas.openxmlformats.org/officeDocument/2006/relationships/image" Target="../media/image9.jpeg"/><Relationship Id="rId4" Type="http://schemas.openxmlformats.org/officeDocument/2006/relationships/image" Target="../media/image8.jpeg"/></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D7A8E2-4B30-49FC-AA42-C46D580CF19C}" type="doc">
      <dgm:prSet loTypeId="urn:microsoft.com/office/officeart/2005/8/layout/vList3" loCatId="list" qsTypeId="urn:microsoft.com/office/officeart/2005/8/quickstyle/simple4" qsCatId="simple" csTypeId="urn:microsoft.com/office/officeart/2005/8/colors/accent6_3" csCatId="accent6" phldr="1"/>
      <dgm:spPr/>
      <dgm:t>
        <a:bodyPr/>
        <a:lstStyle/>
        <a:p>
          <a:endParaRPr lang="en-GB"/>
        </a:p>
      </dgm:t>
    </dgm:pt>
    <dgm:pt modelId="{F36070F9-1EAA-4422-BD2E-956CE7DADEE5}">
      <dgm:prSet phldrT="[Text]"/>
      <dgm:spPr>
        <a:solidFill>
          <a:srgbClr val="0099FF"/>
        </a:solidFill>
      </dgm:spPr>
      <dgm:t>
        <a:bodyPr/>
        <a:lstStyle/>
        <a:p>
          <a:endParaRPr lang="en-GB" dirty="0"/>
        </a:p>
      </dgm:t>
    </dgm:pt>
    <dgm:pt modelId="{9AE6A1E7-F72C-45DA-84EB-EFDC236D5D49}" type="parTrans" cxnId="{B91B0791-4138-4AA6-B1E7-0E7FF5A60D4E}">
      <dgm:prSet/>
      <dgm:spPr/>
      <dgm:t>
        <a:bodyPr/>
        <a:lstStyle/>
        <a:p>
          <a:endParaRPr lang="en-GB"/>
        </a:p>
      </dgm:t>
    </dgm:pt>
    <dgm:pt modelId="{A3204D85-43A6-4E45-9A31-7F60B074D2E4}" type="sibTrans" cxnId="{B91B0791-4138-4AA6-B1E7-0E7FF5A60D4E}">
      <dgm:prSet/>
      <dgm:spPr/>
      <dgm:t>
        <a:bodyPr/>
        <a:lstStyle/>
        <a:p>
          <a:endParaRPr lang="en-GB"/>
        </a:p>
      </dgm:t>
    </dgm:pt>
    <dgm:pt modelId="{02C2E90F-6D01-4BB5-99C1-FE87B1E1D016}">
      <dgm:prSet phldrT="[Text]"/>
      <dgm:spPr>
        <a:solidFill>
          <a:srgbClr val="0099FF"/>
        </a:solidFill>
      </dgm:spPr>
      <dgm:t>
        <a:bodyPr/>
        <a:lstStyle/>
        <a:p>
          <a:r>
            <a:rPr lang="en-GB" dirty="0" smtClean="0">
              <a:hlinkClick xmlns:r="http://schemas.openxmlformats.org/officeDocument/2006/relationships" r:id="rId1" action="ppaction://hlinkfile"/>
            </a:rPr>
            <a:t>Admin</a:t>
          </a:r>
          <a:r>
            <a:rPr lang="en-GB" dirty="0" smtClean="0"/>
            <a:t> </a:t>
          </a:r>
          <a:endParaRPr lang="en-GB" dirty="0"/>
        </a:p>
      </dgm:t>
    </dgm:pt>
    <dgm:pt modelId="{4C01C66F-6BD6-48DC-B68F-7E61A975893D}" type="parTrans" cxnId="{0DCB16F4-96B6-4B81-BD15-9AE4E8E02844}">
      <dgm:prSet/>
      <dgm:spPr/>
      <dgm:t>
        <a:bodyPr/>
        <a:lstStyle/>
        <a:p>
          <a:endParaRPr lang="en-GB"/>
        </a:p>
      </dgm:t>
    </dgm:pt>
    <dgm:pt modelId="{E916FABC-45E3-4B31-A9F8-6F8261ECEBAF}" type="sibTrans" cxnId="{0DCB16F4-96B6-4B81-BD15-9AE4E8E02844}">
      <dgm:prSet/>
      <dgm:spPr/>
      <dgm:t>
        <a:bodyPr/>
        <a:lstStyle/>
        <a:p>
          <a:endParaRPr lang="en-GB"/>
        </a:p>
      </dgm:t>
    </dgm:pt>
    <dgm:pt modelId="{EFD7A879-DE0E-4575-A108-8252ECD9E0BA}">
      <dgm:prSet phldrT="[Text]">
        <dgm:style>
          <a:lnRef idx="1">
            <a:schemeClr val="accent2"/>
          </a:lnRef>
          <a:fillRef idx="2">
            <a:schemeClr val="accent2"/>
          </a:fillRef>
          <a:effectRef idx="1">
            <a:schemeClr val="accent2"/>
          </a:effectRef>
          <a:fontRef idx="minor">
            <a:schemeClr val="dk1"/>
          </a:fontRef>
        </dgm:style>
      </dgm:prSet>
      <dgm:spPr/>
      <dgm:t>
        <a:bodyPr/>
        <a:lstStyle/>
        <a:p>
          <a:endParaRPr lang="en-GB" dirty="0"/>
        </a:p>
      </dgm:t>
    </dgm:pt>
    <dgm:pt modelId="{78D23337-FA75-43CB-8CD4-154FB3C326BE}" type="sibTrans" cxnId="{7735B399-E859-4DED-BE5A-058F79AF3AB1}">
      <dgm:prSet/>
      <dgm:spPr/>
      <dgm:t>
        <a:bodyPr/>
        <a:lstStyle/>
        <a:p>
          <a:endParaRPr lang="en-GB"/>
        </a:p>
      </dgm:t>
    </dgm:pt>
    <dgm:pt modelId="{D46795D4-F3F9-4271-BEED-75D28AB3A7A7}" type="parTrans" cxnId="{7735B399-E859-4DED-BE5A-058F79AF3AB1}">
      <dgm:prSet/>
      <dgm:spPr/>
      <dgm:t>
        <a:bodyPr/>
        <a:lstStyle/>
        <a:p>
          <a:endParaRPr lang="en-GB"/>
        </a:p>
      </dgm:t>
    </dgm:pt>
    <dgm:pt modelId="{9192FE55-B325-46FE-8937-138295F24FD2}">
      <dgm:prSet phldrT="[Text]">
        <dgm:style>
          <a:lnRef idx="1">
            <a:schemeClr val="accent2"/>
          </a:lnRef>
          <a:fillRef idx="2">
            <a:schemeClr val="accent2"/>
          </a:fillRef>
          <a:effectRef idx="1">
            <a:schemeClr val="accent2"/>
          </a:effectRef>
          <a:fontRef idx="minor">
            <a:schemeClr val="dk1"/>
          </a:fontRef>
        </dgm:style>
      </dgm:prSet>
      <dgm:spPr/>
      <dgm:t>
        <a:bodyPr/>
        <a:lstStyle/>
        <a:p>
          <a:r>
            <a:rPr lang="en-GB" dirty="0" smtClean="0">
              <a:solidFill>
                <a:schemeClr val="bg1"/>
              </a:solidFill>
              <a:hlinkClick xmlns:r="http://schemas.openxmlformats.org/officeDocument/2006/relationships" r:id="rId2" action="ppaction://hlinkfile"/>
            </a:rPr>
            <a:t>Institute</a:t>
          </a:r>
          <a:endParaRPr lang="en-GB" dirty="0">
            <a:solidFill>
              <a:schemeClr val="bg1"/>
            </a:solidFill>
          </a:endParaRPr>
        </a:p>
      </dgm:t>
    </dgm:pt>
    <dgm:pt modelId="{8A9691A2-16BC-4072-88DF-06B61FB3981B}" type="sibTrans" cxnId="{7668EB88-FB0F-475B-85E5-EC5A6AA83502}">
      <dgm:prSet/>
      <dgm:spPr/>
      <dgm:t>
        <a:bodyPr/>
        <a:lstStyle/>
        <a:p>
          <a:endParaRPr lang="en-GB"/>
        </a:p>
      </dgm:t>
    </dgm:pt>
    <dgm:pt modelId="{33E4F3A2-DE1A-4A1E-9BBF-6829F332D923}" type="parTrans" cxnId="{7668EB88-FB0F-475B-85E5-EC5A6AA83502}">
      <dgm:prSet/>
      <dgm:spPr/>
      <dgm:t>
        <a:bodyPr/>
        <a:lstStyle/>
        <a:p>
          <a:endParaRPr lang="en-GB"/>
        </a:p>
      </dgm:t>
    </dgm:pt>
    <dgm:pt modelId="{BF398D5A-9A4F-46FB-A5E4-C9C2716F8811}">
      <dgm:prSet phldrT="[Text]" custT="1">
        <dgm:style>
          <a:lnRef idx="1">
            <a:schemeClr val="accent2"/>
          </a:lnRef>
          <a:fillRef idx="2">
            <a:schemeClr val="accent2"/>
          </a:fillRef>
          <a:effectRef idx="1">
            <a:schemeClr val="accent2"/>
          </a:effectRef>
          <a:fontRef idx="minor">
            <a:schemeClr val="dk1"/>
          </a:fontRef>
        </dgm:style>
      </dgm:prSet>
      <dgm:spPr/>
      <dgm:t>
        <a:bodyPr/>
        <a:lstStyle/>
        <a:p>
          <a:pPr algn="l"/>
          <a:r>
            <a:rPr lang="en-GB" sz="2300" b="1" dirty="0" smtClean="0">
              <a:solidFill>
                <a:schemeClr val="accent6">
                  <a:lumMod val="75000"/>
                </a:schemeClr>
              </a:solidFill>
            </a:rPr>
            <a:t>   </a:t>
          </a:r>
          <a:r>
            <a:rPr lang="en-GB" sz="1800" b="1" dirty="0" smtClean="0">
              <a:solidFill>
                <a:schemeClr val="accent6">
                  <a:lumMod val="75000"/>
                </a:schemeClr>
              </a:solidFill>
            </a:rPr>
            <a:t>Students</a:t>
          </a:r>
          <a:endParaRPr lang="en-GB" sz="1800" b="1" dirty="0">
            <a:solidFill>
              <a:schemeClr val="accent6">
                <a:lumMod val="75000"/>
              </a:schemeClr>
            </a:solidFill>
          </a:endParaRPr>
        </a:p>
      </dgm:t>
    </dgm:pt>
    <dgm:pt modelId="{20A59F62-8352-479B-A675-0D8722EF53E3}" type="parTrans" cxnId="{FD6EEBC5-37D4-42A7-801D-F617450BDB9A}">
      <dgm:prSet/>
      <dgm:spPr/>
      <dgm:t>
        <a:bodyPr/>
        <a:lstStyle/>
        <a:p>
          <a:endParaRPr lang="en-US"/>
        </a:p>
      </dgm:t>
    </dgm:pt>
    <dgm:pt modelId="{86E6F147-33B3-425F-9F18-491EE2F1264E}" type="sibTrans" cxnId="{FD6EEBC5-37D4-42A7-801D-F617450BDB9A}">
      <dgm:prSet/>
      <dgm:spPr/>
      <dgm:t>
        <a:bodyPr/>
        <a:lstStyle/>
        <a:p>
          <a:endParaRPr lang="en-US"/>
        </a:p>
      </dgm:t>
    </dgm:pt>
    <dgm:pt modelId="{DCFAE8F1-2EB8-4068-8404-722AA8F9A8EB}" type="pres">
      <dgm:prSet presAssocID="{A5D7A8E2-4B30-49FC-AA42-C46D580CF19C}" presName="linearFlow" presStyleCnt="0">
        <dgm:presLayoutVars>
          <dgm:dir/>
          <dgm:resizeHandles val="exact"/>
        </dgm:presLayoutVars>
      </dgm:prSet>
      <dgm:spPr/>
      <dgm:t>
        <a:bodyPr/>
        <a:lstStyle/>
        <a:p>
          <a:endParaRPr lang="en-US"/>
        </a:p>
      </dgm:t>
    </dgm:pt>
    <dgm:pt modelId="{40D5BE45-3B9D-493E-A420-CCBD0CF66C09}" type="pres">
      <dgm:prSet presAssocID="{F36070F9-1EAA-4422-BD2E-956CE7DADEE5}" presName="composite" presStyleCnt="0"/>
      <dgm:spPr/>
      <dgm:t>
        <a:bodyPr/>
        <a:lstStyle/>
        <a:p>
          <a:endParaRPr lang="en-US"/>
        </a:p>
      </dgm:t>
    </dgm:pt>
    <dgm:pt modelId="{EFEBD3F7-3C4B-4918-BDFF-B70C5A20E23D}" type="pres">
      <dgm:prSet presAssocID="{F36070F9-1EAA-4422-BD2E-956CE7DADEE5}" presName="imgShp" presStyleLbl="fgImgPlace1" presStyleIdx="0" presStyleCnt="3" custScaleX="85535" custScaleY="85640"/>
      <dgm:spPr>
        <a:blipFill rotWithShape="0">
          <a:blip xmlns:r="http://schemas.openxmlformats.org/officeDocument/2006/relationships" r:embed="rId3"/>
          <a:stretch>
            <a:fillRect/>
          </a:stretch>
        </a:blipFill>
      </dgm:spPr>
      <dgm:t>
        <a:bodyPr/>
        <a:lstStyle/>
        <a:p>
          <a:endParaRPr lang="en-US"/>
        </a:p>
      </dgm:t>
    </dgm:pt>
    <dgm:pt modelId="{11FCE99F-4718-493B-99A8-D7FAA2C69AD5}" type="pres">
      <dgm:prSet presAssocID="{F36070F9-1EAA-4422-BD2E-956CE7DADEE5}" presName="txShp" presStyleLbl="node1" presStyleIdx="0" presStyleCnt="3">
        <dgm:presLayoutVars>
          <dgm:bulletEnabled val="1"/>
        </dgm:presLayoutVars>
      </dgm:prSet>
      <dgm:spPr/>
      <dgm:t>
        <a:bodyPr/>
        <a:lstStyle/>
        <a:p>
          <a:endParaRPr lang="en-US"/>
        </a:p>
      </dgm:t>
    </dgm:pt>
    <dgm:pt modelId="{159F2E7A-4995-4E25-99B5-8387C8355B2E}" type="pres">
      <dgm:prSet presAssocID="{A3204D85-43A6-4E45-9A31-7F60B074D2E4}" presName="spacing" presStyleCnt="0"/>
      <dgm:spPr/>
      <dgm:t>
        <a:bodyPr/>
        <a:lstStyle/>
        <a:p>
          <a:endParaRPr lang="en-US"/>
        </a:p>
      </dgm:t>
    </dgm:pt>
    <dgm:pt modelId="{0A0A0AA5-7A4F-451D-AE22-061876CA81BA}" type="pres">
      <dgm:prSet presAssocID="{EFD7A879-DE0E-4575-A108-8252ECD9E0BA}" presName="composite" presStyleCnt="0"/>
      <dgm:spPr/>
      <dgm:t>
        <a:bodyPr/>
        <a:lstStyle/>
        <a:p>
          <a:endParaRPr lang="en-US"/>
        </a:p>
      </dgm:t>
    </dgm:pt>
    <dgm:pt modelId="{47BC4A6A-4080-4B91-B8AA-2BB78226BC2A}" type="pres">
      <dgm:prSet presAssocID="{EFD7A879-DE0E-4575-A108-8252ECD9E0BA}" presName="imgShp" presStyleLbl="fgImgPlace1" presStyleIdx="1" presStyleCnt="3" custLinFactNeighborX="-1509" custLinFactNeighborY="-15086"/>
      <dgm:spPr>
        <a:blipFill rotWithShape="0">
          <a:blip xmlns:r="http://schemas.openxmlformats.org/officeDocument/2006/relationships" r:embed="rId4"/>
          <a:stretch>
            <a:fillRect/>
          </a:stretch>
        </a:blipFill>
      </dgm:spPr>
      <dgm:t>
        <a:bodyPr/>
        <a:lstStyle/>
        <a:p>
          <a:endParaRPr lang="en-US"/>
        </a:p>
      </dgm:t>
    </dgm:pt>
    <dgm:pt modelId="{1E36D4BA-AB27-447F-A625-C256C7876169}" type="pres">
      <dgm:prSet presAssocID="{EFD7A879-DE0E-4575-A108-8252ECD9E0BA}" presName="txShp" presStyleLbl="node1" presStyleIdx="1" presStyleCnt="3" custScaleY="88695" custLinFactNeighborX="2297" custLinFactNeighborY="-20052">
        <dgm:presLayoutVars>
          <dgm:bulletEnabled val="1"/>
        </dgm:presLayoutVars>
      </dgm:prSet>
      <dgm:spPr/>
      <dgm:t>
        <a:bodyPr/>
        <a:lstStyle/>
        <a:p>
          <a:endParaRPr lang="en-US"/>
        </a:p>
      </dgm:t>
    </dgm:pt>
    <dgm:pt modelId="{4926F122-1B4B-4BD9-84EF-6B02F0C90B28}" type="pres">
      <dgm:prSet presAssocID="{78D23337-FA75-43CB-8CD4-154FB3C326BE}" presName="spacing" presStyleCnt="0"/>
      <dgm:spPr/>
    </dgm:pt>
    <dgm:pt modelId="{10E746B0-AAC6-46A5-9CE8-BCDCCF90A211}" type="pres">
      <dgm:prSet presAssocID="{BF398D5A-9A4F-46FB-A5E4-C9C2716F8811}" presName="composite" presStyleCnt="0"/>
      <dgm:spPr/>
    </dgm:pt>
    <dgm:pt modelId="{E31E406F-9109-42B1-BA45-36F664B651EA}" type="pres">
      <dgm:prSet presAssocID="{BF398D5A-9A4F-46FB-A5E4-C9C2716F8811}" presName="imgShp" presStyleLbl="fgImgPlace1" presStyleIdx="2" presStyleCnt="3"/>
      <dgm:spPr>
        <a:blipFill rotWithShape="0">
          <a:blip xmlns:r="http://schemas.openxmlformats.org/officeDocument/2006/relationships" r:embed="rId5"/>
          <a:stretch>
            <a:fillRect/>
          </a:stretch>
        </a:blipFill>
      </dgm:spPr>
      <dgm:t>
        <a:bodyPr/>
        <a:lstStyle/>
        <a:p>
          <a:endParaRPr lang="en-US"/>
        </a:p>
      </dgm:t>
    </dgm:pt>
    <dgm:pt modelId="{18349B9D-0482-472A-A58D-1CF293B79EDB}" type="pres">
      <dgm:prSet presAssocID="{BF398D5A-9A4F-46FB-A5E4-C9C2716F8811}" presName="txShp" presStyleLbl="node1" presStyleIdx="2" presStyleCnt="3">
        <dgm:presLayoutVars>
          <dgm:bulletEnabled val="1"/>
        </dgm:presLayoutVars>
      </dgm:prSet>
      <dgm:spPr/>
      <dgm:t>
        <a:bodyPr/>
        <a:lstStyle/>
        <a:p>
          <a:endParaRPr lang="en-US"/>
        </a:p>
      </dgm:t>
    </dgm:pt>
  </dgm:ptLst>
  <dgm:cxnLst>
    <dgm:cxn modelId="{0DCB16F4-96B6-4B81-BD15-9AE4E8E02844}" srcId="{F36070F9-1EAA-4422-BD2E-956CE7DADEE5}" destId="{02C2E90F-6D01-4BB5-99C1-FE87B1E1D016}" srcOrd="0" destOrd="0" parTransId="{4C01C66F-6BD6-48DC-B68F-7E61A975893D}" sibTransId="{E916FABC-45E3-4B31-A9F8-6F8261ECEBAF}"/>
    <dgm:cxn modelId="{FD6EEBC5-37D4-42A7-801D-F617450BDB9A}" srcId="{A5D7A8E2-4B30-49FC-AA42-C46D580CF19C}" destId="{BF398D5A-9A4F-46FB-A5E4-C9C2716F8811}" srcOrd="2" destOrd="0" parTransId="{20A59F62-8352-479B-A675-0D8722EF53E3}" sibTransId="{86E6F147-33B3-425F-9F18-491EE2F1264E}"/>
    <dgm:cxn modelId="{D85ECE1B-1A1B-44F7-A905-DBCC7CF517CF}" type="presOf" srcId="{EFD7A879-DE0E-4575-A108-8252ECD9E0BA}" destId="{1E36D4BA-AB27-447F-A625-C256C7876169}" srcOrd="0" destOrd="0" presId="urn:microsoft.com/office/officeart/2005/8/layout/vList3"/>
    <dgm:cxn modelId="{7735B399-E859-4DED-BE5A-058F79AF3AB1}" srcId="{A5D7A8E2-4B30-49FC-AA42-C46D580CF19C}" destId="{EFD7A879-DE0E-4575-A108-8252ECD9E0BA}" srcOrd="1" destOrd="0" parTransId="{D46795D4-F3F9-4271-BEED-75D28AB3A7A7}" sibTransId="{78D23337-FA75-43CB-8CD4-154FB3C326BE}"/>
    <dgm:cxn modelId="{3827DC56-27BC-4AA1-B3B5-F314A9F079D8}" type="presOf" srcId="{F36070F9-1EAA-4422-BD2E-956CE7DADEE5}" destId="{11FCE99F-4718-493B-99A8-D7FAA2C69AD5}" srcOrd="0" destOrd="0" presId="urn:microsoft.com/office/officeart/2005/8/layout/vList3"/>
    <dgm:cxn modelId="{6389065B-DC6E-41C0-8D08-C9CFA186C0E1}" type="presOf" srcId="{A5D7A8E2-4B30-49FC-AA42-C46D580CF19C}" destId="{DCFAE8F1-2EB8-4068-8404-722AA8F9A8EB}" srcOrd="0" destOrd="0" presId="urn:microsoft.com/office/officeart/2005/8/layout/vList3"/>
    <dgm:cxn modelId="{4B9589D8-70D8-49DF-82D1-23F2BC97208F}" type="presOf" srcId="{02C2E90F-6D01-4BB5-99C1-FE87B1E1D016}" destId="{11FCE99F-4718-493B-99A8-D7FAA2C69AD5}" srcOrd="0" destOrd="1" presId="urn:microsoft.com/office/officeart/2005/8/layout/vList3"/>
    <dgm:cxn modelId="{48B648DA-DDC5-406D-8120-5E1E91C46CAC}" type="presOf" srcId="{9192FE55-B325-46FE-8937-138295F24FD2}" destId="{1E36D4BA-AB27-447F-A625-C256C7876169}" srcOrd="0" destOrd="1" presId="urn:microsoft.com/office/officeart/2005/8/layout/vList3"/>
    <dgm:cxn modelId="{7668EB88-FB0F-475B-85E5-EC5A6AA83502}" srcId="{EFD7A879-DE0E-4575-A108-8252ECD9E0BA}" destId="{9192FE55-B325-46FE-8937-138295F24FD2}" srcOrd="0" destOrd="0" parTransId="{33E4F3A2-DE1A-4A1E-9BBF-6829F332D923}" sibTransId="{8A9691A2-16BC-4072-88DF-06B61FB3981B}"/>
    <dgm:cxn modelId="{46363341-8903-4A86-8EA8-EC4166A41BAF}" type="presOf" srcId="{BF398D5A-9A4F-46FB-A5E4-C9C2716F8811}" destId="{18349B9D-0482-472A-A58D-1CF293B79EDB}" srcOrd="0" destOrd="0" presId="urn:microsoft.com/office/officeart/2005/8/layout/vList3"/>
    <dgm:cxn modelId="{B91B0791-4138-4AA6-B1E7-0E7FF5A60D4E}" srcId="{A5D7A8E2-4B30-49FC-AA42-C46D580CF19C}" destId="{F36070F9-1EAA-4422-BD2E-956CE7DADEE5}" srcOrd="0" destOrd="0" parTransId="{9AE6A1E7-F72C-45DA-84EB-EFDC236D5D49}" sibTransId="{A3204D85-43A6-4E45-9A31-7F60B074D2E4}"/>
    <dgm:cxn modelId="{646F4AAC-1C6A-4249-924C-735925E13B2F}" type="presParOf" srcId="{DCFAE8F1-2EB8-4068-8404-722AA8F9A8EB}" destId="{40D5BE45-3B9D-493E-A420-CCBD0CF66C09}" srcOrd="0" destOrd="0" presId="urn:microsoft.com/office/officeart/2005/8/layout/vList3"/>
    <dgm:cxn modelId="{86DDDB99-634B-4B94-B338-725840DD0D18}" type="presParOf" srcId="{40D5BE45-3B9D-493E-A420-CCBD0CF66C09}" destId="{EFEBD3F7-3C4B-4918-BDFF-B70C5A20E23D}" srcOrd="0" destOrd="0" presId="urn:microsoft.com/office/officeart/2005/8/layout/vList3"/>
    <dgm:cxn modelId="{BCDDEAC9-68D7-4287-883A-DA387B634F65}" type="presParOf" srcId="{40D5BE45-3B9D-493E-A420-CCBD0CF66C09}" destId="{11FCE99F-4718-493B-99A8-D7FAA2C69AD5}" srcOrd="1" destOrd="0" presId="urn:microsoft.com/office/officeart/2005/8/layout/vList3"/>
    <dgm:cxn modelId="{6B78F4A9-29AF-4FBD-8787-191AD145D985}" type="presParOf" srcId="{DCFAE8F1-2EB8-4068-8404-722AA8F9A8EB}" destId="{159F2E7A-4995-4E25-99B5-8387C8355B2E}" srcOrd="1" destOrd="0" presId="urn:microsoft.com/office/officeart/2005/8/layout/vList3"/>
    <dgm:cxn modelId="{5C18D3E8-BA32-4C0E-AA59-4123F5A53B4A}" type="presParOf" srcId="{DCFAE8F1-2EB8-4068-8404-722AA8F9A8EB}" destId="{0A0A0AA5-7A4F-451D-AE22-061876CA81BA}" srcOrd="2" destOrd="0" presId="urn:microsoft.com/office/officeart/2005/8/layout/vList3"/>
    <dgm:cxn modelId="{9DAF39F4-DBB2-4C6E-9A6F-AD1F044FD633}" type="presParOf" srcId="{0A0A0AA5-7A4F-451D-AE22-061876CA81BA}" destId="{47BC4A6A-4080-4B91-B8AA-2BB78226BC2A}" srcOrd="0" destOrd="0" presId="urn:microsoft.com/office/officeart/2005/8/layout/vList3"/>
    <dgm:cxn modelId="{5640C6D7-BDDC-49CF-A731-206ADB990BFD}" type="presParOf" srcId="{0A0A0AA5-7A4F-451D-AE22-061876CA81BA}" destId="{1E36D4BA-AB27-447F-A625-C256C7876169}" srcOrd="1" destOrd="0" presId="urn:microsoft.com/office/officeart/2005/8/layout/vList3"/>
    <dgm:cxn modelId="{CA582C87-2066-4638-8070-C5C14C04CEF6}" type="presParOf" srcId="{DCFAE8F1-2EB8-4068-8404-722AA8F9A8EB}" destId="{4926F122-1B4B-4BD9-84EF-6B02F0C90B28}" srcOrd="3" destOrd="0" presId="urn:microsoft.com/office/officeart/2005/8/layout/vList3"/>
    <dgm:cxn modelId="{C68265FB-6EEC-4A43-9EDF-8564D89BA638}" type="presParOf" srcId="{DCFAE8F1-2EB8-4068-8404-722AA8F9A8EB}" destId="{10E746B0-AAC6-46A5-9CE8-BCDCCF90A211}" srcOrd="4" destOrd="0" presId="urn:microsoft.com/office/officeart/2005/8/layout/vList3"/>
    <dgm:cxn modelId="{9B824A4A-3721-42F6-9336-FD81C073D750}" type="presParOf" srcId="{10E746B0-AAC6-46A5-9CE8-BCDCCF90A211}" destId="{E31E406F-9109-42B1-BA45-36F664B651EA}" srcOrd="0" destOrd="0" presId="urn:microsoft.com/office/officeart/2005/8/layout/vList3"/>
    <dgm:cxn modelId="{F54EC39C-FB1D-4237-A880-D36DC8F9D933}" type="presParOf" srcId="{10E746B0-AAC6-46A5-9CE8-BCDCCF90A211}" destId="{18349B9D-0482-472A-A58D-1CF293B79EDB}" srcOrd="1" destOrd="0" presId="urn:microsoft.com/office/officeart/2005/8/layout/vList3"/>
  </dgm:cxnLst>
  <dgm:bg>
    <a:noFill/>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7CCE7E72-828C-4A56-98BF-CE4958372DE8}" type="datetimeFigureOut">
              <a:rPr lang="en-US"/>
              <a:pPr>
                <a:defRPr/>
              </a:pPr>
              <a:t>3/23/2019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80420C8F-6BAA-4D95-882D-CA29A078061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90000"/>
              </a:lnSpc>
              <a:spcBef>
                <a:spcPct val="0"/>
              </a:spcBef>
            </a:pPr>
            <a:r>
              <a:rPr lang="en-US" b="1" dirty="0" smtClean="0"/>
              <a:t>What is the Roadmap for the product / approach to releases?</a:t>
            </a:r>
          </a:p>
          <a:p>
            <a:pPr eaLnBrk="1" hangingPunct="1">
              <a:lnSpc>
                <a:spcPct val="90000"/>
              </a:lnSpc>
              <a:spcBef>
                <a:spcPct val="0"/>
              </a:spcBef>
            </a:pPr>
            <a:endParaRPr lang="en-US" dirty="0" smtClean="0"/>
          </a:p>
          <a:p>
            <a:pPr eaLnBrk="1" hangingPunct="1">
              <a:lnSpc>
                <a:spcPct val="90000"/>
              </a:lnSpc>
              <a:spcBef>
                <a:spcPct val="0"/>
              </a:spcBef>
            </a:pPr>
            <a:r>
              <a:rPr lang="en-US" dirty="0" smtClean="0"/>
              <a:t>The Version Release Strategy section describes how the project will deliver incremental sets of features and functions in a series of releases to completion. The Version Release Strategy enables the business to plan for an orderly implementation of the solution and defines how the scope can be allowed to flex.</a:t>
            </a:r>
            <a:endParaRPr lang="en-GB" dirty="0" smtClean="0"/>
          </a:p>
          <a:p>
            <a:pPr eaLnBrk="1" hangingPunct="1">
              <a:spcBef>
                <a:spcPct val="0"/>
              </a:spcBef>
            </a:pPr>
            <a:endParaRPr lang="en-GB" dirty="0" smtClean="0"/>
          </a:p>
          <a:p>
            <a:pPr eaLnBrk="1" hangingPunct="1">
              <a:spcBef>
                <a:spcPct val="0"/>
              </a:spcBef>
            </a:pPr>
            <a:endParaRPr lang="en-GB" dirty="0" smtClean="0"/>
          </a:p>
        </p:txBody>
      </p:sp>
      <p:sp>
        <p:nvSpPr>
          <p:cNvPr id="337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3B99CAF-07C7-4A5F-9F4F-35E219762891}" type="slidenum">
              <a:rPr lang="en-GB" smtClean="0"/>
              <a:pPr/>
              <a:t>5</a:t>
            </a:fld>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D4A51DF9-9697-4E79-950A-3F5028D1CCB0}" type="slidenum">
              <a:rPr lang="es-ES"/>
              <a:pPr>
                <a:defRPr/>
              </a:pPr>
              <a:t>‹#›</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4829D071-872B-4D38-9099-C99F023731C9}" type="slidenum">
              <a:rPr lang="es-ES"/>
              <a:pPr>
                <a:defRPr/>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5142F54A-11ED-453F-88F4-7C0E28325C0F}" type="slidenum">
              <a:rPr lang="es-ES"/>
              <a:pPr>
                <a:defRPr/>
              </a:pPr>
              <a:t>‹#›</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99EB4010-A97A-436A-B4BD-42555018E9E3}" type="slidenum">
              <a:rPr lang="es-ES"/>
              <a:pPr>
                <a:defRPr/>
              </a:pPr>
              <a:t>‹#›</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6473E1A3-877B-423D-9041-90053003BC29}" type="slidenum">
              <a:rPr lang="es-ES"/>
              <a:pPr>
                <a:defRPr/>
              </a:pPr>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1C9D7000-FD90-431B-93D6-9B306F7F9360}" type="slidenum">
              <a:rPr lang="es-ES"/>
              <a:pPr>
                <a:defRPr/>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ES"/>
          </a:p>
        </p:txBody>
      </p:sp>
      <p:sp>
        <p:nvSpPr>
          <p:cNvPr id="9" name="Rectangle 6"/>
          <p:cNvSpPr>
            <a:spLocks noGrp="1" noChangeArrowheads="1"/>
          </p:cNvSpPr>
          <p:nvPr>
            <p:ph type="sldNum" sz="quarter" idx="12"/>
          </p:nvPr>
        </p:nvSpPr>
        <p:spPr>
          <a:ln/>
        </p:spPr>
        <p:txBody>
          <a:bodyPr/>
          <a:lstStyle>
            <a:lvl1pPr>
              <a:defRPr/>
            </a:lvl1pPr>
          </a:lstStyle>
          <a:p>
            <a:pPr>
              <a:defRPr/>
            </a:pPr>
            <a:fld id="{32DA7634-3F01-421A-9CD8-D8CA38EC2231}" type="slidenum">
              <a:rPr lang="es-ES"/>
              <a:pPr>
                <a:defRPr/>
              </a:pPr>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pPr>
              <a:defRPr/>
            </a:pPr>
            <a:fld id="{300F59D1-4138-4DD9-B417-774261AC2162}" type="slidenum">
              <a:rPr lang="es-ES"/>
              <a:pPr>
                <a:defRPr/>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ES"/>
          </a:p>
        </p:txBody>
      </p:sp>
      <p:sp>
        <p:nvSpPr>
          <p:cNvPr id="4" name="Rectangle 6"/>
          <p:cNvSpPr>
            <a:spLocks noGrp="1" noChangeArrowheads="1"/>
          </p:cNvSpPr>
          <p:nvPr>
            <p:ph type="sldNum" sz="quarter" idx="12"/>
          </p:nvPr>
        </p:nvSpPr>
        <p:spPr>
          <a:ln/>
        </p:spPr>
        <p:txBody>
          <a:bodyPr/>
          <a:lstStyle>
            <a:lvl1pPr>
              <a:defRPr/>
            </a:lvl1pPr>
          </a:lstStyle>
          <a:p>
            <a:pPr>
              <a:defRPr/>
            </a:pPr>
            <a:fld id="{7ABCAEDB-7148-457E-AA34-39CFFFC9853D}" type="slidenum">
              <a:rPr lang="es-ES"/>
              <a:pPr>
                <a:defRPr/>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A673FB5D-074E-4E6E-9A65-FCB0830D965F}" type="slidenum">
              <a:rPr lang="es-ES"/>
              <a:pPr>
                <a:defRPr/>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46E13EEB-FB4C-41E1-B34E-B670B42AEDBC}" type="slidenum">
              <a:rPr lang="es-ES"/>
              <a:pPr>
                <a:defRPr/>
              </a:pPr>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s-E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1D678AEB-9DA0-4BB3-9C97-475012443FF9}" type="slidenum">
              <a:rPr lang="es-ES"/>
              <a:pPr>
                <a:defRPr/>
              </a:pPr>
              <a:t>‹#›</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screennshot.docx"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screennshot.docx"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screennshot.docx"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screennshot.docx"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screennshot.docx"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hyperlink" Target="screennshot.docx"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screennshot.docx"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diagramData" Target="../diagrams/data1.xml"/><Relationship Id="rId7"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hyperlink" Target="diagrams.docx"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screennshot.docx"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38400" y="3048000"/>
            <a:ext cx="4800600" cy="923330"/>
          </a:xfrm>
          <a:prstGeom prst="rect">
            <a:avLst/>
          </a:prstGeom>
          <a:noFill/>
        </p:spPr>
        <p:txBody>
          <a:bodyPr wrap="none" lIns="91440" tIns="45720" rIns="91440" bIns="45720">
            <a:prstTxWarp prst="textArchUp">
              <a:avLst/>
            </a:prstTxWarp>
            <a:spAutoFit/>
            <a:scene3d>
              <a:camera prst="perspectiveHeroicExtremeRightFacing"/>
              <a:lightRig rig="threePt" dir="t"/>
            </a:scene3d>
          </a:bodyPr>
          <a:lstStyle/>
          <a:p>
            <a:pPr algn="ctr"/>
            <a:r>
              <a:rPr lang="en-US" sz="8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Welcome</a:t>
            </a:r>
            <a:endParaRPr lang="en-US" sz="80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pic>
        <p:nvPicPr>
          <p:cNvPr id="1026" name="Picture 2" descr="C:\Users\saurabh\Desktop\Welcome_large.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ransition advTm="4000">
    <p:newsfla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1000"/>
            <a:ext cx="9144000" cy="144655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400" b="1" i="1" spc="50" dirty="0" err="1" smtClean="0">
                <a:ln w="11430"/>
                <a:solidFill>
                  <a:srgbClr val="00B0F0"/>
                </a:solidFill>
                <a:effectLst>
                  <a:outerShdw blurRad="76200" dist="50800" dir="5400000" algn="tl" rotWithShape="0">
                    <a:srgbClr val="000000">
                      <a:alpha val="65000"/>
                    </a:srgbClr>
                  </a:outerShdw>
                </a:effectLst>
                <a:hlinkClick r:id="rId2" action="ppaction://hlinkfile"/>
              </a:rPr>
              <a:t>Glimps</a:t>
            </a:r>
            <a:r>
              <a:rPr lang="en-US" sz="4400" b="1" i="1" spc="50" dirty="0" smtClean="0">
                <a:ln w="11430"/>
                <a:solidFill>
                  <a:srgbClr val="00B0F0"/>
                </a:solidFill>
                <a:effectLst>
                  <a:outerShdw blurRad="76200" dist="50800" dir="5400000" algn="tl" rotWithShape="0">
                    <a:srgbClr val="000000">
                      <a:alpha val="65000"/>
                    </a:srgbClr>
                  </a:outerShdw>
                </a:effectLst>
                <a:hlinkClick r:id="rId2" action="ppaction://hlinkfile"/>
              </a:rPr>
              <a:t> of “Result Analysis”</a:t>
            </a:r>
            <a:endParaRPr lang="en-US" sz="4400" b="1" i="1" spc="50" dirty="0" smtClean="0">
              <a:ln w="11430"/>
              <a:solidFill>
                <a:srgbClr val="00B0F0"/>
              </a:solidFill>
              <a:effectLst>
                <a:outerShdw blurRad="76200" dist="50800" dir="5400000" algn="tl" rotWithShape="0">
                  <a:srgbClr val="000000">
                    <a:alpha val="65000"/>
                  </a:srgbClr>
                </a:outerShdw>
              </a:effectLst>
              <a:hlinkClick r:id="rId2" action="ppaction://hlinkfile"/>
            </a:endParaRPr>
          </a:p>
          <a:p>
            <a:pPr algn="ctr"/>
            <a:r>
              <a:rPr lang="en-US" sz="4400" b="1" i="1" spc="50" dirty="0" smtClean="0">
                <a:ln w="11430"/>
                <a:solidFill>
                  <a:srgbClr val="00B0F0"/>
                </a:solidFill>
                <a:effectLst>
                  <a:outerShdw blurRad="76200" dist="50800" dir="5400000" algn="tl" rotWithShape="0">
                    <a:srgbClr val="000000">
                      <a:alpha val="65000"/>
                    </a:srgbClr>
                  </a:outerShdw>
                </a:effectLst>
                <a:hlinkClick r:id="rId2" action="ppaction://hlinkfile"/>
              </a:rPr>
              <a:t> </a:t>
            </a:r>
            <a:endParaRPr lang="en-US" sz="4400" b="1" i="1" cap="none" spc="50" dirty="0">
              <a:ln w="11430"/>
              <a:solidFill>
                <a:srgbClr val="00B0F0"/>
              </a:solidFill>
              <a:effectLst>
                <a:outerShdw blurRad="76200" dist="50800" dir="5400000" algn="tl" rotWithShape="0">
                  <a:srgbClr val="000000">
                    <a:alpha val="65000"/>
                  </a:srgbClr>
                </a:outerShdw>
              </a:effectLst>
            </a:endParaRPr>
          </a:p>
        </p:txBody>
      </p:sp>
      <p:sp>
        <p:nvSpPr>
          <p:cNvPr id="3" name="Rectangle 2"/>
          <p:cNvSpPr/>
          <p:nvPr/>
        </p:nvSpPr>
        <p:spPr>
          <a:xfrm>
            <a:off x="152400" y="1981200"/>
            <a:ext cx="3470822" cy="400110"/>
          </a:xfrm>
          <a:prstGeom prst="rect">
            <a:avLst/>
          </a:prstGeom>
          <a:noFill/>
        </p:spPr>
        <p:txBody>
          <a:bodyPr wrap="none" lIns="91440" tIns="45720" rIns="91440" bIns="45720">
            <a:spAutoFit/>
          </a:bodyPr>
          <a:lstStyle/>
          <a:p>
            <a:pPr algn="ctr"/>
            <a:r>
              <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2</a:t>
            </a:r>
            <a:r>
              <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GTU wise result search.</a:t>
            </a:r>
            <a:endParaRPr lang="en-US" sz="20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3075" name="Picture 3" descr="C:\Users\LENOVO\Desktop\Resultanalysis Screenshot'\Gtu wisr.JPG"/>
          <p:cNvPicPr>
            <a:picLocks noChangeAspect="1" noChangeArrowheads="1"/>
          </p:cNvPicPr>
          <p:nvPr/>
        </p:nvPicPr>
        <p:blipFill>
          <a:blip r:embed="rId3"/>
          <a:srcRect/>
          <a:stretch>
            <a:fillRect/>
          </a:stretch>
        </p:blipFill>
        <p:spPr bwMode="auto">
          <a:xfrm>
            <a:off x="330857" y="2590800"/>
            <a:ext cx="8279743" cy="3733800"/>
          </a:xfrm>
          <a:prstGeom prst="rect">
            <a:avLst/>
          </a:prstGeom>
          <a:noFill/>
        </p:spPr>
      </p:pic>
    </p:spTree>
  </p:cSld>
  <p:clrMapOvr>
    <a:masterClrMapping/>
  </p:clrMapOvr>
  <p:transition advTm="9000">
    <p:wipe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1000"/>
            <a:ext cx="9144000" cy="144655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400" b="1" i="1" spc="50" dirty="0" err="1" smtClean="0">
                <a:ln w="11430"/>
                <a:solidFill>
                  <a:srgbClr val="00B0F0"/>
                </a:solidFill>
                <a:effectLst>
                  <a:outerShdw blurRad="76200" dist="50800" dir="5400000" algn="tl" rotWithShape="0">
                    <a:srgbClr val="000000">
                      <a:alpha val="65000"/>
                    </a:srgbClr>
                  </a:outerShdw>
                </a:effectLst>
                <a:hlinkClick r:id="rId2" action="ppaction://hlinkfile"/>
              </a:rPr>
              <a:t>Glimps</a:t>
            </a:r>
            <a:r>
              <a:rPr lang="en-US" sz="4400" b="1" i="1" spc="50" dirty="0" smtClean="0">
                <a:ln w="11430"/>
                <a:solidFill>
                  <a:srgbClr val="00B0F0"/>
                </a:solidFill>
                <a:effectLst>
                  <a:outerShdw blurRad="76200" dist="50800" dir="5400000" algn="tl" rotWithShape="0">
                    <a:srgbClr val="000000">
                      <a:alpha val="65000"/>
                    </a:srgbClr>
                  </a:outerShdw>
                </a:effectLst>
                <a:hlinkClick r:id="rId2" action="ppaction://hlinkfile"/>
              </a:rPr>
              <a:t> of “Result Analysis”</a:t>
            </a:r>
            <a:endParaRPr lang="en-US" sz="4400" b="1" i="1" spc="50" dirty="0" smtClean="0">
              <a:ln w="11430"/>
              <a:solidFill>
                <a:srgbClr val="00B0F0"/>
              </a:solidFill>
              <a:effectLst>
                <a:outerShdw blurRad="76200" dist="50800" dir="5400000" algn="tl" rotWithShape="0">
                  <a:srgbClr val="000000">
                    <a:alpha val="65000"/>
                  </a:srgbClr>
                </a:outerShdw>
              </a:effectLst>
              <a:hlinkClick r:id="rId2" action="ppaction://hlinkfile"/>
            </a:endParaRPr>
          </a:p>
          <a:p>
            <a:pPr algn="ctr"/>
            <a:r>
              <a:rPr lang="en-US" sz="4400" b="1" i="1" spc="50" dirty="0" smtClean="0">
                <a:ln w="11430"/>
                <a:solidFill>
                  <a:srgbClr val="00B0F0"/>
                </a:solidFill>
                <a:effectLst>
                  <a:outerShdw blurRad="76200" dist="50800" dir="5400000" algn="tl" rotWithShape="0">
                    <a:srgbClr val="000000">
                      <a:alpha val="65000"/>
                    </a:srgbClr>
                  </a:outerShdw>
                </a:effectLst>
                <a:hlinkClick r:id="rId2" action="ppaction://hlinkfile"/>
              </a:rPr>
              <a:t> </a:t>
            </a:r>
            <a:endParaRPr lang="en-US" sz="4400" b="1" i="1" cap="none" spc="50" dirty="0">
              <a:ln w="11430"/>
              <a:solidFill>
                <a:srgbClr val="00B0F0"/>
              </a:solidFill>
              <a:effectLst>
                <a:outerShdw blurRad="76200" dist="50800" dir="5400000" algn="tl" rotWithShape="0">
                  <a:srgbClr val="000000">
                    <a:alpha val="65000"/>
                  </a:srgbClr>
                </a:outerShdw>
              </a:effectLst>
            </a:endParaRPr>
          </a:p>
        </p:txBody>
      </p:sp>
      <p:sp>
        <p:nvSpPr>
          <p:cNvPr id="3" name="Rectangle 2"/>
          <p:cNvSpPr/>
          <p:nvPr/>
        </p:nvSpPr>
        <p:spPr>
          <a:xfrm>
            <a:off x="152400" y="1981200"/>
            <a:ext cx="3924472" cy="400110"/>
          </a:xfrm>
          <a:prstGeom prst="rect">
            <a:avLst/>
          </a:prstGeom>
          <a:noFill/>
        </p:spPr>
        <p:txBody>
          <a:bodyPr wrap="none" lIns="91440" tIns="45720" rIns="91440" bIns="45720">
            <a:spAutoFit/>
          </a:bodyPr>
          <a:lstStyle/>
          <a:p>
            <a:pPr algn="ctr"/>
            <a:r>
              <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(3) Institute wise result search.</a:t>
            </a:r>
            <a:endParaRPr lang="en-US" sz="20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4098" name="Picture 2" descr="C:\Users\LENOVO\Desktop\Resultanalysis Screenshot'\Institute wise.JPG"/>
          <p:cNvPicPr>
            <a:picLocks noChangeAspect="1" noChangeArrowheads="1"/>
          </p:cNvPicPr>
          <p:nvPr/>
        </p:nvPicPr>
        <p:blipFill>
          <a:blip r:embed="rId3"/>
          <a:srcRect/>
          <a:stretch>
            <a:fillRect/>
          </a:stretch>
        </p:blipFill>
        <p:spPr bwMode="auto">
          <a:xfrm>
            <a:off x="304801" y="2514600"/>
            <a:ext cx="8534400" cy="3810000"/>
          </a:xfrm>
          <a:prstGeom prst="rect">
            <a:avLst/>
          </a:prstGeom>
          <a:noFill/>
        </p:spPr>
      </p:pic>
    </p:spTree>
  </p:cSld>
  <p:clrMapOvr>
    <a:masterClrMapping/>
  </p:clrMapOvr>
  <p:transition advTm="9000">
    <p:wipe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1000"/>
            <a:ext cx="9144000" cy="144655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400" b="1" i="1" spc="50" dirty="0" err="1" smtClean="0">
                <a:ln w="11430"/>
                <a:solidFill>
                  <a:srgbClr val="00B0F0"/>
                </a:solidFill>
                <a:effectLst>
                  <a:outerShdw blurRad="76200" dist="50800" dir="5400000" algn="tl" rotWithShape="0">
                    <a:srgbClr val="000000">
                      <a:alpha val="65000"/>
                    </a:srgbClr>
                  </a:outerShdw>
                </a:effectLst>
                <a:hlinkClick r:id="rId2" action="ppaction://hlinkfile"/>
              </a:rPr>
              <a:t>Glimps</a:t>
            </a:r>
            <a:r>
              <a:rPr lang="en-US" sz="4400" b="1" i="1" spc="50" dirty="0" smtClean="0">
                <a:ln w="11430"/>
                <a:solidFill>
                  <a:srgbClr val="00B0F0"/>
                </a:solidFill>
                <a:effectLst>
                  <a:outerShdw blurRad="76200" dist="50800" dir="5400000" algn="tl" rotWithShape="0">
                    <a:srgbClr val="000000">
                      <a:alpha val="65000"/>
                    </a:srgbClr>
                  </a:outerShdw>
                </a:effectLst>
                <a:hlinkClick r:id="rId2" action="ppaction://hlinkfile"/>
              </a:rPr>
              <a:t> of “Result Analysis”</a:t>
            </a:r>
            <a:endParaRPr lang="en-US" sz="4400" b="1" i="1" spc="50" dirty="0" smtClean="0">
              <a:ln w="11430"/>
              <a:solidFill>
                <a:srgbClr val="00B0F0"/>
              </a:solidFill>
              <a:effectLst>
                <a:outerShdw blurRad="76200" dist="50800" dir="5400000" algn="tl" rotWithShape="0">
                  <a:srgbClr val="000000">
                    <a:alpha val="65000"/>
                  </a:srgbClr>
                </a:outerShdw>
              </a:effectLst>
              <a:hlinkClick r:id="rId2" action="ppaction://hlinkfile"/>
            </a:endParaRPr>
          </a:p>
          <a:p>
            <a:pPr algn="ctr"/>
            <a:r>
              <a:rPr lang="en-US" sz="4400" b="1" i="1" spc="50" dirty="0" smtClean="0">
                <a:ln w="11430"/>
                <a:solidFill>
                  <a:srgbClr val="00B0F0"/>
                </a:solidFill>
                <a:effectLst>
                  <a:outerShdw blurRad="76200" dist="50800" dir="5400000" algn="tl" rotWithShape="0">
                    <a:srgbClr val="000000">
                      <a:alpha val="65000"/>
                    </a:srgbClr>
                  </a:outerShdw>
                </a:effectLst>
                <a:hlinkClick r:id="rId2" action="ppaction://hlinkfile"/>
              </a:rPr>
              <a:t> </a:t>
            </a:r>
            <a:endParaRPr lang="en-US" sz="4400" b="1" i="1" cap="none" spc="50" dirty="0">
              <a:ln w="11430"/>
              <a:solidFill>
                <a:srgbClr val="00B0F0"/>
              </a:solidFill>
              <a:effectLst>
                <a:outerShdw blurRad="76200" dist="50800" dir="5400000" algn="tl" rotWithShape="0">
                  <a:srgbClr val="000000">
                    <a:alpha val="65000"/>
                  </a:srgbClr>
                </a:outerShdw>
              </a:effectLst>
            </a:endParaRPr>
          </a:p>
        </p:txBody>
      </p:sp>
      <p:sp>
        <p:nvSpPr>
          <p:cNvPr id="3" name="Rectangle 2"/>
          <p:cNvSpPr/>
          <p:nvPr/>
        </p:nvSpPr>
        <p:spPr>
          <a:xfrm>
            <a:off x="152400" y="1981200"/>
            <a:ext cx="3643946" cy="400110"/>
          </a:xfrm>
          <a:prstGeom prst="rect">
            <a:avLst/>
          </a:prstGeom>
          <a:noFill/>
        </p:spPr>
        <p:txBody>
          <a:bodyPr wrap="none" lIns="91440" tIns="45720" rIns="91440" bIns="45720">
            <a:spAutoFit/>
          </a:bodyPr>
          <a:lstStyle/>
          <a:p>
            <a:pPr algn="ctr"/>
            <a:r>
              <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(4) Manage Students details.</a:t>
            </a:r>
            <a:endParaRPr lang="en-US" sz="20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5122" name="Picture 2" descr="C:\Users\LENOVO\Desktop\Resultanalysis Screenshot'\ManageStudent dtails.JPG"/>
          <p:cNvPicPr>
            <a:picLocks noChangeAspect="1" noChangeArrowheads="1"/>
          </p:cNvPicPr>
          <p:nvPr/>
        </p:nvPicPr>
        <p:blipFill>
          <a:blip r:embed="rId3"/>
          <a:srcRect/>
          <a:stretch>
            <a:fillRect/>
          </a:stretch>
        </p:blipFill>
        <p:spPr bwMode="auto">
          <a:xfrm>
            <a:off x="228600" y="2486025"/>
            <a:ext cx="8534400" cy="3838575"/>
          </a:xfrm>
          <a:prstGeom prst="rect">
            <a:avLst/>
          </a:prstGeom>
          <a:noFill/>
        </p:spPr>
      </p:pic>
    </p:spTree>
  </p:cSld>
  <p:clrMapOvr>
    <a:masterClrMapping/>
  </p:clrMapOvr>
  <p:transition advTm="9000">
    <p:wipe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1000"/>
            <a:ext cx="9144000" cy="144655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400" b="1" i="1" spc="50" dirty="0" err="1" smtClean="0">
                <a:ln w="11430"/>
                <a:solidFill>
                  <a:srgbClr val="00B0F0"/>
                </a:solidFill>
                <a:effectLst>
                  <a:outerShdw blurRad="76200" dist="50800" dir="5400000" algn="tl" rotWithShape="0">
                    <a:srgbClr val="000000">
                      <a:alpha val="65000"/>
                    </a:srgbClr>
                  </a:outerShdw>
                </a:effectLst>
                <a:hlinkClick r:id="rId2" action="ppaction://hlinkfile"/>
              </a:rPr>
              <a:t>Glimps</a:t>
            </a:r>
            <a:r>
              <a:rPr lang="en-US" sz="4400" b="1" i="1" spc="50" dirty="0" smtClean="0">
                <a:ln w="11430"/>
                <a:solidFill>
                  <a:srgbClr val="00B0F0"/>
                </a:solidFill>
                <a:effectLst>
                  <a:outerShdw blurRad="76200" dist="50800" dir="5400000" algn="tl" rotWithShape="0">
                    <a:srgbClr val="000000">
                      <a:alpha val="65000"/>
                    </a:srgbClr>
                  </a:outerShdw>
                </a:effectLst>
                <a:hlinkClick r:id="rId2" action="ppaction://hlinkfile"/>
              </a:rPr>
              <a:t> of “Result Analysis”</a:t>
            </a:r>
            <a:endParaRPr lang="en-US" sz="4400" b="1" i="1" spc="50" dirty="0" smtClean="0">
              <a:ln w="11430"/>
              <a:solidFill>
                <a:srgbClr val="00B0F0"/>
              </a:solidFill>
              <a:effectLst>
                <a:outerShdw blurRad="76200" dist="50800" dir="5400000" algn="tl" rotWithShape="0">
                  <a:srgbClr val="000000">
                    <a:alpha val="65000"/>
                  </a:srgbClr>
                </a:outerShdw>
              </a:effectLst>
              <a:hlinkClick r:id="rId2" action="ppaction://hlinkfile"/>
            </a:endParaRPr>
          </a:p>
          <a:p>
            <a:pPr algn="ctr"/>
            <a:r>
              <a:rPr lang="en-US" sz="4400" b="1" i="1" spc="50" dirty="0" smtClean="0">
                <a:ln w="11430"/>
                <a:solidFill>
                  <a:srgbClr val="00B0F0"/>
                </a:solidFill>
                <a:effectLst>
                  <a:outerShdw blurRad="76200" dist="50800" dir="5400000" algn="tl" rotWithShape="0">
                    <a:srgbClr val="000000">
                      <a:alpha val="65000"/>
                    </a:srgbClr>
                  </a:outerShdw>
                </a:effectLst>
                <a:hlinkClick r:id="rId2" action="ppaction://hlinkfile"/>
              </a:rPr>
              <a:t> </a:t>
            </a:r>
            <a:endParaRPr lang="en-US" sz="4400" b="1" i="1" cap="none" spc="50" dirty="0">
              <a:ln w="11430"/>
              <a:solidFill>
                <a:srgbClr val="00B0F0"/>
              </a:solidFill>
              <a:effectLst>
                <a:outerShdw blurRad="76200" dist="50800" dir="5400000" algn="tl" rotWithShape="0">
                  <a:srgbClr val="000000">
                    <a:alpha val="65000"/>
                  </a:srgbClr>
                </a:outerShdw>
              </a:effectLst>
            </a:endParaRPr>
          </a:p>
        </p:txBody>
      </p:sp>
      <p:sp>
        <p:nvSpPr>
          <p:cNvPr id="3" name="Rectangle 2"/>
          <p:cNvSpPr/>
          <p:nvPr/>
        </p:nvSpPr>
        <p:spPr>
          <a:xfrm>
            <a:off x="152400" y="1981200"/>
            <a:ext cx="3558988" cy="400110"/>
          </a:xfrm>
          <a:prstGeom prst="rect">
            <a:avLst/>
          </a:prstGeom>
          <a:noFill/>
        </p:spPr>
        <p:txBody>
          <a:bodyPr wrap="none" lIns="91440" tIns="45720" rIns="91440" bIns="45720">
            <a:spAutoFit/>
          </a:bodyPr>
          <a:lstStyle/>
          <a:p>
            <a:pPr algn="ctr"/>
            <a:r>
              <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(5) Update Students details.</a:t>
            </a:r>
            <a:endParaRPr lang="en-US" sz="20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6146" name="Picture 2" descr="C:\Users\LENOVO\Desktop\Resultanalysis Screenshot'\Edit student detail.JPG"/>
          <p:cNvPicPr>
            <a:picLocks noChangeAspect="1" noChangeArrowheads="1"/>
          </p:cNvPicPr>
          <p:nvPr/>
        </p:nvPicPr>
        <p:blipFill>
          <a:blip r:embed="rId3"/>
          <a:srcRect/>
          <a:stretch>
            <a:fillRect/>
          </a:stretch>
        </p:blipFill>
        <p:spPr bwMode="auto">
          <a:xfrm>
            <a:off x="304800" y="2590800"/>
            <a:ext cx="8305800" cy="3644900"/>
          </a:xfrm>
          <a:prstGeom prst="rect">
            <a:avLst/>
          </a:prstGeom>
          <a:noFill/>
        </p:spPr>
      </p:pic>
    </p:spTree>
  </p:cSld>
  <p:clrMapOvr>
    <a:masterClrMapping/>
  </p:clrMapOvr>
  <p:transition advTm="9000">
    <p:wipe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1000"/>
            <a:ext cx="9144000" cy="144655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400" b="1" i="1" spc="50" dirty="0" err="1" smtClean="0">
                <a:ln w="11430"/>
                <a:solidFill>
                  <a:srgbClr val="00B0F0"/>
                </a:solidFill>
                <a:effectLst>
                  <a:outerShdw blurRad="76200" dist="50800" dir="5400000" algn="tl" rotWithShape="0">
                    <a:srgbClr val="000000">
                      <a:alpha val="65000"/>
                    </a:srgbClr>
                  </a:outerShdw>
                </a:effectLst>
                <a:hlinkClick r:id="rId2" action="ppaction://hlinkfile"/>
              </a:rPr>
              <a:t>Glimps</a:t>
            </a:r>
            <a:r>
              <a:rPr lang="en-US" sz="4400" b="1" i="1" spc="50" dirty="0" smtClean="0">
                <a:ln w="11430"/>
                <a:solidFill>
                  <a:srgbClr val="00B0F0"/>
                </a:solidFill>
                <a:effectLst>
                  <a:outerShdw blurRad="76200" dist="50800" dir="5400000" algn="tl" rotWithShape="0">
                    <a:srgbClr val="000000">
                      <a:alpha val="65000"/>
                    </a:srgbClr>
                  </a:outerShdw>
                </a:effectLst>
                <a:hlinkClick r:id="rId2" action="ppaction://hlinkfile"/>
              </a:rPr>
              <a:t> of “Result Analysis”</a:t>
            </a:r>
            <a:endParaRPr lang="en-US" sz="4400" b="1" i="1" spc="50" dirty="0" smtClean="0">
              <a:ln w="11430"/>
              <a:solidFill>
                <a:srgbClr val="00B0F0"/>
              </a:solidFill>
              <a:effectLst>
                <a:outerShdw blurRad="76200" dist="50800" dir="5400000" algn="tl" rotWithShape="0">
                  <a:srgbClr val="000000">
                    <a:alpha val="65000"/>
                  </a:srgbClr>
                </a:outerShdw>
              </a:effectLst>
              <a:hlinkClick r:id="rId2" action="ppaction://hlinkfile"/>
            </a:endParaRPr>
          </a:p>
          <a:p>
            <a:pPr algn="ctr"/>
            <a:r>
              <a:rPr lang="en-US" sz="4400" b="1" i="1" spc="50" dirty="0" smtClean="0">
                <a:ln w="11430"/>
                <a:solidFill>
                  <a:srgbClr val="00B0F0"/>
                </a:solidFill>
                <a:effectLst>
                  <a:outerShdw blurRad="76200" dist="50800" dir="5400000" algn="tl" rotWithShape="0">
                    <a:srgbClr val="000000">
                      <a:alpha val="65000"/>
                    </a:srgbClr>
                  </a:outerShdw>
                </a:effectLst>
                <a:hlinkClick r:id="rId2" action="ppaction://hlinkfile"/>
              </a:rPr>
              <a:t> </a:t>
            </a:r>
            <a:endParaRPr lang="en-US" sz="4400" b="1" i="1" cap="none" spc="50" dirty="0">
              <a:ln w="11430"/>
              <a:solidFill>
                <a:srgbClr val="00B0F0"/>
              </a:solidFill>
              <a:effectLst>
                <a:outerShdw blurRad="76200" dist="50800" dir="5400000" algn="tl" rotWithShape="0">
                  <a:srgbClr val="000000">
                    <a:alpha val="65000"/>
                  </a:srgbClr>
                </a:outerShdw>
              </a:effectLst>
            </a:endParaRPr>
          </a:p>
        </p:txBody>
      </p:sp>
      <p:sp>
        <p:nvSpPr>
          <p:cNvPr id="3" name="Rectangle 2"/>
          <p:cNvSpPr/>
          <p:nvPr/>
        </p:nvSpPr>
        <p:spPr>
          <a:xfrm>
            <a:off x="152400" y="1981200"/>
            <a:ext cx="2518639" cy="400110"/>
          </a:xfrm>
          <a:prstGeom prst="rect">
            <a:avLst/>
          </a:prstGeom>
          <a:noFill/>
        </p:spPr>
        <p:txBody>
          <a:bodyPr wrap="none" lIns="91440" tIns="45720" rIns="91440" bIns="45720">
            <a:spAutoFit/>
          </a:bodyPr>
          <a:lstStyle/>
          <a:p>
            <a:pPr algn="ctr"/>
            <a:r>
              <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(5) Backlog details.</a:t>
            </a:r>
            <a:endParaRPr lang="en-US" sz="20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7171" name="Picture 3" descr="C:\Users\LENOVO\Desktop\Resultanalysis Screenshot'\Backlog detail.JPG"/>
          <p:cNvPicPr>
            <a:picLocks noChangeAspect="1" noChangeArrowheads="1"/>
          </p:cNvPicPr>
          <p:nvPr/>
        </p:nvPicPr>
        <p:blipFill>
          <a:blip r:embed="rId3"/>
          <a:srcRect/>
          <a:stretch>
            <a:fillRect/>
          </a:stretch>
        </p:blipFill>
        <p:spPr bwMode="auto">
          <a:xfrm>
            <a:off x="304800" y="2667000"/>
            <a:ext cx="8534400" cy="3587750"/>
          </a:xfrm>
          <a:prstGeom prst="rect">
            <a:avLst/>
          </a:prstGeom>
          <a:noFill/>
        </p:spPr>
      </p:pic>
    </p:spTree>
  </p:cSld>
  <p:clrMapOvr>
    <a:masterClrMapping/>
  </p:clrMapOvr>
  <p:transition advTm="9000">
    <p:wipe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1000"/>
            <a:ext cx="9144000" cy="144655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400" b="1" i="1" spc="50" dirty="0" err="1" smtClean="0">
                <a:ln w="11430"/>
                <a:solidFill>
                  <a:srgbClr val="00B0F0"/>
                </a:solidFill>
                <a:effectLst>
                  <a:outerShdw blurRad="76200" dist="50800" dir="5400000" algn="tl" rotWithShape="0">
                    <a:srgbClr val="000000">
                      <a:alpha val="65000"/>
                    </a:srgbClr>
                  </a:outerShdw>
                </a:effectLst>
                <a:hlinkClick r:id="rId2" action="ppaction://hlinkfile"/>
              </a:rPr>
              <a:t>Glimps</a:t>
            </a:r>
            <a:r>
              <a:rPr lang="en-US" sz="4400" b="1" i="1" spc="50" dirty="0" smtClean="0">
                <a:ln w="11430"/>
                <a:solidFill>
                  <a:srgbClr val="00B0F0"/>
                </a:solidFill>
                <a:effectLst>
                  <a:outerShdw blurRad="76200" dist="50800" dir="5400000" algn="tl" rotWithShape="0">
                    <a:srgbClr val="000000">
                      <a:alpha val="65000"/>
                    </a:srgbClr>
                  </a:outerShdw>
                </a:effectLst>
                <a:hlinkClick r:id="rId2" action="ppaction://hlinkfile"/>
              </a:rPr>
              <a:t> of “Result Analysis”</a:t>
            </a:r>
            <a:endParaRPr lang="en-US" sz="4400" b="1" i="1" spc="50" dirty="0" smtClean="0">
              <a:ln w="11430"/>
              <a:solidFill>
                <a:srgbClr val="00B0F0"/>
              </a:solidFill>
              <a:effectLst>
                <a:outerShdw blurRad="76200" dist="50800" dir="5400000" algn="tl" rotWithShape="0">
                  <a:srgbClr val="000000">
                    <a:alpha val="65000"/>
                  </a:srgbClr>
                </a:outerShdw>
              </a:effectLst>
              <a:hlinkClick r:id="rId2" action="ppaction://hlinkfile"/>
            </a:endParaRPr>
          </a:p>
          <a:p>
            <a:pPr algn="ctr"/>
            <a:r>
              <a:rPr lang="en-US" sz="4400" b="1" i="1" spc="50" dirty="0" smtClean="0">
                <a:ln w="11430"/>
                <a:solidFill>
                  <a:srgbClr val="00B0F0"/>
                </a:solidFill>
                <a:effectLst>
                  <a:outerShdw blurRad="76200" dist="50800" dir="5400000" algn="tl" rotWithShape="0">
                    <a:srgbClr val="000000">
                      <a:alpha val="65000"/>
                    </a:srgbClr>
                  </a:outerShdw>
                </a:effectLst>
                <a:hlinkClick r:id="rId2" action="ppaction://hlinkfile"/>
              </a:rPr>
              <a:t> </a:t>
            </a:r>
            <a:endParaRPr lang="en-US" sz="4400" b="1" i="1" cap="none" spc="50" dirty="0">
              <a:ln w="11430"/>
              <a:solidFill>
                <a:srgbClr val="00B0F0"/>
              </a:solidFill>
              <a:effectLst>
                <a:outerShdw blurRad="76200" dist="50800" dir="5400000" algn="tl" rotWithShape="0">
                  <a:srgbClr val="000000">
                    <a:alpha val="65000"/>
                  </a:srgbClr>
                </a:outerShdw>
              </a:effectLst>
            </a:endParaRPr>
          </a:p>
        </p:txBody>
      </p:sp>
      <p:sp>
        <p:nvSpPr>
          <p:cNvPr id="3" name="Rectangle 2"/>
          <p:cNvSpPr/>
          <p:nvPr/>
        </p:nvSpPr>
        <p:spPr>
          <a:xfrm>
            <a:off x="152400" y="1981200"/>
            <a:ext cx="2260555" cy="400110"/>
          </a:xfrm>
          <a:prstGeom prst="rect">
            <a:avLst/>
          </a:prstGeom>
          <a:noFill/>
        </p:spPr>
        <p:txBody>
          <a:bodyPr wrap="none" lIns="91440" tIns="45720" rIns="91440" bIns="45720">
            <a:spAutoFit/>
          </a:bodyPr>
          <a:lstStyle/>
          <a:p>
            <a:pPr algn="ctr"/>
            <a:r>
              <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6</a:t>
            </a:r>
            <a:r>
              <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Marks details.</a:t>
            </a:r>
            <a:endParaRPr lang="en-US" sz="20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8194" name="Picture 2" descr="C:\Users\LENOVO\Desktop\Resultanalysis Screenshot'\result.JPG"/>
          <p:cNvPicPr>
            <a:picLocks noChangeAspect="1" noChangeArrowheads="1"/>
          </p:cNvPicPr>
          <p:nvPr/>
        </p:nvPicPr>
        <p:blipFill>
          <a:blip r:embed="rId3"/>
          <a:srcRect/>
          <a:stretch>
            <a:fillRect/>
          </a:stretch>
        </p:blipFill>
        <p:spPr bwMode="auto">
          <a:xfrm>
            <a:off x="304800" y="2419350"/>
            <a:ext cx="8382000" cy="3981450"/>
          </a:xfrm>
          <a:prstGeom prst="rect">
            <a:avLst/>
          </a:prstGeom>
          <a:noFill/>
        </p:spPr>
      </p:pic>
    </p:spTree>
  </p:cSld>
  <p:clrMapOvr>
    <a:masterClrMapping/>
  </p:clrMapOvr>
  <p:transition advTm="9000">
    <p:wipe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1000"/>
            <a:ext cx="9144000" cy="144655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400" b="1" i="1" spc="50" dirty="0" err="1" smtClean="0">
                <a:ln w="11430"/>
                <a:solidFill>
                  <a:srgbClr val="00B0F0"/>
                </a:solidFill>
                <a:effectLst>
                  <a:outerShdw blurRad="76200" dist="50800" dir="5400000" algn="tl" rotWithShape="0">
                    <a:srgbClr val="000000">
                      <a:alpha val="65000"/>
                    </a:srgbClr>
                  </a:outerShdw>
                </a:effectLst>
                <a:hlinkClick r:id="rId2" action="ppaction://hlinkfile"/>
              </a:rPr>
              <a:t>Glimps</a:t>
            </a:r>
            <a:r>
              <a:rPr lang="en-US" sz="4400" b="1" i="1" spc="50" dirty="0" smtClean="0">
                <a:ln w="11430"/>
                <a:solidFill>
                  <a:srgbClr val="00B0F0"/>
                </a:solidFill>
                <a:effectLst>
                  <a:outerShdw blurRad="76200" dist="50800" dir="5400000" algn="tl" rotWithShape="0">
                    <a:srgbClr val="000000">
                      <a:alpha val="65000"/>
                    </a:srgbClr>
                  </a:outerShdw>
                </a:effectLst>
                <a:hlinkClick r:id="rId2" action="ppaction://hlinkfile"/>
              </a:rPr>
              <a:t> of “Result Analysis”</a:t>
            </a:r>
            <a:endParaRPr lang="en-US" sz="4400" b="1" i="1" spc="50" dirty="0" smtClean="0">
              <a:ln w="11430"/>
              <a:solidFill>
                <a:srgbClr val="00B0F0"/>
              </a:solidFill>
              <a:effectLst>
                <a:outerShdw blurRad="76200" dist="50800" dir="5400000" algn="tl" rotWithShape="0">
                  <a:srgbClr val="000000">
                    <a:alpha val="65000"/>
                  </a:srgbClr>
                </a:outerShdw>
              </a:effectLst>
              <a:hlinkClick r:id="rId2" action="ppaction://hlinkfile"/>
            </a:endParaRPr>
          </a:p>
          <a:p>
            <a:pPr algn="ctr"/>
            <a:r>
              <a:rPr lang="en-US" sz="4400" b="1" i="1" spc="50" dirty="0" smtClean="0">
                <a:ln w="11430"/>
                <a:solidFill>
                  <a:srgbClr val="00B0F0"/>
                </a:solidFill>
                <a:effectLst>
                  <a:outerShdw blurRad="76200" dist="50800" dir="5400000" algn="tl" rotWithShape="0">
                    <a:srgbClr val="000000">
                      <a:alpha val="65000"/>
                    </a:srgbClr>
                  </a:outerShdw>
                </a:effectLst>
                <a:hlinkClick r:id="rId2" action="ppaction://hlinkfile"/>
              </a:rPr>
              <a:t> </a:t>
            </a:r>
            <a:endParaRPr lang="en-US" sz="4400" b="1" i="1" cap="none" spc="50" dirty="0">
              <a:ln w="11430"/>
              <a:solidFill>
                <a:srgbClr val="00B0F0"/>
              </a:solidFill>
              <a:effectLst>
                <a:outerShdw blurRad="76200" dist="50800" dir="5400000" algn="tl" rotWithShape="0">
                  <a:srgbClr val="000000">
                    <a:alpha val="65000"/>
                  </a:srgbClr>
                </a:outerShdw>
              </a:effectLst>
            </a:endParaRPr>
          </a:p>
        </p:txBody>
      </p:sp>
      <p:sp>
        <p:nvSpPr>
          <p:cNvPr id="3" name="Rectangle 2"/>
          <p:cNvSpPr/>
          <p:nvPr/>
        </p:nvSpPr>
        <p:spPr>
          <a:xfrm>
            <a:off x="152400" y="1981200"/>
            <a:ext cx="2448107" cy="400110"/>
          </a:xfrm>
          <a:prstGeom prst="rect">
            <a:avLst/>
          </a:prstGeom>
          <a:noFill/>
        </p:spPr>
        <p:txBody>
          <a:bodyPr wrap="none" lIns="91440" tIns="45720" rIns="91440" bIns="45720">
            <a:spAutoFit/>
          </a:bodyPr>
          <a:lstStyle/>
          <a:p>
            <a:pPr algn="ctr"/>
            <a:r>
              <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(7</a:t>
            </a:r>
            <a:r>
              <a:rPr lang="en-US" sz="20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Give Feedback</a:t>
            </a:r>
            <a:r>
              <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20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9218" name="Picture 2" descr="C:\Users\LENOVO\Desktop\Resultanalysis Screenshot'\facultyfeedback.JPG"/>
          <p:cNvPicPr>
            <a:picLocks noChangeAspect="1" noChangeArrowheads="1"/>
          </p:cNvPicPr>
          <p:nvPr/>
        </p:nvPicPr>
        <p:blipFill>
          <a:blip r:embed="rId3"/>
          <a:srcRect/>
          <a:stretch>
            <a:fillRect/>
          </a:stretch>
        </p:blipFill>
        <p:spPr bwMode="auto">
          <a:xfrm>
            <a:off x="304800" y="2590800"/>
            <a:ext cx="8305800" cy="3657600"/>
          </a:xfrm>
          <a:prstGeom prst="rect">
            <a:avLst/>
          </a:prstGeom>
          <a:noFill/>
        </p:spPr>
      </p:pic>
    </p:spTree>
  </p:cSld>
  <p:clrMapOvr>
    <a:masterClrMapping/>
  </p:clrMapOvr>
  <p:transition advTm="9000">
    <p:wipe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0737" y="533400"/>
            <a:ext cx="8446416" cy="769441"/>
          </a:xfrm>
          <a:prstGeom prst="rect">
            <a:avLst/>
          </a:prstGeom>
        </p:spPr>
        <p:style>
          <a:lnRef idx="0">
            <a:schemeClr val="accent6"/>
          </a:lnRef>
          <a:fillRef idx="3">
            <a:schemeClr val="accent6"/>
          </a:fillRef>
          <a:effectRef idx="3">
            <a:schemeClr val="accent6"/>
          </a:effectRef>
          <a:fontRef idx="minor">
            <a:schemeClr val="lt1"/>
          </a:fontRef>
        </p:style>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44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	 Features of </a:t>
            </a:r>
            <a:r>
              <a:rPr lang="en-US" sz="44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a:t>
            </a:r>
            <a:r>
              <a:rPr lang="en-US" sz="4400" b="1" u="sng"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Result Analysis</a:t>
            </a:r>
            <a:r>
              <a:rPr lang="en-US" sz="44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a:t>
            </a:r>
            <a:endParaRPr lang="en-US" sz="44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8" name="Chevron 4"/>
          <p:cNvSpPr/>
          <p:nvPr/>
        </p:nvSpPr>
        <p:spPr>
          <a:xfrm>
            <a:off x="1066800" y="4038600"/>
            <a:ext cx="405663" cy="5254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endParaRPr lang="en-US" sz="1400" b="1" kern="1200" cap="all" spc="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grpSp>
        <p:nvGrpSpPr>
          <p:cNvPr id="11" name="Group 10"/>
          <p:cNvGrpSpPr/>
          <p:nvPr/>
        </p:nvGrpSpPr>
        <p:grpSpPr>
          <a:xfrm>
            <a:off x="304800" y="2438400"/>
            <a:ext cx="838200" cy="612274"/>
            <a:chOff x="0" y="48125"/>
            <a:chExt cx="838200" cy="612274"/>
          </a:xfrm>
        </p:grpSpPr>
        <p:sp>
          <p:nvSpPr>
            <p:cNvPr id="12" name="Chevron 11"/>
            <p:cNvSpPr/>
            <p:nvPr/>
          </p:nvSpPr>
          <p:spPr>
            <a:xfrm>
              <a:off x="0" y="48125"/>
              <a:ext cx="838200" cy="612274"/>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Chevron 4"/>
            <p:cNvSpPr/>
            <p:nvPr/>
          </p:nvSpPr>
          <p:spPr>
            <a:xfrm>
              <a:off x="306136" y="48125"/>
              <a:ext cx="303463" cy="6122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dirty="0" smtClean="0">
                  <a:solidFill>
                    <a:schemeClr val="tx1"/>
                  </a:solidFill>
                </a:rPr>
                <a:t>1.</a:t>
              </a:r>
              <a:endParaRPr lang="en-US" sz="1400" kern="1200" dirty="0">
                <a:solidFill>
                  <a:schemeClr val="tx1"/>
                </a:solidFill>
              </a:endParaRPr>
            </a:p>
          </p:txBody>
        </p:sp>
      </p:grpSp>
      <p:sp>
        <p:nvSpPr>
          <p:cNvPr id="20" name="Rectangle 19"/>
          <p:cNvSpPr/>
          <p:nvPr/>
        </p:nvSpPr>
        <p:spPr>
          <a:xfrm>
            <a:off x="1219200" y="2514600"/>
            <a:ext cx="7391400" cy="646331"/>
          </a:xfrm>
          <a:prstGeom prst="rect">
            <a:avLst/>
          </a:prstGeom>
        </p:spPr>
        <p:txBody>
          <a:bodyPr wrap="square">
            <a:spAutoFit/>
          </a:bodyPr>
          <a:lstStyle/>
          <a:p>
            <a:r>
              <a:rPr lang="en-US" b="1" dirty="0" smtClean="0"/>
              <a:t>To </a:t>
            </a:r>
            <a:r>
              <a:rPr lang="en-US" b="1" dirty="0" smtClean="0"/>
              <a:t>improve student’s performance by comparing each other’s result</a:t>
            </a:r>
            <a:r>
              <a:rPr lang="es-ES" b="1" dirty="0" smtClean="0">
                <a:solidFill>
                  <a:srgbClr val="000066"/>
                </a:solidFill>
                <a:latin typeface="Times New Roman" pitchFamily="18" charset="0"/>
                <a:cs typeface="Times New Roman" pitchFamily="18" charset="0"/>
              </a:rPr>
              <a:t>.</a:t>
            </a:r>
            <a:endParaRPr lang="es-ES" b="1" dirty="0">
              <a:solidFill>
                <a:srgbClr val="000066"/>
              </a:solidFill>
              <a:latin typeface="Times New Roman" pitchFamily="18" charset="0"/>
              <a:cs typeface="Times New Roman" pitchFamily="18" charset="0"/>
            </a:endParaRPr>
          </a:p>
        </p:txBody>
      </p:sp>
      <p:grpSp>
        <p:nvGrpSpPr>
          <p:cNvPr id="21" name="Group 20"/>
          <p:cNvGrpSpPr/>
          <p:nvPr/>
        </p:nvGrpSpPr>
        <p:grpSpPr>
          <a:xfrm>
            <a:off x="304800" y="3352800"/>
            <a:ext cx="838200" cy="612274"/>
            <a:chOff x="0" y="48125"/>
            <a:chExt cx="838200" cy="612274"/>
          </a:xfrm>
        </p:grpSpPr>
        <p:sp>
          <p:nvSpPr>
            <p:cNvPr id="22" name="Chevron 21"/>
            <p:cNvSpPr/>
            <p:nvPr/>
          </p:nvSpPr>
          <p:spPr>
            <a:xfrm>
              <a:off x="0" y="48125"/>
              <a:ext cx="838200" cy="612274"/>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Chevron 4"/>
            <p:cNvSpPr/>
            <p:nvPr/>
          </p:nvSpPr>
          <p:spPr>
            <a:xfrm>
              <a:off x="306136" y="48125"/>
              <a:ext cx="303463" cy="6122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dirty="0" smtClean="0">
                  <a:solidFill>
                    <a:schemeClr val="tx1"/>
                  </a:solidFill>
                </a:rPr>
                <a:t>2.</a:t>
              </a:r>
              <a:endParaRPr lang="en-US" sz="1400" kern="1200" dirty="0">
                <a:solidFill>
                  <a:schemeClr val="tx1"/>
                </a:solidFill>
              </a:endParaRPr>
            </a:p>
          </p:txBody>
        </p:sp>
      </p:grpSp>
      <p:sp>
        <p:nvSpPr>
          <p:cNvPr id="24" name="Rectangle 23"/>
          <p:cNvSpPr/>
          <p:nvPr/>
        </p:nvSpPr>
        <p:spPr>
          <a:xfrm>
            <a:off x="1219200" y="3429000"/>
            <a:ext cx="8124853" cy="369332"/>
          </a:xfrm>
          <a:prstGeom prst="rect">
            <a:avLst/>
          </a:prstGeom>
        </p:spPr>
        <p:txBody>
          <a:bodyPr wrap="none">
            <a:spAutoFit/>
          </a:bodyPr>
          <a:lstStyle/>
          <a:p>
            <a:pPr lvl="0"/>
            <a:r>
              <a:rPr lang="en-US" b="1" dirty="0" smtClean="0"/>
              <a:t>To refine data stored in database and generate various analysis </a:t>
            </a:r>
            <a:r>
              <a:rPr lang="en-US" b="1" dirty="0" smtClean="0"/>
              <a:t>reports</a:t>
            </a:r>
            <a:r>
              <a:rPr lang="es-ES" b="1" dirty="0" smtClean="0">
                <a:solidFill>
                  <a:srgbClr val="000066"/>
                </a:solidFill>
                <a:latin typeface="Times New Roman" pitchFamily="18" charset="0"/>
                <a:cs typeface="Times New Roman" pitchFamily="18" charset="0"/>
              </a:rPr>
              <a:t>.</a:t>
            </a:r>
            <a:endParaRPr lang="es-ES" b="1" dirty="0">
              <a:solidFill>
                <a:srgbClr val="000066"/>
              </a:solidFill>
              <a:latin typeface="Times New Roman" pitchFamily="18" charset="0"/>
              <a:cs typeface="Times New Roman" pitchFamily="18" charset="0"/>
            </a:endParaRPr>
          </a:p>
        </p:txBody>
      </p:sp>
      <p:sp>
        <p:nvSpPr>
          <p:cNvPr id="25" name="Rectangle 24"/>
          <p:cNvSpPr/>
          <p:nvPr/>
        </p:nvSpPr>
        <p:spPr>
          <a:xfrm>
            <a:off x="1219200" y="4431268"/>
            <a:ext cx="6158481" cy="369332"/>
          </a:xfrm>
          <a:prstGeom prst="rect">
            <a:avLst/>
          </a:prstGeom>
        </p:spPr>
        <p:txBody>
          <a:bodyPr wrap="none">
            <a:spAutoFit/>
          </a:bodyPr>
          <a:lstStyle/>
          <a:p>
            <a:r>
              <a:rPr lang="en-US" b="1" dirty="0" smtClean="0"/>
              <a:t>Automatically calculate </a:t>
            </a:r>
            <a:r>
              <a:rPr lang="en-US" b="1" dirty="0" smtClean="0"/>
              <a:t>percentage of student’s </a:t>
            </a:r>
            <a:r>
              <a:rPr lang="en-US" b="1" dirty="0" smtClean="0"/>
              <a:t>result</a:t>
            </a:r>
            <a:r>
              <a:rPr lang="es-ES" b="1" dirty="0" smtClean="0">
                <a:solidFill>
                  <a:srgbClr val="000066"/>
                </a:solidFill>
                <a:latin typeface="Times New Roman" pitchFamily="18" charset="0"/>
                <a:cs typeface="Times New Roman" pitchFamily="18" charset="0"/>
              </a:rPr>
              <a:t>.</a:t>
            </a:r>
            <a:endParaRPr lang="es-ES" b="1" dirty="0">
              <a:solidFill>
                <a:srgbClr val="000066"/>
              </a:solidFill>
              <a:latin typeface="Times New Roman" pitchFamily="18" charset="0"/>
              <a:cs typeface="Times New Roman" pitchFamily="18" charset="0"/>
            </a:endParaRPr>
          </a:p>
        </p:txBody>
      </p:sp>
      <p:grpSp>
        <p:nvGrpSpPr>
          <p:cNvPr id="26" name="Group 25"/>
          <p:cNvGrpSpPr/>
          <p:nvPr/>
        </p:nvGrpSpPr>
        <p:grpSpPr>
          <a:xfrm>
            <a:off x="228600" y="4343400"/>
            <a:ext cx="838200" cy="612274"/>
            <a:chOff x="0" y="48125"/>
            <a:chExt cx="838200" cy="612274"/>
          </a:xfrm>
        </p:grpSpPr>
        <p:sp>
          <p:nvSpPr>
            <p:cNvPr id="27" name="Chevron 26"/>
            <p:cNvSpPr/>
            <p:nvPr/>
          </p:nvSpPr>
          <p:spPr>
            <a:xfrm>
              <a:off x="0" y="48125"/>
              <a:ext cx="838200" cy="612274"/>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Chevron 4"/>
            <p:cNvSpPr/>
            <p:nvPr/>
          </p:nvSpPr>
          <p:spPr>
            <a:xfrm>
              <a:off x="306136" y="48125"/>
              <a:ext cx="303463" cy="6122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dirty="0" smtClean="0">
                  <a:solidFill>
                    <a:schemeClr val="tx1"/>
                  </a:solidFill>
                </a:rPr>
                <a:t>3.</a:t>
              </a:r>
              <a:endParaRPr lang="en-US" sz="1400" kern="1200" dirty="0">
                <a:solidFill>
                  <a:schemeClr val="tx1"/>
                </a:solidFill>
              </a:endParaRPr>
            </a:p>
          </p:txBody>
        </p:sp>
      </p:grpSp>
      <p:grpSp>
        <p:nvGrpSpPr>
          <p:cNvPr id="29" name="Group 28"/>
          <p:cNvGrpSpPr/>
          <p:nvPr/>
        </p:nvGrpSpPr>
        <p:grpSpPr>
          <a:xfrm>
            <a:off x="228600" y="5257800"/>
            <a:ext cx="838200" cy="612274"/>
            <a:chOff x="0" y="48125"/>
            <a:chExt cx="838200" cy="612274"/>
          </a:xfrm>
        </p:grpSpPr>
        <p:sp>
          <p:nvSpPr>
            <p:cNvPr id="30" name="Chevron 29"/>
            <p:cNvSpPr/>
            <p:nvPr/>
          </p:nvSpPr>
          <p:spPr>
            <a:xfrm>
              <a:off x="0" y="48125"/>
              <a:ext cx="838200" cy="612274"/>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Chevron 4"/>
            <p:cNvSpPr/>
            <p:nvPr/>
          </p:nvSpPr>
          <p:spPr>
            <a:xfrm>
              <a:off x="306136" y="48125"/>
              <a:ext cx="303463" cy="6122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dirty="0" smtClean="0">
                  <a:solidFill>
                    <a:schemeClr val="tx1"/>
                  </a:solidFill>
                </a:rPr>
                <a:t>4.</a:t>
              </a:r>
              <a:endParaRPr lang="en-US" sz="1400" kern="1200" dirty="0">
                <a:solidFill>
                  <a:schemeClr val="tx1"/>
                </a:solidFill>
              </a:endParaRPr>
            </a:p>
          </p:txBody>
        </p:sp>
      </p:grpSp>
      <p:sp>
        <p:nvSpPr>
          <p:cNvPr id="32" name="Rectangle 31"/>
          <p:cNvSpPr/>
          <p:nvPr/>
        </p:nvSpPr>
        <p:spPr>
          <a:xfrm>
            <a:off x="1219200" y="5257800"/>
            <a:ext cx="7696200" cy="923330"/>
          </a:xfrm>
          <a:prstGeom prst="rect">
            <a:avLst/>
          </a:prstGeom>
        </p:spPr>
        <p:txBody>
          <a:bodyPr wrap="square">
            <a:spAutoFit/>
          </a:bodyPr>
          <a:lstStyle/>
          <a:p>
            <a:r>
              <a:rPr lang="en-US" b="1" dirty="0" smtClean="0"/>
              <a:t>We will generate reports based on analysis of institute result set and suggest where the department should focus on improvement on particular subject too</a:t>
            </a:r>
            <a:r>
              <a:rPr lang="en-US" b="1" dirty="0" smtClean="0"/>
              <a:t>.</a:t>
            </a:r>
            <a:endParaRPr lang="es-ES" b="1" dirty="0">
              <a:solidFill>
                <a:srgbClr val="000066"/>
              </a:solidFill>
              <a:latin typeface="Times New Roman" pitchFamily="18" charset="0"/>
              <a:cs typeface="Times New Roman" pitchFamily="18" charset="0"/>
            </a:endParaRPr>
          </a:p>
        </p:txBody>
      </p:sp>
    </p:spTree>
  </p:cSld>
  <p:clrMapOvr>
    <a:masterClrMapping/>
  </p:clrMapOvr>
  <p:transition advTm="12000">
    <p:wipe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qust.jpg"/>
          <p:cNvPicPr>
            <a:picLocks noChangeAspect="1"/>
          </p:cNvPicPr>
          <p:nvPr/>
        </p:nvPicPr>
        <p:blipFill>
          <a:blip r:embed="rId2" cstate="print"/>
          <a:stretch>
            <a:fillRect/>
          </a:stretch>
        </p:blipFill>
        <p:spPr>
          <a:xfrm>
            <a:off x="0" y="0"/>
            <a:ext cx="9144000" cy="6858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8675" name="TextBox 2"/>
          <p:cNvSpPr txBox="1">
            <a:spLocks noChangeArrowheads="1"/>
          </p:cNvSpPr>
          <p:nvPr/>
        </p:nvSpPr>
        <p:spPr bwMode="auto">
          <a:xfrm>
            <a:off x="1619250" y="2420938"/>
            <a:ext cx="5113338" cy="1570037"/>
          </a:xfrm>
          <a:prstGeom prst="rect">
            <a:avLst/>
          </a:prstGeom>
          <a:noFill/>
          <a:ln w="9525">
            <a:noFill/>
            <a:miter lim="800000"/>
            <a:headEnd/>
            <a:tailEnd/>
          </a:ln>
        </p:spPr>
        <p:txBody>
          <a:bodyPr>
            <a:spAutoFit/>
          </a:bodyPr>
          <a:lstStyle/>
          <a:p>
            <a:pPr algn="ctr"/>
            <a:r>
              <a:rPr lang="en-US" sz="4800" b="1">
                <a:latin typeface="Times New Roman" pitchFamily="18" charset="0"/>
                <a:cs typeface="Times New Roman" pitchFamily="18" charset="0"/>
              </a:rPr>
              <a:t>Question  And Query??</a:t>
            </a:r>
          </a:p>
        </p:txBody>
      </p:sp>
    </p:spTree>
  </p:cSld>
  <p:clrMapOvr>
    <a:masterClrMapping/>
  </p:clrMapOvr>
  <p:transition advTm="1000">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1.jpg"/>
          <p:cNvPicPr>
            <a:picLocks noChangeAspect="1"/>
          </p:cNvPicPr>
          <p:nvPr/>
        </p:nvPicPr>
        <p:blipFill>
          <a:blip r:embed="rId2" cstate="print"/>
          <a:stretch>
            <a:fillRect/>
          </a:stretch>
        </p:blipFill>
        <p:spPr>
          <a:xfrm>
            <a:off x="0" y="0"/>
            <a:ext cx="9144000" cy="68580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ransition advTm="2000">
    <p:pull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Rectangle 110"/>
          <p:cNvSpPr>
            <a:spLocks noGrp="1" noChangeArrowheads="1"/>
          </p:cNvSpPr>
          <p:nvPr>
            <p:ph type="ctrTitle"/>
          </p:nvPr>
        </p:nvSpPr>
        <p:spPr>
          <a:xfrm>
            <a:off x="2743199" y="765175"/>
            <a:ext cx="6221413" cy="1336675"/>
          </a:xfrm>
          <a:noFill/>
        </p:spPr>
        <p:txBody>
          <a:bodyPr/>
          <a:lstStyle/>
          <a:p>
            <a:pPr eaLnBrk="1" hangingPunct="1"/>
            <a:r>
              <a:rPr lang="es-UY" b="1" dirty="0" err="1" smtClean="0">
                <a:solidFill>
                  <a:srgbClr val="000066"/>
                </a:solidFill>
                <a:latin typeface="Times New Roman" pitchFamily="18" charset="0"/>
                <a:cs typeface="Times New Roman" pitchFamily="18" charset="0"/>
              </a:rPr>
              <a:t>Result</a:t>
            </a:r>
            <a:r>
              <a:rPr lang="es-UY" b="1" dirty="0" smtClean="0">
                <a:solidFill>
                  <a:srgbClr val="000066"/>
                </a:solidFill>
                <a:latin typeface="Times New Roman" pitchFamily="18" charset="0"/>
                <a:cs typeface="Times New Roman" pitchFamily="18" charset="0"/>
              </a:rPr>
              <a:t> </a:t>
            </a:r>
            <a:r>
              <a:rPr lang="es-UY" b="1" dirty="0" err="1" smtClean="0">
                <a:solidFill>
                  <a:srgbClr val="000066"/>
                </a:solidFill>
                <a:latin typeface="Times New Roman" pitchFamily="18" charset="0"/>
                <a:cs typeface="Times New Roman" pitchFamily="18" charset="0"/>
              </a:rPr>
              <a:t>Analysis</a:t>
            </a:r>
            <a:r>
              <a:rPr lang="es-UY" b="1" dirty="0" smtClean="0">
                <a:solidFill>
                  <a:srgbClr val="000066"/>
                </a:solidFill>
                <a:latin typeface="Times New Roman" pitchFamily="18" charset="0"/>
                <a:cs typeface="Times New Roman" pitchFamily="18" charset="0"/>
              </a:rPr>
              <a:t>  </a:t>
            </a:r>
            <a:endParaRPr lang="es-ES" b="1" dirty="0" smtClean="0">
              <a:solidFill>
                <a:srgbClr val="000066"/>
              </a:solidFill>
              <a:latin typeface="Times New Roman" pitchFamily="18" charset="0"/>
              <a:cs typeface="Times New Roman" pitchFamily="18" charset="0"/>
            </a:endParaRPr>
          </a:p>
        </p:txBody>
      </p:sp>
      <p:sp>
        <p:nvSpPr>
          <p:cNvPr id="2051" name="Rectangle 118"/>
          <p:cNvSpPr>
            <a:spLocks noChangeArrowheads="1"/>
          </p:cNvSpPr>
          <p:nvPr/>
        </p:nvSpPr>
        <p:spPr bwMode="auto">
          <a:xfrm>
            <a:off x="4953000" y="2362200"/>
            <a:ext cx="3684588" cy="3240087"/>
          </a:xfrm>
          <a:prstGeom prst="rect">
            <a:avLst/>
          </a:prstGeom>
          <a:noFill/>
          <a:ln w="9525">
            <a:noFill/>
            <a:miter lim="800000"/>
            <a:headEnd/>
            <a:tailEnd/>
          </a:ln>
        </p:spPr>
        <p:txBody>
          <a:bodyPr anchor="ctr"/>
          <a:lstStyle/>
          <a:p>
            <a:pPr algn="ctr"/>
            <a:r>
              <a:rPr lang="es-ES" sz="2400" b="1" u="sng" dirty="0" smtClean="0">
                <a:solidFill>
                  <a:srgbClr val="000066"/>
                </a:solidFill>
                <a:latin typeface="Times New Roman" pitchFamily="18" charset="0"/>
                <a:cs typeface="Times New Roman" pitchFamily="18" charset="0"/>
              </a:rPr>
              <a:t/>
            </a:r>
            <a:br>
              <a:rPr lang="es-ES" sz="2400" b="1" u="sng" dirty="0" smtClean="0">
                <a:solidFill>
                  <a:srgbClr val="000066"/>
                </a:solidFill>
                <a:latin typeface="Times New Roman" pitchFamily="18" charset="0"/>
                <a:cs typeface="Times New Roman" pitchFamily="18" charset="0"/>
              </a:rPr>
            </a:br>
            <a:endParaRPr lang="es-ES" b="1" dirty="0">
              <a:solidFill>
                <a:schemeClr val="tx2"/>
              </a:solidFill>
              <a:latin typeface="Times New Roman" pitchFamily="18" charset="0"/>
              <a:cs typeface="Times New Roman" pitchFamily="18" charset="0"/>
            </a:endParaRPr>
          </a:p>
          <a:p>
            <a:pPr algn="ctr"/>
            <a:r>
              <a:rPr lang="es-ES" b="1" u="sng" dirty="0" err="1">
                <a:solidFill>
                  <a:schemeClr val="tx2"/>
                </a:solidFill>
                <a:latin typeface="Times New Roman" pitchFamily="18" charset="0"/>
                <a:cs typeface="Times New Roman" pitchFamily="18" charset="0"/>
              </a:rPr>
              <a:t>Submitted</a:t>
            </a:r>
            <a:r>
              <a:rPr lang="es-ES" b="1" u="sng" dirty="0">
                <a:solidFill>
                  <a:schemeClr val="tx2"/>
                </a:solidFill>
                <a:latin typeface="Times New Roman" pitchFamily="18" charset="0"/>
                <a:cs typeface="Times New Roman" pitchFamily="18" charset="0"/>
              </a:rPr>
              <a:t> </a:t>
            </a:r>
            <a:r>
              <a:rPr lang="es-ES" b="1" u="sng" dirty="0" err="1">
                <a:solidFill>
                  <a:schemeClr val="tx2"/>
                </a:solidFill>
                <a:latin typeface="Times New Roman" pitchFamily="18" charset="0"/>
                <a:cs typeface="Times New Roman" pitchFamily="18" charset="0"/>
              </a:rPr>
              <a:t>By</a:t>
            </a:r>
            <a:r>
              <a:rPr lang="es-ES" b="1" u="sng" dirty="0" smtClean="0">
                <a:solidFill>
                  <a:schemeClr val="tx2"/>
                </a:solidFill>
                <a:latin typeface="Times New Roman" pitchFamily="18" charset="0"/>
                <a:cs typeface="Times New Roman" pitchFamily="18" charset="0"/>
              </a:rPr>
              <a:t>:-</a:t>
            </a:r>
          </a:p>
          <a:p>
            <a:pPr algn="ctr"/>
            <a:endParaRPr lang="es-ES" b="1" u="sng" dirty="0" smtClean="0">
              <a:solidFill>
                <a:schemeClr val="tx2"/>
              </a:solidFill>
              <a:latin typeface="Times New Roman" pitchFamily="18" charset="0"/>
              <a:cs typeface="Times New Roman" pitchFamily="18" charset="0"/>
            </a:endParaRPr>
          </a:p>
          <a:p>
            <a:pPr algn="ctr"/>
            <a:r>
              <a:rPr lang="es-ES" b="1" u="sng" dirty="0" err="1" smtClean="0">
                <a:solidFill>
                  <a:srgbClr val="C00000"/>
                </a:solidFill>
                <a:latin typeface="Times New Roman" pitchFamily="18" charset="0"/>
                <a:cs typeface="Times New Roman" pitchFamily="18" charset="0"/>
              </a:rPr>
              <a:t>Sidharth</a:t>
            </a:r>
            <a:r>
              <a:rPr lang="es-ES" b="1" u="sng" dirty="0" smtClean="0">
                <a:solidFill>
                  <a:srgbClr val="C00000"/>
                </a:solidFill>
                <a:latin typeface="Times New Roman" pitchFamily="18" charset="0"/>
                <a:cs typeface="Times New Roman" pitchFamily="18" charset="0"/>
              </a:rPr>
              <a:t> </a:t>
            </a:r>
            <a:r>
              <a:rPr lang="es-ES" b="1" u="sng" dirty="0" err="1" smtClean="0">
                <a:solidFill>
                  <a:srgbClr val="C00000"/>
                </a:solidFill>
                <a:latin typeface="Times New Roman" pitchFamily="18" charset="0"/>
                <a:cs typeface="Times New Roman" pitchFamily="18" charset="0"/>
              </a:rPr>
              <a:t>Jaiswal</a:t>
            </a:r>
            <a:r>
              <a:rPr lang="es-ES" b="1" u="sng" dirty="0" smtClean="0">
                <a:solidFill>
                  <a:srgbClr val="C00000"/>
                </a:solidFill>
                <a:latin typeface="Times New Roman" pitchFamily="18" charset="0"/>
                <a:cs typeface="Times New Roman" pitchFamily="18" charset="0"/>
              </a:rPr>
              <a:t> (160133107008)</a:t>
            </a:r>
          </a:p>
          <a:p>
            <a:pPr algn="ctr"/>
            <a:r>
              <a:rPr lang="es-ES" b="1" u="sng" dirty="0" err="1" smtClean="0">
                <a:solidFill>
                  <a:srgbClr val="C00000"/>
                </a:solidFill>
                <a:latin typeface="Times New Roman" pitchFamily="18" charset="0"/>
                <a:cs typeface="Times New Roman" pitchFamily="18" charset="0"/>
              </a:rPr>
              <a:t>Kalpana</a:t>
            </a:r>
            <a:r>
              <a:rPr lang="es-ES" b="1" u="sng" dirty="0" smtClean="0">
                <a:solidFill>
                  <a:srgbClr val="C00000"/>
                </a:solidFill>
                <a:latin typeface="Times New Roman" pitchFamily="18" charset="0"/>
                <a:cs typeface="Times New Roman" pitchFamily="18" charset="0"/>
              </a:rPr>
              <a:t> </a:t>
            </a:r>
            <a:r>
              <a:rPr lang="es-ES" b="1" u="sng" dirty="0" err="1" smtClean="0">
                <a:solidFill>
                  <a:srgbClr val="C00000"/>
                </a:solidFill>
                <a:latin typeface="Times New Roman" pitchFamily="18" charset="0"/>
                <a:cs typeface="Times New Roman" pitchFamily="18" charset="0"/>
              </a:rPr>
              <a:t>Bamaniya</a:t>
            </a:r>
            <a:r>
              <a:rPr lang="es-ES" b="1" u="sng" dirty="0" smtClean="0">
                <a:solidFill>
                  <a:srgbClr val="C00000"/>
                </a:solidFill>
                <a:latin typeface="Times New Roman" pitchFamily="18" charset="0"/>
                <a:cs typeface="Times New Roman" pitchFamily="18" charset="0"/>
              </a:rPr>
              <a:t>(160133107009)</a:t>
            </a:r>
          </a:p>
          <a:p>
            <a:pPr algn="ctr"/>
            <a:r>
              <a:rPr lang="es-ES" b="1" u="sng" dirty="0" err="1" smtClean="0">
                <a:solidFill>
                  <a:srgbClr val="C00000"/>
                </a:solidFill>
                <a:latin typeface="Times New Roman" pitchFamily="18" charset="0"/>
                <a:cs typeface="Times New Roman" pitchFamily="18" charset="0"/>
              </a:rPr>
              <a:t>Shukla</a:t>
            </a:r>
            <a:r>
              <a:rPr lang="es-ES" b="1" u="sng" dirty="0" smtClean="0">
                <a:solidFill>
                  <a:srgbClr val="C00000"/>
                </a:solidFill>
                <a:latin typeface="Times New Roman" pitchFamily="18" charset="0"/>
                <a:cs typeface="Times New Roman" pitchFamily="18" charset="0"/>
              </a:rPr>
              <a:t> </a:t>
            </a:r>
            <a:r>
              <a:rPr lang="es-ES" b="1" u="sng" dirty="0" err="1" smtClean="0">
                <a:solidFill>
                  <a:srgbClr val="C00000"/>
                </a:solidFill>
                <a:latin typeface="Times New Roman" pitchFamily="18" charset="0"/>
                <a:cs typeface="Times New Roman" pitchFamily="18" charset="0"/>
              </a:rPr>
              <a:t>Saurabh</a:t>
            </a:r>
            <a:r>
              <a:rPr lang="es-ES" b="1" u="sng" dirty="0" smtClean="0">
                <a:solidFill>
                  <a:srgbClr val="C00000"/>
                </a:solidFill>
                <a:latin typeface="Times New Roman" pitchFamily="18" charset="0"/>
                <a:cs typeface="Times New Roman" pitchFamily="18" charset="0"/>
              </a:rPr>
              <a:t> (</a:t>
            </a:r>
            <a:r>
              <a:rPr lang="es-ES" sz="1600" b="1" u="sng" dirty="0" smtClean="0">
                <a:solidFill>
                  <a:srgbClr val="C00000"/>
                </a:solidFill>
                <a:latin typeface="Times New Roman" pitchFamily="18" charset="0"/>
                <a:cs typeface="Times New Roman" pitchFamily="18" charset="0"/>
              </a:rPr>
              <a:t>160133107026</a:t>
            </a:r>
            <a:r>
              <a:rPr lang="es-ES" b="1" u="sng" dirty="0" smtClean="0">
                <a:solidFill>
                  <a:srgbClr val="C00000"/>
                </a:solidFill>
                <a:latin typeface="Times New Roman" pitchFamily="18" charset="0"/>
                <a:cs typeface="Times New Roman" pitchFamily="18" charset="0"/>
              </a:rPr>
              <a:t>)</a:t>
            </a:r>
            <a:endParaRPr lang="es-ES" b="1" u="sng" dirty="0">
              <a:solidFill>
                <a:srgbClr val="C00000"/>
              </a:solidFill>
              <a:latin typeface="Times New Roman" pitchFamily="18" charset="0"/>
              <a:cs typeface="Times New Roman" pitchFamily="18" charset="0"/>
            </a:endParaRPr>
          </a:p>
          <a:p>
            <a:pPr algn="ctr"/>
            <a:r>
              <a:rPr lang="es-ES" b="1" dirty="0" err="1" smtClean="0">
                <a:solidFill>
                  <a:srgbClr val="C00000"/>
                </a:solidFill>
                <a:latin typeface="Times New Roman" pitchFamily="18" charset="0"/>
                <a:cs typeface="Times New Roman" pitchFamily="18" charset="0"/>
              </a:rPr>
              <a:t>Suthar</a:t>
            </a:r>
            <a:r>
              <a:rPr lang="es-ES" b="1" dirty="0" smtClean="0">
                <a:solidFill>
                  <a:srgbClr val="C00000"/>
                </a:solidFill>
                <a:latin typeface="Times New Roman" pitchFamily="18" charset="0"/>
                <a:cs typeface="Times New Roman" pitchFamily="18" charset="0"/>
              </a:rPr>
              <a:t> </a:t>
            </a:r>
            <a:r>
              <a:rPr lang="es-ES" b="1" dirty="0" err="1" smtClean="0">
                <a:solidFill>
                  <a:srgbClr val="C00000"/>
                </a:solidFill>
                <a:latin typeface="Times New Roman" pitchFamily="18" charset="0"/>
                <a:cs typeface="Times New Roman" pitchFamily="18" charset="0"/>
              </a:rPr>
              <a:t>Yash</a:t>
            </a:r>
            <a:r>
              <a:rPr lang="es-ES" b="1" u="sng" dirty="0" smtClean="0">
                <a:solidFill>
                  <a:srgbClr val="C00000"/>
                </a:solidFill>
                <a:latin typeface="Times New Roman" pitchFamily="18" charset="0"/>
                <a:cs typeface="Times New Roman" pitchFamily="18" charset="0"/>
              </a:rPr>
              <a:t> (</a:t>
            </a:r>
            <a:r>
              <a:rPr lang="es-ES" sz="1600" b="1" u="sng" dirty="0" smtClean="0">
                <a:solidFill>
                  <a:srgbClr val="C00000"/>
                </a:solidFill>
                <a:latin typeface="Times New Roman" pitchFamily="18" charset="0"/>
                <a:cs typeface="Times New Roman" pitchFamily="18" charset="0"/>
              </a:rPr>
              <a:t>160133107028</a:t>
            </a:r>
            <a:r>
              <a:rPr lang="es-ES" b="1" u="sng" dirty="0" smtClean="0">
                <a:solidFill>
                  <a:srgbClr val="C00000"/>
                </a:solidFill>
                <a:latin typeface="Times New Roman" pitchFamily="18" charset="0"/>
                <a:cs typeface="Times New Roman" pitchFamily="18" charset="0"/>
              </a:rPr>
              <a:t>)</a:t>
            </a:r>
            <a:endParaRPr lang="es-ES" b="1" dirty="0">
              <a:solidFill>
                <a:srgbClr val="C00000"/>
              </a:solidFill>
              <a:latin typeface="Times New Roman" pitchFamily="18" charset="0"/>
              <a:cs typeface="Times New Roman" pitchFamily="18" charset="0"/>
            </a:endParaRPr>
          </a:p>
        </p:txBody>
      </p:sp>
      <p:pic>
        <p:nvPicPr>
          <p:cNvPr id="2053" name="Picture 11" descr="LineOne.jpg"/>
          <p:cNvPicPr>
            <a:picLocks noChangeAspect="1"/>
          </p:cNvPicPr>
          <p:nvPr/>
        </p:nvPicPr>
        <p:blipFill>
          <a:blip r:embed="rId3" cstate="print">
            <a:lum bright="-20000" contrast="10000"/>
          </a:blip>
          <a:srcRect/>
          <a:stretch>
            <a:fillRect/>
          </a:stretch>
        </p:blipFill>
        <p:spPr bwMode="auto">
          <a:xfrm>
            <a:off x="0" y="6524625"/>
            <a:ext cx="9144000" cy="333375"/>
          </a:xfrm>
          <a:prstGeom prst="rect">
            <a:avLst/>
          </a:prstGeom>
          <a:noFill/>
          <a:ln w="9525">
            <a:noFill/>
            <a:miter lim="800000"/>
            <a:headEnd/>
            <a:tailEnd/>
          </a:ln>
        </p:spPr>
      </p:pic>
      <p:sp>
        <p:nvSpPr>
          <p:cNvPr id="7" name="Rectangle 6"/>
          <p:cNvSpPr/>
          <p:nvPr/>
        </p:nvSpPr>
        <p:spPr>
          <a:xfrm>
            <a:off x="-381000" y="3657600"/>
            <a:ext cx="4572000" cy="1200329"/>
          </a:xfrm>
          <a:prstGeom prst="rect">
            <a:avLst/>
          </a:prstGeom>
        </p:spPr>
        <p:txBody>
          <a:bodyPr>
            <a:spAutoFit/>
          </a:bodyPr>
          <a:lstStyle/>
          <a:p>
            <a:pPr algn="ctr"/>
            <a:r>
              <a:rPr lang="es-ES" b="1" u="sng" dirty="0" smtClean="0">
                <a:solidFill>
                  <a:schemeClr val="tx1">
                    <a:lumMod val="95000"/>
                    <a:lumOff val="5000"/>
                  </a:schemeClr>
                </a:solidFill>
                <a:latin typeface="Times New Roman" pitchFamily="18" charset="0"/>
                <a:cs typeface="Times New Roman" pitchFamily="18" charset="0"/>
              </a:rPr>
              <a:t>Project Guide:</a:t>
            </a:r>
          </a:p>
          <a:p>
            <a:pPr algn="ctr"/>
            <a:endParaRPr lang="es-ES" b="1" u="sng" dirty="0" smtClean="0">
              <a:solidFill>
                <a:srgbClr val="A40000"/>
              </a:solidFill>
              <a:latin typeface="Times New Roman" pitchFamily="18" charset="0"/>
              <a:cs typeface="Times New Roman" pitchFamily="18" charset="0"/>
            </a:endParaRPr>
          </a:p>
          <a:p>
            <a:pPr algn="ctr"/>
            <a:r>
              <a:rPr lang="es-ES" b="1" u="sng" dirty="0" err="1" smtClean="0">
                <a:solidFill>
                  <a:srgbClr val="A40000"/>
                </a:solidFill>
                <a:latin typeface="Times New Roman" pitchFamily="18" charset="0"/>
                <a:cs typeface="Times New Roman" pitchFamily="18" charset="0"/>
              </a:rPr>
              <a:t>Nisha</a:t>
            </a:r>
            <a:r>
              <a:rPr lang="es-ES" b="1" u="sng" dirty="0" smtClean="0">
                <a:solidFill>
                  <a:srgbClr val="A40000"/>
                </a:solidFill>
                <a:latin typeface="Times New Roman" pitchFamily="18" charset="0"/>
                <a:cs typeface="Times New Roman" pitchFamily="18" charset="0"/>
              </a:rPr>
              <a:t> N </a:t>
            </a:r>
            <a:r>
              <a:rPr lang="es-ES" b="1" u="sng" dirty="0" err="1" smtClean="0">
                <a:solidFill>
                  <a:srgbClr val="A40000"/>
                </a:solidFill>
                <a:latin typeface="Times New Roman" pitchFamily="18" charset="0"/>
                <a:cs typeface="Times New Roman" pitchFamily="18" charset="0"/>
              </a:rPr>
              <a:t>Shrivi</a:t>
            </a:r>
            <a:endParaRPr lang="es-ES" b="1" u="sng" dirty="0" smtClean="0">
              <a:solidFill>
                <a:srgbClr val="A40000"/>
              </a:solidFill>
              <a:latin typeface="Times New Roman" pitchFamily="18" charset="0"/>
              <a:cs typeface="Times New Roman" pitchFamily="18" charset="0"/>
            </a:endParaRPr>
          </a:p>
          <a:p>
            <a:pPr algn="ctr"/>
            <a:endParaRPr lang="es-ES" b="1" u="sng" dirty="0" smtClean="0">
              <a:solidFill>
                <a:srgbClr val="A40000"/>
              </a:solidFill>
              <a:latin typeface="Times New Roman" pitchFamily="18" charset="0"/>
              <a:cs typeface="Times New Roman" pitchFamily="18" charset="0"/>
            </a:endParaRPr>
          </a:p>
        </p:txBody>
      </p:sp>
      <p:pic>
        <p:nvPicPr>
          <p:cNvPr id="8" name="image1.jpeg"/>
          <p:cNvPicPr/>
          <p:nvPr/>
        </p:nvPicPr>
        <p:blipFill>
          <a:blip r:embed="rId4" cstate="print"/>
          <a:stretch>
            <a:fillRect/>
          </a:stretch>
        </p:blipFill>
        <p:spPr>
          <a:xfrm>
            <a:off x="990600" y="533400"/>
            <a:ext cx="1428750" cy="1428750"/>
          </a:xfrm>
          <a:prstGeom prst="rect">
            <a:avLst/>
          </a:prstGeom>
        </p:spPr>
      </p:pic>
    </p:spTree>
  </p:cSld>
  <p:clrMapOvr>
    <a:masterClrMapping/>
  </p:clrMapOvr>
  <p:transition advTm="6000">
    <p:spli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99592" y="332656"/>
            <a:ext cx="7034170" cy="769441"/>
          </a:xfrm>
          <a:prstGeom prst="rect">
            <a:avLst/>
          </a:prstGeom>
        </p:spPr>
        <p:txBody>
          <a:bodyPr wrap="none">
            <a:spAutoFit/>
          </a:bodyPr>
          <a:lstStyle/>
          <a:p>
            <a:pPr algn="ctr"/>
            <a:r>
              <a:rPr lang="en-US" sz="4400" b="1" dirty="0" smtClean="0"/>
              <a:t>What is a </a:t>
            </a:r>
            <a:r>
              <a:rPr lang="en-US" sz="4400" b="1" dirty="0" smtClean="0"/>
              <a:t>Result </a:t>
            </a:r>
            <a:r>
              <a:rPr lang="en-US" sz="4400" b="1" dirty="0" err="1" smtClean="0"/>
              <a:t>Anlysis</a:t>
            </a:r>
            <a:r>
              <a:rPr lang="en-US" sz="4400" b="1" dirty="0" smtClean="0"/>
              <a:t>?</a:t>
            </a:r>
            <a:endParaRPr lang="en-US" sz="4400" dirty="0"/>
          </a:p>
        </p:txBody>
      </p:sp>
      <p:sp>
        <p:nvSpPr>
          <p:cNvPr id="4" name="Rectangle 3"/>
          <p:cNvSpPr/>
          <p:nvPr/>
        </p:nvSpPr>
        <p:spPr>
          <a:xfrm>
            <a:off x="4860032" y="1295400"/>
            <a:ext cx="4104456" cy="4832092"/>
          </a:xfrm>
          <a:prstGeom prst="rect">
            <a:avLst/>
          </a:prstGeom>
        </p:spPr>
        <p:txBody>
          <a:bodyPr wrap="square">
            <a:spAutoFit/>
          </a:bodyPr>
          <a:lstStyle/>
          <a:p>
            <a:pPr>
              <a:buFont typeface="Wingdings" pitchFamily="2" charset="2"/>
              <a:buChar char="ü"/>
            </a:pPr>
            <a:endParaRPr lang="en-US" b="1" dirty="0" smtClean="0">
              <a:latin typeface="Times New Roman" pitchFamily="18" charset="0"/>
              <a:cs typeface="Times New Roman" pitchFamily="18" charset="0"/>
            </a:endParaRPr>
          </a:p>
          <a:p>
            <a:pPr>
              <a:buFont typeface="Wingdings" pitchFamily="2" charset="2"/>
              <a:buChar char="ü"/>
            </a:pPr>
            <a:r>
              <a:rPr lang="en-US" sz="1600" b="1" dirty="0" smtClean="0"/>
              <a:t>“RESULT ANALYSIS” </a:t>
            </a:r>
            <a:r>
              <a:rPr lang="en-US" sz="1600" b="1" dirty="0" smtClean="0"/>
              <a:t>gives us idea about how the analysis of the result store in the database can be done and also how it is useful to Institute/University. The system will utilize the large result set and then by processing it will provide various reports on comparison on student’s </a:t>
            </a:r>
            <a:r>
              <a:rPr lang="en-US" sz="1600" b="1" dirty="0" smtClean="0"/>
              <a:t>result</a:t>
            </a:r>
            <a:r>
              <a:rPr lang="en-IN" b="1" dirty="0" smtClean="0"/>
              <a:t>.</a:t>
            </a:r>
          </a:p>
          <a:p>
            <a:pPr>
              <a:buFont typeface="Wingdings" pitchFamily="2" charset="2"/>
              <a:buChar char="ü"/>
            </a:pPr>
            <a:endParaRPr lang="en-IN" b="1" dirty="0" smtClean="0"/>
          </a:p>
          <a:p>
            <a:pPr>
              <a:buFont typeface="Wingdings" pitchFamily="2" charset="2"/>
              <a:buChar char="ü"/>
            </a:pPr>
            <a:r>
              <a:rPr lang="en-US" sz="1400" b="1" dirty="0" smtClean="0"/>
              <a:t>For </a:t>
            </a:r>
            <a:r>
              <a:rPr lang="en-US" sz="1400" b="1" dirty="0" smtClean="0"/>
              <a:t>Academicians, currently there is no information available to analyze the performance of department. We will generate reports based on analysis of institute result set and suggest where the department should focus on improvement on particular subject too</a:t>
            </a:r>
            <a:r>
              <a:rPr lang="en-US" sz="1400" b="1" i="1" dirty="0" smtClean="0"/>
              <a:t>.</a:t>
            </a:r>
            <a:endParaRPr lang="en-US" sz="1400" b="1" dirty="0" smtClean="0"/>
          </a:p>
          <a:p>
            <a:endParaRPr lang="en-US" sz="1400" b="1" dirty="0" smtClean="0">
              <a:latin typeface="Times New Roman" pitchFamily="18" charset="0"/>
              <a:cs typeface="Times New Roman" pitchFamily="18" charset="0"/>
            </a:endParaRPr>
          </a:p>
          <a:p>
            <a:endParaRPr lang="en-US" sz="1400" b="1" dirty="0" smtClean="0">
              <a:latin typeface="Times New Roman" pitchFamily="18" charset="0"/>
              <a:cs typeface="Times New Roman" pitchFamily="18" charset="0"/>
            </a:endParaRPr>
          </a:p>
        </p:txBody>
      </p:sp>
      <p:pic>
        <p:nvPicPr>
          <p:cNvPr id="1026" name="Picture 2" descr="C:\Users\yogi\Google Drive\creditsociety\Google Drive\CreditSociety\images\istock_000005154024xsmall.jpg"/>
          <p:cNvPicPr>
            <a:picLocks noChangeAspect="1" noChangeArrowheads="1"/>
          </p:cNvPicPr>
          <p:nvPr/>
        </p:nvPicPr>
        <p:blipFill>
          <a:blip r:embed="rId2" cstate="print"/>
          <a:srcRect/>
          <a:stretch>
            <a:fillRect/>
          </a:stretch>
        </p:blipFill>
        <p:spPr bwMode="auto">
          <a:xfrm>
            <a:off x="762000" y="2438400"/>
            <a:ext cx="3370450" cy="3360737"/>
          </a:xfrm>
          <a:prstGeom prst="round2DiagRect">
            <a:avLst>
              <a:gd name="adj1" fmla="val 16667"/>
              <a:gd name="adj2" fmla="val 0"/>
            </a:avLst>
          </a:prstGeom>
          <a:ln w="57150" cap="sq">
            <a:solidFill>
              <a:srgbClr val="000000"/>
            </a:solidFill>
            <a:miter lim="800000"/>
          </a:ln>
          <a:effectLst>
            <a:outerShdw blurRad="254000" algn="tl" rotWithShape="0">
              <a:srgbClr val="000000">
                <a:alpha val="43000"/>
              </a:srgbClr>
            </a:outerShdw>
          </a:effectLst>
        </p:spPr>
      </p:pic>
      <p:pic>
        <p:nvPicPr>
          <p:cNvPr id="5" name="Picture 3" descr="LineOne.jpg"/>
          <p:cNvPicPr>
            <a:picLocks noChangeAspect="1"/>
          </p:cNvPicPr>
          <p:nvPr/>
        </p:nvPicPr>
        <p:blipFill>
          <a:blip r:embed="rId3" cstate="print"/>
          <a:srcRect/>
          <a:stretch>
            <a:fillRect/>
          </a:stretch>
        </p:blipFill>
        <p:spPr bwMode="auto">
          <a:xfrm>
            <a:off x="0" y="6553201"/>
            <a:ext cx="9144000" cy="304800"/>
          </a:xfrm>
          <a:prstGeom prst="rect">
            <a:avLst/>
          </a:prstGeom>
          <a:noFill/>
          <a:ln w="9525">
            <a:noFill/>
            <a:miter lim="800000"/>
            <a:headEnd/>
            <a:tailEnd/>
          </a:ln>
        </p:spPr>
      </p:pic>
    </p:spTree>
  </p:cSld>
  <p:clrMapOvr>
    <a:masterClrMapping/>
  </p:clrMapOvr>
  <p:transition advTm="2000">
    <p:wipe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ChangeArrowheads="1"/>
          </p:cNvSpPr>
          <p:nvPr/>
        </p:nvSpPr>
        <p:spPr bwMode="auto">
          <a:xfrm>
            <a:off x="1686121" y="304800"/>
            <a:ext cx="6059544" cy="769441"/>
          </a:xfrm>
          <a:prstGeom prst="rect">
            <a:avLst/>
          </a:prstGeom>
          <a:noFill/>
          <a:ln w="9525">
            <a:noFill/>
            <a:miter lim="800000"/>
            <a:headEnd/>
            <a:tailEnd/>
          </a:ln>
        </p:spPr>
        <p:txBody>
          <a:bodyPr wrap="none">
            <a:spAutoFit/>
          </a:bodyPr>
          <a:lstStyle/>
          <a:p>
            <a:pPr algn="ctr"/>
            <a:r>
              <a:rPr lang="en-US" sz="4400" b="1" dirty="0" smtClean="0">
                <a:latin typeface="+mj-lt"/>
                <a:cs typeface="Times New Roman" pitchFamily="18" charset="0"/>
              </a:rPr>
              <a:t>Result Analysis </a:t>
            </a:r>
            <a:r>
              <a:rPr lang="en-US" sz="4400" b="1" dirty="0" smtClean="0">
                <a:latin typeface="+mj-lt"/>
                <a:cs typeface="Times New Roman" pitchFamily="18" charset="0"/>
              </a:rPr>
              <a:t>Motto</a:t>
            </a:r>
            <a:endParaRPr lang="en-US" sz="4400" dirty="0">
              <a:latin typeface="+mj-lt"/>
              <a:cs typeface="Times New Roman" pitchFamily="18" charset="0"/>
            </a:endParaRPr>
          </a:p>
        </p:txBody>
      </p:sp>
      <p:pic>
        <p:nvPicPr>
          <p:cNvPr id="5" name="Picture 3" descr="LineOne.jpg"/>
          <p:cNvPicPr>
            <a:picLocks noChangeAspect="1"/>
          </p:cNvPicPr>
          <p:nvPr/>
        </p:nvPicPr>
        <p:blipFill>
          <a:blip r:embed="rId2" cstate="print"/>
          <a:srcRect/>
          <a:stretch>
            <a:fillRect/>
          </a:stretch>
        </p:blipFill>
        <p:spPr bwMode="auto">
          <a:xfrm>
            <a:off x="0" y="6553201"/>
            <a:ext cx="9144000" cy="304800"/>
          </a:xfrm>
          <a:prstGeom prst="rect">
            <a:avLst/>
          </a:prstGeom>
          <a:noFill/>
          <a:ln w="9525">
            <a:noFill/>
            <a:miter lim="800000"/>
            <a:headEnd/>
            <a:tailEnd/>
          </a:ln>
        </p:spPr>
      </p:pic>
      <p:sp>
        <p:nvSpPr>
          <p:cNvPr id="8" name="Rectangle 7"/>
          <p:cNvSpPr/>
          <p:nvPr/>
        </p:nvSpPr>
        <p:spPr>
          <a:xfrm>
            <a:off x="1066800" y="4648200"/>
            <a:ext cx="7162800" cy="646331"/>
          </a:xfrm>
          <a:prstGeom prst="rect">
            <a:avLst/>
          </a:prstGeom>
        </p:spPr>
        <p:txBody>
          <a:bodyPr wrap="square">
            <a:spAutoFit/>
          </a:bodyPr>
          <a:lstStyle/>
          <a:p>
            <a:pPr algn="ctr"/>
            <a:endParaRPr lang="en-US" b="1" dirty="0" smtClean="0">
              <a:solidFill>
                <a:srgbClr val="002060"/>
              </a:solidFill>
              <a:latin typeface="Times New Roman" pitchFamily="18" charset="0"/>
              <a:cs typeface="Times New Roman" pitchFamily="18" charset="0"/>
            </a:endParaRPr>
          </a:p>
          <a:p>
            <a:pPr algn="ctr"/>
            <a:endParaRPr lang="en-US" b="1" dirty="0">
              <a:solidFill>
                <a:srgbClr val="002060"/>
              </a:solidFill>
              <a:latin typeface="Times New Roman" pitchFamily="18" charset="0"/>
              <a:cs typeface="Times New Roman" pitchFamily="18" charset="0"/>
            </a:endParaRPr>
          </a:p>
        </p:txBody>
      </p:sp>
      <p:sp>
        <p:nvSpPr>
          <p:cNvPr id="7" name="TextBox 6"/>
          <p:cNvSpPr txBox="1"/>
          <p:nvPr/>
        </p:nvSpPr>
        <p:spPr>
          <a:xfrm>
            <a:off x="914400" y="1502688"/>
            <a:ext cx="7696200" cy="5355312"/>
          </a:xfrm>
          <a:prstGeom prst="rect">
            <a:avLst/>
          </a:prstGeom>
          <a:noFill/>
        </p:spPr>
        <p:txBody>
          <a:bodyPr wrap="square" rtlCol="0">
            <a:spAutoFit/>
          </a:bodyPr>
          <a:lstStyle/>
          <a:p>
            <a:r>
              <a:rPr lang="en-US" i="1" dirty="0" smtClean="0"/>
              <a:t> </a:t>
            </a:r>
            <a:endParaRPr lang="en-US" dirty="0" smtClean="0"/>
          </a:p>
          <a:p>
            <a:r>
              <a:rPr lang="en-US" i="1" dirty="0" smtClean="0"/>
              <a:t>For Students currently </a:t>
            </a:r>
            <a:r>
              <a:rPr lang="en-US" i="1" dirty="0" smtClean="0"/>
              <a:t>their result is calculated, stored in the database and displayed simply on the University Portal</a:t>
            </a:r>
            <a:r>
              <a:rPr lang="en-US" i="1" dirty="0" smtClean="0"/>
              <a:t>.</a:t>
            </a:r>
          </a:p>
          <a:p>
            <a:r>
              <a:rPr lang="en-US" i="1" dirty="0" smtClean="0"/>
              <a:t> </a:t>
            </a:r>
          </a:p>
          <a:p>
            <a:pPr>
              <a:buFont typeface="Wingdings" pitchFamily="2" charset="2"/>
              <a:buChar char="Ø"/>
            </a:pPr>
            <a:r>
              <a:rPr lang="en-US" i="1" dirty="0" smtClean="0"/>
              <a:t>The </a:t>
            </a:r>
            <a:r>
              <a:rPr lang="en-US" i="1" dirty="0" smtClean="0"/>
              <a:t>subject’s marks are represented in the form of grades and result is represented by a special value called SPI (Semester Percentage Index), CPI (Cumulative Performance Index), and CGPA (Cumulative Grade Point Average). So, here we will calculate percentage of student’s result</a:t>
            </a:r>
            <a:r>
              <a:rPr lang="en-US" i="1" dirty="0" smtClean="0"/>
              <a:t>.</a:t>
            </a:r>
          </a:p>
          <a:p>
            <a:pPr>
              <a:buFont typeface="Wingdings" pitchFamily="2" charset="2"/>
              <a:buChar char="Ø"/>
            </a:pPr>
            <a:endParaRPr lang="en-US" i="1" dirty="0" smtClean="0"/>
          </a:p>
          <a:p>
            <a:pPr>
              <a:buFont typeface="Wingdings" pitchFamily="2" charset="2"/>
              <a:buChar char="Ø"/>
            </a:pPr>
            <a:r>
              <a:rPr lang="en-US" i="1" dirty="0" smtClean="0"/>
              <a:t> </a:t>
            </a:r>
            <a:r>
              <a:rPr lang="en-US" i="1" dirty="0" smtClean="0"/>
              <a:t>Also there is no comparison of individual student’s result with other </a:t>
            </a:r>
            <a:r>
              <a:rPr lang="en-US" i="1" dirty="0" smtClean="0"/>
              <a:t>student’s </a:t>
            </a:r>
            <a:r>
              <a:rPr lang="en-US" i="1" dirty="0" smtClean="0"/>
              <a:t>result. </a:t>
            </a:r>
            <a:r>
              <a:rPr lang="en-US" i="1" dirty="0" smtClean="0"/>
              <a:t>So </a:t>
            </a:r>
            <a:r>
              <a:rPr lang="en-US" i="1" dirty="0" smtClean="0"/>
              <a:t>here we will try to add this feature as our key feature to improve student’s performance by comparing each other’s result</a:t>
            </a:r>
            <a:r>
              <a:rPr lang="en-US" i="1" dirty="0" smtClean="0"/>
              <a:t>.</a:t>
            </a:r>
          </a:p>
          <a:p>
            <a:pPr>
              <a:buFont typeface="Wingdings" pitchFamily="2" charset="2"/>
              <a:buChar char="Ø"/>
            </a:pPr>
            <a:endParaRPr lang="en-US" i="1" dirty="0" smtClean="0"/>
          </a:p>
          <a:p>
            <a:pPr>
              <a:buFont typeface="Wingdings" pitchFamily="2" charset="2"/>
              <a:buChar char="Ø"/>
            </a:pPr>
            <a:r>
              <a:rPr lang="en-US" dirty="0" smtClean="0"/>
              <a:t>Result Analysis </a:t>
            </a:r>
            <a:r>
              <a:rPr lang="en-US" dirty="0" smtClean="0"/>
              <a:t>refine data stored in database and generate various analysis reports</a:t>
            </a:r>
            <a:r>
              <a:rPr lang="en-US" dirty="0" smtClean="0"/>
              <a:t>.</a:t>
            </a:r>
          </a:p>
          <a:p>
            <a:pPr>
              <a:buFont typeface="Wingdings" pitchFamily="2" charset="2"/>
              <a:buChar char="Ø"/>
            </a:pPr>
            <a:r>
              <a:rPr lang="en-US" dirty="0" smtClean="0"/>
              <a:t> To </a:t>
            </a:r>
            <a:r>
              <a:rPr lang="en-US" dirty="0" smtClean="0"/>
              <a:t>have easy access for students for any information from anywhere.</a:t>
            </a:r>
          </a:p>
          <a:p>
            <a:pPr lvl="0"/>
            <a:r>
              <a:rPr lang="en-US" dirty="0" smtClean="0"/>
              <a:t>To have a reduced redundant data.</a:t>
            </a:r>
          </a:p>
          <a:p>
            <a:pPr>
              <a:buFont typeface="Wingdings" pitchFamily="2" charset="2"/>
              <a:buChar char="Ø"/>
            </a:pPr>
            <a:endParaRPr lang="en-US" dirty="0" smtClean="0"/>
          </a:p>
          <a:p>
            <a:endParaRPr lang="en-US" dirty="0"/>
          </a:p>
        </p:txBody>
      </p:sp>
    </p:spTree>
  </p:cSld>
  <p:clrMapOvr>
    <a:masterClrMapping/>
  </p:clrMapOvr>
  <p:transition advTm="2000">
    <p:pull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81000" y="274638"/>
            <a:ext cx="8686800" cy="1143000"/>
          </a:xfrm>
        </p:spPr>
        <p:txBody>
          <a:bodyPr/>
          <a:lstStyle/>
          <a:p>
            <a:pPr eaLnBrk="1" hangingPunct="1"/>
            <a:r>
              <a:rPr lang="en-US" dirty="0" smtClean="0">
                <a:solidFill>
                  <a:schemeClr val="tx1"/>
                </a:solidFill>
              </a:rPr>
              <a:t>Main Actors Of our System</a:t>
            </a:r>
            <a:endParaRPr lang="en-GB" dirty="0" smtClean="0"/>
          </a:p>
        </p:txBody>
      </p:sp>
      <p:graphicFrame>
        <p:nvGraphicFramePr>
          <p:cNvPr id="4" name="Content Placeholder 3"/>
          <p:cNvGraphicFramePr>
            <a:graphicFrameLocks noGrp="1"/>
          </p:cNvGraphicFramePr>
          <p:nvPr>
            <p:ph idx="1"/>
          </p:nvPr>
        </p:nvGraphicFramePr>
        <p:xfrm>
          <a:off x="533400" y="2339007"/>
          <a:ext cx="8115328" cy="35283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3" descr="LineOne.jpg"/>
          <p:cNvPicPr>
            <a:picLocks noChangeAspect="1"/>
          </p:cNvPicPr>
          <p:nvPr/>
        </p:nvPicPr>
        <p:blipFill>
          <a:blip r:embed="rId7" cstate="print"/>
          <a:srcRect/>
          <a:stretch>
            <a:fillRect/>
          </a:stretch>
        </p:blipFill>
        <p:spPr bwMode="auto">
          <a:xfrm>
            <a:off x="0" y="6553201"/>
            <a:ext cx="9144000" cy="304800"/>
          </a:xfrm>
          <a:prstGeom prst="rect">
            <a:avLst/>
          </a:prstGeom>
          <a:noFill/>
          <a:ln w="9525">
            <a:noFill/>
            <a:miter lim="800000"/>
            <a:headEnd/>
            <a:tailEnd/>
          </a:ln>
        </p:spPr>
      </p:pic>
    </p:spTree>
  </p:cSld>
  <p:clrMapOvr>
    <a:masterClrMapping/>
  </p:clrMapOvr>
  <p:transition advTm="13000">
    <p:wipe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defRPr/>
            </a:pPr>
            <a:r>
              <a:rPr lang="en-US" dirty="0" smtClean="0">
                <a:solidFill>
                  <a:schemeClr val="tx1"/>
                </a:solidFill>
              </a:rPr>
              <a:t>Main </a:t>
            </a:r>
            <a:r>
              <a:rPr lang="en-US" dirty="0" smtClean="0">
                <a:solidFill>
                  <a:schemeClr val="tx1"/>
                </a:solidFill>
              </a:rPr>
              <a:t>modules </a:t>
            </a:r>
            <a:r>
              <a:rPr lang="en-US" dirty="0" smtClean="0">
                <a:solidFill>
                  <a:schemeClr val="tx1"/>
                </a:solidFill>
              </a:rPr>
              <a:t>of our </a:t>
            </a:r>
            <a:r>
              <a:rPr lang="en-US" dirty="0" smtClean="0">
                <a:solidFill>
                  <a:schemeClr val="tx1"/>
                </a:solidFill>
              </a:rPr>
              <a:t>system</a:t>
            </a:r>
            <a:endParaRPr lang="en-US" b="1" dirty="0" smtClean="0">
              <a:solidFill>
                <a:schemeClr val="tx1"/>
              </a:solidFill>
            </a:endParaRPr>
          </a:p>
        </p:txBody>
      </p:sp>
      <p:sp>
        <p:nvSpPr>
          <p:cNvPr id="12291" name="Content Placeholder 2"/>
          <p:cNvSpPr>
            <a:spLocks noGrp="1"/>
          </p:cNvSpPr>
          <p:nvPr>
            <p:ph idx="1"/>
          </p:nvPr>
        </p:nvSpPr>
        <p:spPr>
          <a:xfrm>
            <a:off x="457200" y="1981200"/>
            <a:ext cx="8229600" cy="3992563"/>
          </a:xfrm>
        </p:spPr>
        <p:txBody>
          <a:bodyPr/>
          <a:lstStyle/>
          <a:p>
            <a:pPr>
              <a:buFont typeface="Wingdings" pitchFamily="2" charset="2"/>
              <a:buChar char="Ø"/>
            </a:pPr>
            <a:r>
              <a:rPr lang="en-IN" sz="2400" dirty="0" smtClean="0">
                <a:cs typeface="Times New Roman" pitchFamily="18" charset="0"/>
              </a:rPr>
              <a:t> User Login</a:t>
            </a:r>
            <a:r>
              <a:rPr lang="en-IN" sz="2400" dirty="0" smtClean="0">
                <a:cs typeface="Times New Roman" pitchFamily="18" charset="0"/>
              </a:rPr>
              <a:t>.</a:t>
            </a:r>
            <a:endParaRPr lang="en-US" sz="2400" dirty="0" smtClean="0">
              <a:cs typeface="Times New Roman" pitchFamily="18" charset="0"/>
            </a:endParaRPr>
          </a:p>
          <a:p>
            <a:pPr eaLnBrk="1" hangingPunct="1">
              <a:buFont typeface="Wingdings" pitchFamily="2" charset="2"/>
              <a:buChar char="Ø"/>
            </a:pPr>
            <a:r>
              <a:rPr lang="en-US" sz="2400" dirty="0" smtClean="0">
                <a:cs typeface="Times New Roman" pitchFamily="18" charset="0"/>
              </a:rPr>
              <a:t>Students Detail Upload.</a:t>
            </a:r>
            <a:endParaRPr lang="en-IN" sz="2400" dirty="0" smtClean="0">
              <a:cs typeface="Times New Roman" pitchFamily="18" charset="0"/>
            </a:endParaRPr>
          </a:p>
          <a:p>
            <a:pPr eaLnBrk="1" hangingPunct="1">
              <a:buFont typeface="Wingdings" pitchFamily="2" charset="2"/>
              <a:buChar char="Ø"/>
            </a:pPr>
            <a:r>
              <a:rPr lang="en-US" sz="2400" dirty="0" smtClean="0">
                <a:cs typeface="Times New Roman" pitchFamily="18" charset="0"/>
              </a:rPr>
              <a:t>View </a:t>
            </a:r>
            <a:r>
              <a:rPr lang="en-US" sz="2400" dirty="0" smtClean="0">
                <a:cs typeface="Times New Roman" pitchFamily="18" charset="0"/>
              </a:rPr>
              <a:t>Result </a:t>
            </a:r>
            <a:r>
              <a:rPr lang="en-US" sz="2400" dirty="0" smtClean="0">
                <a:cs typeface="Times New Roman" pitchFamily="18" charset="0"/>
              </a:rPr>
              <a:t>GTU </a:t>
            </a:r>
            <a:r>
              <a:rPr lang="en-US" sz="2400" dirty="0" smtClean="0">
                <a:cs typeface="Times New Roman" pitchFamily="18" charset="0"/>
              </a:rPr>
              <a:t>wise</a:t>
            </a:r>
            <a:r>
              <a:rPr lang="en-US" sz="2400" dirty="0" smtClean="0">
                <a:cs typeface="Times New Roman" pitchFamily="18" charset="0"/>
              </a:rPr>
              <a:t>.</a:t>
            </a:r>
            <a:endParaRPr lang="en-IN" sz="2400" dirty="0" smtClean="0">
              <a:cs typeface="Times New Roman" pitchFamily="18" charset="0"/>
            </a:endParaRPr>
          </a:p>
          <a:p>
            <a:pPr eaLnBrk="1" hangingPunct="1">
              <a:buFont typeface="Wingdings" pitchFamily="2" charset="2"/>
              <a:buChar char="Ø"/>
            </a:pPr>
            <a:r>
              <a:rPr lang="en-US" sz="2400" dirty="0" smtClean="0">
                <a:cs typeface="Times New Roman" pitchFamily="18" charset="0"/>
              </a:rPr>
              <a:t> </a:t>
            </a:r>
            <a:r>
              <a:rPr lang="en-US" sz="2400" dirty="0" smtClean="0">
                <a:cs typeface="Times New Roman" pitchFamily="18" charset="0"/>
              </a:rPr>
              <a:t>View Result College wise.</a:t>
            </a:r>
            <a:endParaRPr lang="en-US" sz="2400" dirty="0" smtClean="0">
              <a:cs typeface="Times New Roman" pitchFamily="18" charset="0"/>
            </a:endParaRPr>
          </a:p>
          <a:p>
            <a:pPr eaLnBrk="1" hangingPunct="1">
              <a:buFont typeface="Wingdings" pitchFamily="2" charset="2"/>
              <a:buChar char="Ø"/>
            </a:pPr>
            <a:r>
              <a:rPr lang="en-US" sz="2400" dirty="0" smtClean="0">
                <a:cs typeface="Times New Roman" pitchFamily="18" charset="0"/>
              </a:rPr>
              <a:t> Filter Result Branch wise.</a:t>
            </a:r>
            <a:endParaRPr lang="en-US" sz="2400" dirty="0" smtClean="0">
              <a:cs typeface="Times New Roman" pitchFamily="18" charset="0"/>
            </a:endParaRPr>
          </a:p>
          <a:p>
            <a:pPr eaLnBrk="1" hangingPunct="1">
              <a:buFont typeface="Wingdings" pitchFamily="2" charset="2"/>
              <a:buChar char="Ø"/>
            </a:pPr>
            <a:r>
              <a:rPr lang="en-US" sz="2400" dirty="0" smtClean="0">
                <a:cs typeface="Times New Roman" pitchFamily="18" charset="0"/>
              </a:rPr>
              <a:t>View all students details. </a:t>
            </a:r>
            <a:endParaRPr lang="en-US" sz="2400" dirty="0" smtClean="0">
              <a:cs typeface="Times New Roman" pitchFamily="18" charset="0"/>
            </a:endParaRPr>
          </a:p>
          <a:p>
            <a:pPr eaLnBrk="1" hangingPunct="1">
              <a:buFont typeface="Wingdings" pitchFamily="2" charset="2"/>
              <a:buChar char="Ø"/>
            </a:pPr>
            <a:r>
              <a:rPr lang="en-US" sz="2400" dirty="0" smtClean="0">
                <a:cs typeface="Times New Roman" pitchFamily="18" charset="0"/>
              </a:rPr>
              <a:t>View </a:t>
            </a:r>
            <a:r>
              <a:rPr lang="en-US" sz="2400" dirty="0" smtClean="0">
                <a:cs typeface="Times New Roman" pitchFamily="18" charset="0"/>
              </a:rPr>
              <a:t>student backlog details.</a:t>
            </a:r>
            <a:endParaRPr lang="en-US" sz="2400" dirty="0" smtClean="0">
              <a:cs typeface="Times New Roman" pitchFamily="18" charset="0"/>
            </a:endParaRPr>
          </a:p>
          <a:p>
            <a:pPr>
              <a:buFont typeface="Wingdings" pitchFamily="2" charset="2"/>
              <a:buChar char="Ø"/>
            </a:pPr>
            <a:r>
              <a:rPr lang="en-US" sz="2400" dirty="0" smtClean="0">
                <a:cs typeface="Times New Roman" pitchFamily="18" charset="0"/>
              </a:rPr>
              <a:t>View student marks details.</a:t>
            </a:r>
            <a:endParaRPr lang="en-US" sz="2400" dirty="0" smtClean="0">
              <a:cs typeface="Times New Roman" pitchFamily="18" charset="0"/>
            </a:endParaRPr>
          </a:p>
          <a:p>
            <a:pPr>
              <a:buFont typeface="Wingdings" pitchFamily="2" charset="2"/>
              <a:buChar char="Ø"/>
            </a:pPr>
            <a:r>
              <a:rPr lang="en-US" sz="2400" dirty="0" smtClean="0">
                <a:cs typeface="Times New Roman" pitchFamily="18" charset="0"/>
              </a:rPr>
              <a:t>Faculty feedback facility.</a:t>
            </a:r>
            <a:endParaRPr lang="en-US" sz="2400" dirty="0" smtClean="0">
              <a:cs typeface="Times New Roman" pitchFamily="18" charset="0"/>
            </a:endParaRPr>
          </a:p>
          <a:p>
            <a:pPr>
              <a:buFont typeface="Wingdings" pitchFamily="2" charset="2"/>
              <a:buChar char="Ø"/>
            </a:pPr>
            <a:r>
              <a:rPr lang="en-US" sz="2400" dirty="0" smtClean="0">
                <a:cs typeface="Times New Roman" pitchFamily="18" charset="0"/>
              </a:rPr>
              <a:t>Upload placement detail. </a:t>
            </a:r>
            <a:endParaRPr lang="en-US" sz="2400" dirty="0" smtClean="0"/>
          </a:p>
        </p:txBody>
      </p:sp>
      <p:pic>
        <p:nvPicPr>
          <p:cNvPr id="12292" name="Picture 3" descr="LineOne.jpg"/>
          <p:cNvPicPr>
            <a:picLocks noChangeAspect="1"/>
          </p:cNvPicPr>
          <p:nvPr/>
        </p:nvPicPr>
        <p:blipFill>
          <a:blip r:embed="rId2" cstate="print"/>
          <a:srcRect/>
          <a:stretch>
            <a:fillRect/>
          </a:stretch>
        </p:blipFill>
        <p:spPr bwMode="auto">
          <a:xfrm>
            <a:off x="0" y="6581775"/>
            <a:ext cx="9144000" cy="276225"/>
          </a:xfrm>
          <a:prstGeom prst="rect">
            <a:avLst/>
          </a:prstGeom>
          <a:noFill/>
          <a:ln w="9525">
            <a:noFill/>
            <a:miter lim="800000"/>
            <a:headEnd/>
            <a:tailEnd/>
          </a:ln>
        </p:spPr>
      </p:pic>
      <p:pic>
        <p:nvPicPr>
          <p:cNvPr id="12293" name="Picture 4" descr="7655.jpg"/>
          <p:cNvPicPr>
            <a:picLocks noChangeAspect="1"/>
          </p:cNvPicPr>
          <p:nvPr/>
        </p:nvPicPr>
        <p:blipFill>
          <a:blip r:embed="rId3" cstate="print"/>
          <a:srcRect/>
          <a:stretch>
            <a:fillRect/>
          </a:stretch>
        </p:blipFill>
        <p:spPr bwMode="auto">
          <a:xfrm>
            <a:off x="5219700" y="1989138"/>
            <a:ext cx="3529013" cy="3743325"/>
          </a:xfrm>
          <a:prstGeom prst="rect">
            <a:avLst/>
          </a:prstGeom>
          <a:noFill/>
          <a:ln w="9525">
            <a:noFill/>
            <a:miter lim="800000"/>
            <a:headEnd/>
            <a:tailEnd/>
          </a:ln>
        </p:spPr>
      </p:pic>
    </p:spTree>
  </p:cSld>
  <p:clrMapOvr>
    <a:masterClrMapping/>
  </p:clrMapOvr>
  <p:transition advTm="5000">
    <p:pull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260350"/>
            <a:ext cx="7772400" cy="1584325"/>
          </a:xfrm>
        </p:spPr>
        <p:txBody>
          <a:bodyPr/>
          <a:lstStyle/>
          <a:p>
            <a:pPr>
              <a:defRPr/>
            </a:pPr>
            <a:r>
              <a:rPr lang="en-US" sz="5400" dirty="0" smtClean="0">
                <a:latin typeface="+mn-lt"/>
              </a:rPr>
              <a:t> </a:t>
            </a:r>
            <a:endParaRPr lang="en-US" sz="5400" dirty="0">
              <a:latin typeface="+mn-lt"/>
            </a:endParaRPr>
          </a:p>
        </p:txBody>
      </p:sp>
      <p:pic>
        <p:nvPicPr>
          <p:cNvPr id="20483" name="Picture 2" descr="LineOne.jpg"/>
          <p:cNvPicPr>
            <a:picLocks noChangeAspect="1"/>
          </p:cNvPicPr>
          <p:nvPr/>
        </p:nvPicPr>
        <p:blipFill>
          <a:blip r:embed="rId2" cstate="print"/>
          <a:srcRect/>
          <a:stretch>
            <a:fillRect/>
          </a:stretch>
        </p:blipFill>
        <p:spPr bwMode="auto">
          <a:xfrm>
            <a:off x="0" y="6581775"/>
            <a:ext cx="9144000" cy="276225"/>
          </a:xfrm>
          <a:prstGeom prst="rect">
            <a:avLst/>
          </a:prstGeom>
          <a:noFill/>
          <a:ln w="9525">
            <a:noFill/>
            <a:miter lim="800000"/>
            <a:headEnd/>
            <a:tailEnd/>
          </a:ln>
        </p:spPr>
      </p:pic>
      <p:pic>
        <p:nvPicPr>
          <p:cNvPr id="20484" name="Picture 3" descr="7580395-logo-dynamic-arrow-with-diagram.jpg"/>
          <p:cNvPicPr>
            <a:picLocks noChangeAspect="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20485" name="Rectangle 4"/>
          <p:cNvSpPr>
            <a:spLocks noChangeArrowheads="1"/>
          </p:cNvSpPr>
          <p:nvPr/>
        </p:nvSpPr>
        <p:spPr bwMode="auto">
          <a:xfrm>
            <a:off x="1066800" y="2590800"/>
            <a:ext cx="4824413" cy="1016000"/>
          </a:xfrm>
          <a:prstGeom prst="rect">
            <a:avLst/>
          </a:prstGeom>
          <a:noFill/>
          <a:ln w="9525">
            <a:noFill/>
            <a:miter lim="800000"/>
            <a:headEnd/>
            <a:tailEnd/>
          </a:ln>
        </p:spPr>
        <p:txBody>
          <a:bodyPr>
            <a:spAutoFit/>
          </a:bodyPr>
          <a:lstStyle/>
          <a:p>
            <a:pPr algn="ctr"/>
            <a:r>
              <a:rPr lang="en-US" sz="6000" b="1" dirty="0" smtClean="0">
                <a:solidFill>
                  <a:srgbClr val="FF0000"/>
                </a:solidFill>
                <a:hlinkClick r:id="rId4" action="ppaction://hlinkfile"/>
              </a:rPr>
              <a:t>Diagram</a:t>
            </a:r>
            <a:endParaRPr lang="en-US" sz="6000" b="1" dirty="0">
              <a:solidFill>
                <a:srgbClr val="FF0000"/>
              </a:solidFill>
            </a:endParaRPr>
          </a:p>
        </p:txBody>
      </p:sp>
    </p:spTree>
  </p:cSld>
  <p:clrMapOvr>
    <a:masterClrMapping/>
  </p:clrMapOvr>
  <p:transition advTm="7000">
    <p:wipe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1116013" y="476250"/>
            <a:ext cx="6985000" cy="769938"/>
          </a:xfrm>
          <a:prstGeom prst="rect">
            <a:avLst/>
          </a:prstGeom>
          <a:noFill/>
          <a:ln w="9525">
            <a:noFill/>
            <a:miter lim="800000"/>
            <a:headEnd/>
            <a:tailEnd/>
          </a:ln>
        </p:spPr>
        <p:txBody>
          <a:bodyPr>
            <a:spAutoFit/>
          </a:bodyPr>
          <a:lstStyle/>
          <a:p>
            <a:pPr algn="ctr"/>
            <a:r>
              <a:rPr lang="en-US" sz="4400" b="1" dirty="0"/>
              <a:t>Development Tools</a:t>
            </a:r>
            <a:endParaRPr lang="en-US" sz="4400" dirty="0"/>
          </a:p>
        </p:txBody>
      </p:sp>
      <p:pic>
        <p:nvPicPr>
          <p:cNvPr id="9" name="Picture 3" descr="LineOne.jpg"/>
          <p:cNvPicPr>
            <a:picLocks noChangeAspect="1"/>
          </p:cNvPicPr>
          <p:nvPr/>
        </p:nvPicPr>
        <p:blipFill>
          <a:blip r:embed="rId2" cstate="print"/>
          <a:srcRect/>
          <a:stretch>
            <a:fillRect/>
          </a:stretch>
        </p:blipFill>
        <p:spPr bwMode="auto">
          <a:xfrm>
            <a:off x="0" y="6581775"/>
            <a:ext cx="9144000" cy="276225"/>
          </a:xfrm>
          <a:prstGeom prst="rect">
            <a:avLst/>
          </a:prstGeom>
          <a:noFill/>
          <a:ln w="9525">
            <a:noFill/>
            <a:miter lim="800000"/>
            <a:headEnd/>
            <a:tailEnd/>
          </a:ln>
        </p:spPr>
      </p:pic>
      <p:pic>
        <p:nvPicPr>
          <p:cNvPr id="2" name="Picture 2" descr="C:\Users\LENOVO\Desktop\resultanalysis presentation\asp-net-mvc.jpg"/>
          <p:cNvPicPr>
            <a:picLocks noChangeAspect="1" noChangeArrowheads="1"/>
          </p:cNvPicPr>
          <p:nvPr/>
        </p:nvPicPr>
        <p:blipFill>
          <a:blip r:embed="rId3"/>
          <a:srcRect/>
          <a:stretch>
            <a:fillRect/>
          </a:stretch>
        </p:blipFill>
        <p:spPr bwMode="auto">
          <a:xfrm>
            <a:off x="2819400" y="2057400"/>
            <a:ext cx="3733799" cy="223094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3" name="Picture 3" descr="C:\Users\LENOVO\Desktop\resultanalysis presentation\sqlserver.png"/>
          <p:cNvPicPr>
            <a:picLocks noChangeAspect="1" noChangeArrowheads="1"/>
          </p:cNvPicPr>
          <p:nvPr/>
        </p:nvPicPr>
        <p:blipFill>
          <a:blip r:embed="rId4"/>
          <a:srcRect/>
          <a:stretch>
            <a:fillRect/>
          </a:stretch>
        </p:blipFill>
        <p:spPr bwMode="auto">
          <a:xfrm>
            <a:off x="2819400" y="4419600"/>
            <a:ext cx="3810000" cy="192405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8" name="TextBox 7"/>
          <p:cNvSpPr txBox="1"/>
          <p:nvPr/>
        </p:nvSpPr>
        <p:spPr>
          <a:xfrm>
            <a:off x="152400" y="2971800"/>
            <a:ext cx="2594365" cy="738664"/>
          </a:xfrm>
          <a:prstGeom prst="rect">
            <a:avLst/>
          </a:prstGeom>
          <a:noFill/>
        </p:spPr>
        <p:txBody>
          <a:bodyPr wrap="none" rtlCol="0">
            <a:spAutoFit/>
          </a:bodyPr>
          <a:lstStyle/>
          <a:p>
            <a:pPr marL="342900" indent="-342900">
              <a:buFont typeface="Wingdings" pitchFamily="2" charset="2"/>
              <a:buChar char="Ø"/>
            </a:pPr>
            <a:r>
              <a:rPr lang="en-US" sz="2400" b="1" dirty="0" smtClean="0"/>
              <a:t>ASP.NET MVC</a:t>
            </a:r>
          </a:p>
          <a:p>
            <a:pPr marL="342900" indent="-342900"/>
            <a:endParaRPr lang="en-US" dirty="0"/>
          </a:p>
        </p:txBody>
      </p:sp>
      <p:sp>
        <p:nvSpPr>
          <p:cNvPr id="10" name="TextBox 9"/>
          <p:cNvSpPr txBox="1"/>
          <p:nvPr/>
        </p:nvSpPr>
        <p:spPr>
          <a:xfrm>
            <a:off x="152400" y="4976336"/>
            <a:ext cx="2202078" cy="738664"/>
          </a:xfrm>
          <a:prstGeom prst="rect">
            <a:avLst/>
          </a:prstGeom>
          <a:noFill/>
        </p:spPr>
        <p:txBody>
          <a:bodyPr wrap="none" rtlCol="0">
            <a:spAutoFit/>
          </a:bodyPr>
          <a:lstStyle/>
          <a:p>
            <a:pPr marL="342900" indent="-342900">
              <a:buFont typeface="Wingdings" pitchFamily="2" charset="2"/>
              <a:buChar char="Ø"/>
            </a:pPr>
            <a:r>
              <a:rPr lang="en-US" sz="2400" b="1" dirty="0" smtClean="0"/>
              <a:t>SQL Server</a:t>
            </a:r>
          </a:p>
          <a:p>
            <a:pPr marL="342900" indent="-342900"/>
            <a:endParaRPr lang="en-US" dirty="0"/>
          </a:p>
        </p:txBody>
      </p:sp>
    </p:spTree>
  </p:cSld>
  <p:clrMapOvr>
    <a:masterClrMapping/>
  </p:clrMapOvr>
  <p:transition advTm="2000">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22530">
                                            <p:txEl>
                                              <p:pRg st="0" end="0"/>
                                            </p:txEl>
                                          </p:spTgt>
                                        </p:tgtEl>
                                        <p:attrNameLst>
                                          <p:attrName>style.visibility</p:attrName>
                                        </p:attrNameLst>
                                      </p:cBhvr>
                                      <p:to>
                                        <p:strVal val="visible"/>
                                      </p:to>
                                    </p:set>
                                    <p:anim calcmode="lin" valueType="num">
                                      <p:cBhvr>
                                        <p:cTn id="7" dur="1000" fill="hold"/>
                                        <p:tgtEl>
                                          <p:spTgt spid="22530">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2530">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2530">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2253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nodeType="clickEffect">
                                  <p:stCondLst>
                                    <p:cond delay="0"/>
                                  </p:stCondLst>
                                  <p:iterate type="lt">
                                    <p:tmPct val="10000"/>
                                  </p:iterate>
                                  <p:childTnLst>
                                    <p:set>
                                      <p:cBhvr>
                                        <p:cTn id="14" dur="1" fill="hold">
                                          <p:stCondLst>
                                            <p:cond delay="0"/>
                                          </p:stCondLst>
                                        </p:cTn>
                                        <p:tgtEl>
                                          <p:spTgt spid="22530">
                                            <p:txEl>
                                              <p:pRg st="0" end="0"/>
                                            </p:txEl>
                                          </p:spTgt>
                                        </p:tgtEl>
                                        <p:attrNameLst>
                                          <p:attrName>style.visibility</p:attrName>
                                        </p:attrNameLst>
                                      </p:cBhvr>
                                      <p:to>
                                        <p:strVal val="visible"/>
                                      </p:to>
                                    </p:set>
                                    <p:animEffect transition="in" filter="fade">
                                      <p:cBhvr>
                                        <p:cTn id="15" dur="2000"/>
                                        <p:tgtEl>
                                          <p:spTgt spid="22530">
                                            <p:txEl>
                                              <p:pRg st="0" end="0"/>
                                            </p:txEl>
                                          </p:spTgt>
                                        </p:tgtEl>
                                      </p:cBhvr>
                                    </p:animEffect>
                                    <p:anim calcmode="lin" valueType="num">
                                      <p:cBhvr>
                                        <p:cTn id="16" dur="2000" fill="hold"/>
                                        <p:tgtEl>
                                          <p:spTgt spid="22530">
                                            <p:txEl>
                                              <p:pRg st="0" end="0"/>
                                            </p:txEl>
                                          </p:spTgt>
                                        </p:tgtEl>
                                        <p:attrNameLst>
                                          <p:attrName>ppt_w</p:attrName>
                                        </p:attrNameLst>
                                      </p:cBhvr>
                                      <p:tavLst>
                                        <p:tav tm="0" fmla="#ppt_w*sin(2.5*pi*$)">
                                          <p:val>
                                            <p:fltVal val="0"/>
                                          </p:val>
                                        </p:tav>
                                        <p:tav tm="100000">
                                          <p:val>
                                            <p:fltVal val="1"/>
                                          </p:val>
                                        </p:tav>
                                      </p:tavLst>
                                    </p:anim>
                                    <p:anim calcmode="lin" valueType="num">
                                      <p:cBhvr>
                                        <p:cTn id="17" dur="2000" fill="hold"/>
                                        <p:tgtEl>
                                          <p:spTgt spid="22530">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55" presetClass="entr" presetSubtype="0" fill="hold" nodeType="clickEffect">
                                  <p:stCondLst>
                                    <p:cond delay="0"/>
                                  </p:stCondLst>
                                  <p:iterate type="lt">
                                    <p:tmPct val="0"/>
                                  </p:iterate>
                                  <p:childTnLst>
                                    <p:set>
                                      <p:cBhvr>
                                        <p:cTn id="21" dur="1" fill="hold">
                                          <p:stCondLst>
                                            <p:cond delay="0"/>
                                          </p:stCondLst>
                                        </p:cTn>
                                        <p:tgtEl>
                                          <p:spTgt spid="22530">
                                            <p:txEl>
                                              <p:pRg st="0" end="0"/>
                                            </p:txEl>
                                          </p:spTgt>
                                        </p:tgtEl>
                                        <p:attrNameLst>
                                          <p:attrName>style.visibility</p:attrName>
                                        </p:attrNameLst>
                                      </p:cBhvr>
                                      <p:to>
                                        <p:strVal val="visible"/>
                                      </p:to>
                                    </p:set>
                                    <p:anim calcmode="lin" valueType="num">
                                      <p:cBhvr>
                                        <p:cTn id="22" dur="1000" fill="hold"/>
                                        <p:tgtEl>
                                          <p:spTgt spid="22530">
                                            <p:txEl>
                                              <p:pRg st="0" end="0"/>
                                            </p:txEl>
                                          </p:spTgt>
                                        </p:tgtEl>
                                        <p:attrNameLst>
                                          <p:attrName>ppt_w</p:attrName>
                                        </p:attrNameLst>
                                      </p:cBhvr>
                                      <p:tavLst>
                                        <p:tav tm="0">
                                          <p:val>
                                            <p:strVal val="#ppt_w*0.70"/>
                                          </p:val>
                                        </p:tav>
                                        <p:tav tm="100000">
                                          <p:val>
                                            <p:strVal val="#ppt_w"/>
                                          </p:val>
                                        </p:tav>
                                      </p:tavLst>
                                    </p:anim>
                                    <p:anim calcmode="lin" valueType="num">
                                      <p:cBhvr>
                                        <p:cTn id="23" dur="1000" fill="hold"/>
                                        <p:tgtEl>
                                          <p:spTgt spid="22530">
                                            <p:txEl>
                                              <p:pRg st="0" end="0"/>
                                            </p:txEl>
                                          </p:spTgt>
                                        </p:tgtEl>
                                        <p:attrNameLst>
                                          <p:attrName>ppt_h</p:attrName>
                                        </p:attrNameLst>
                                      </p:cBhvr>
                                      <p:tavLst>
                                        <p:tav tm="0">
                                          <p:val>
                                            <p:strVal val="#ppt_h"/>
                                          </p:val>
                                        </p:tav>
                                        <p:tav tm="100000">
                                          <p:val>
                                            <p:strVal val="#ppt_h"/>
                                          </p:val>
                                        </p:tav>
                                      </p:tavLst>
                                    </p:anim>
                                    <p:animEffect transition="in" filter="fade">
                                      <p:cBhvr>
                                        <p:cTn id="24" dur="1000"/>
                                        <p:tgtEl>
                                          <p:spTgt spid="225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1000"/>
            <a:ext cx="9144000" cy="144655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400" b="1" i="1" spc="50" dirty="0" err="1" smtClean="0">
                <a:ln w="11430"/>
                <a:solidFill>
                  <a:srgbClr val="00B0F0"/>
                </a:solidFill>
                <a:effectLst>
                  <a:outerShdw blurRad="76200" dist="50800" dir="5400000" algn="tl" rotWithShape="0">
                    <a:srgbClr val="000000">
                      <a:alpha val="65000"/>
                    </a:srgbClr>
                  </a:outerShdw>
                </a:effectLst>
                <a:hlinkClick r:id="rId2" action="ppaction://hlinkfile"/>
              </a:rPr>
              <a:t>Glimps</a:t>
            </a:r>
            <a:r>
              <a:rPr lang="en-US" sz="4400" b="1" i="1" spc="50" dirty="0" smtClean="0">
                <a:ln w="11430"/>
                <a:solidFill>
                  <a:srgbClr val="00B0F0"/>
                </a:solidFill>
                <a:effectLst>
                  <a:outerShdw blurRad="76200" dist="50800" dir="5400000" algn="tl" rotWithShape="0">
                    <a:srgbClr val="000000">
                      <a:alpha val="65000"/>
                    </a:srgbClr>
                  </a:outerShdw>
                </a:effectLst>
                <a:hlinkClick r:id="rId2" action="ppaction://hlinkfile"/>
              </a:rPr>
              <a:t> of “Result Analysis”</a:t>
            </a:r>
            <a:endParaRPr lang="en-US" sz="4400" b="1" i="1" spc="50" dirty="0" smtClean="0">
              <a:ln w="11430"/>
              <a:solidFill>
                <a:srgbClr val="00B0F0"/>
              </a:solidFill>
              <a:effectLst>
                <a:outerShdw blurRad="76200" dist="50800" dir="5400000" algn="tl" rotWithShape="0">
                  <a:srgbClr val="000000">
                    <a:alpha val="65000"/>
                  </a:srgbClr>
                </a:outerShdw>
              </a:effectLst>
              <a:hlinkClick r:id="rId2" action="ppaction://hlinkfile"/>
            </a:endParaRPr>
          </a:p>
          <a:p>
            <a:pPr algn="ctr"/>
            <a:r>
              <a:rPr lang="en-US" sz="4400" b="1" i="1" spc="50" dirty="0" smtClean="0">
                <a:ln w="11430"/>
                <a:solidFill>
                  <a:srgbClr val="00B0F0"/>
                </a:solidFill>
                <a:effectLst>
                  <a:outerShdw blurRad="76200" dist="50800" dir="5400000" algn="tl" rotWithShape="0">
                    <a:srgbClr val="000000">
                      <a:alpha val="65000"/>
                    </a:srgbClr>
                  </a:outerShdw>
                </a:effectLst>
                <a:hlinkClick r:id="rId2" action="ppaction://hlinkfile"/>
              </a:rPr>
              <a:t> </a:t>
            </a:r>
            <a:endParaRPr lang="en-US" sz="4400" b="1" i="1" cap="none" spc="50" dirty="0">
              <a:ln w="11430"/>
              <a:solidFill>
                <a:srgbClr val="00B0F0"/>
              </a:solidFill>
              <a:effectLst>
                <a:outerShdw blurRad="76200" dist="50800" dir="5400000" algn="tl" rotWithShape="0">
                  <a:srgbClr val="000000">
                    <a:alpha val="65000"/>
                  </a:srgbClr>
                </a:outerShdw>
              </a:effectLst>
            </a:endParaRPr>
          </a:p>
        </p:txBody>
      </p:sp>
      <p:sp>
        <p:nvSpPr>
          <p:cNvPr id="3" name="Rectangle 2"/>
          <p:cNvSpPr/>
          <p:nvPr/>
        </p:nvSpPr>
        <p:spPr>
          <a:xfrm>
            <a:off x="152400" y="1981200"/>
            <a:ext cx="1266693" cy="400110"/>
          </a:xfrm>
          <a:prstGeom prst="rect">
            <a:avLst/>
          </a:prstGeom>
          <a:noFill/>
        </p:spPr>
        <p:txBody>
          <a:bodyPr wrap="none" lIns="91440" tIns="45720" rIns="91440" bIns="45720">
            <a:spAutoFit/>
          </a:bodyPr>
          <a:lstStyle/>
          <a:p>
            <a:pPr algn="ctr"/>
            <a:r>
              <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 Login</a:t>
            </a:r>
            <a:endParaRPr lang="en-US" sz="20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2050" name="Picture 2" descr="C:\Users\LENOVO\Desktop\Resultanalysis Screenshot'\Login.JPG"/>
          <p:cNvPicPr>
            <a:picLocks noChangeAspect="1" noChangeArrowheads="1"/>
          </p:cNvPicPr>
          <p:nvPr/>
        </p:nvPicPr>
        <p:blipFill>
          <a:blip r:embed="rId3"/>
          <a:srcRect/>
          <a:stretch>
            <a:fillRect/>
          </a:stretch>
        </p:blipFill>
        <p:spPr bwMode="auto">
          <a:xfrm>
            <a:off x="304800" y="2590800"/>
            <a:ext cx="8457907" cy="342900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advTm="9000">
    <p:wipe dir="u"/>
  </p:transition>
  <p:timing>
    <p:tnLst>
      <p:par>
        <p:cTn id="1" dur="indefinite" restart="never" nodeType="tmRoot"/>
      </p:par>
    </p:tnLst>
  </p:timing>
</p:sld>
</file>

<file path=ppt/theme/theme1.xml><?xml version="1.0" encoding="utf-8"?>
<a:theme xmlns:a="http://schemas.openxmlformats.org/drawingml/2006/main" name="Credit Society Loan Management (1)">
  <a:themeElements>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fontScheme name="Diseño predeterminado">
      <a:majorFont>
        <a:latin typeface="Arial"/>
        <a:ea typeface=""/>
        <a:cs typeface="Arial"/>
      </a:majorFont>
      <a:minorFont>
        <a:latin typeface="Arial"/>
        <a:ea typeface=""/>
        <a:cs typeface="Arial"/>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626</TotalTime>
  <Words>421</Words>
  <Application>Microsoft Office PowerPoint</Application>
  <PresentationFormat>On-screen Show (4:3)</PresentationFormat>
  <Paragraphs>86</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Credit Society Loan Management (1)</vt:lpstr>
      <vt:lpstr>Slide 1</vt:lpstr>
      <vt:lpstr>Result Analysis  </vt:lpstr>
      <vt:lpstr>Slide 3</vt:lpstr>
      <vt:lpstr>Slide 4</vt:lpstr>
      <vt:lpstr>Main Actors Of our System</vt:lpstr>
      <vt:lpstr>Main modules of our system</vt:lpstr>
      <vt:lpstr> </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Society Loan Management </dc:title>
  <dc:creator>ISHANI</dc:creator>
  <cp:lastModifiedBy>Windows User</cp:lastModifiedBy>
  <cp:revision>124</cp:revision>
  <dcterms:created xsi:type="dcterms:W3CDTF">2013-05-21T16:57:29Z</dcterms:created>
  <dcterms:modified xsi:type="dcterms:W3CDTF">2019-03-23T16:12:24Z</dcterms:modified>
</cp:coreProperties>
</file>