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60" r:id="rId3"/>
    <p:sldId id="266" r:id="rId4"/>
    <p:sldId id="281" r:id="rId5"/>
    <p:sldId id="268" r:id="rId6"/>
    <p:sldId id="256" r:id="rId7"/>
    <p:sldId id="258" r:id="rId8"/>
    <p:sldId id="259" r:id="rId9"/>
    <p:sldId id="267" r:id="rId10"/>
    <p:sldId id="271" r:id="rId11"/>
    <p:sldId id="275" r:id="rId12"/>
    <p:sldId id="277" r:id="rId13"/>
    <p:sldId id="276" r:id="rId14"/>
    <p:sldId id="278" r:id="rId15"/>
    <p:sldId id="279" r:id="rId16"/>
    <p:sldId id="280" r:id="rId17"/>
    <p:sldId id="282" r:id="rId18"/>
    <p:sldId id="269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FDA69-F8A3-492B-A1AD-4D8DC7F6DF8B}" v="59" dt="2019-11-15T14:07:27.731"/>
    <p1510:client id="{52005A72-00EB-4D79-93FF-32CC84E812B5}" v="596" dt="2019-11-15T17:25:29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6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5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86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0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40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1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8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9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0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6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1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8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0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6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781B-1D01-4F93-A2ED-BCC443DF977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4D96AA-48D6-4B1A-BD88-9F782DF9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7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61CF3-887C-4E31-80C4-68C2B48B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7" y="251438"/>
            <a:ext cx="1110831" cy="843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DCF364-4F52-4343-98D4-881D93C7432B}"/>
              </a:ext>
            </a:extLst>
          </p:cNvPr>
          <p:cNvSpPr txBox="1"/>
          <p:nvPr/>
        </p:nvSpPr>
        <p:spPr>
          <a:xfrm>
            <a:off x="9023230" y="181154"/>
            <a:ext cx="29732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Department of Information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A93B6-6D81-407A-A699-82BB8AACC986}"/>
              </a:ext>
            </a:extLst>
          </p:cNvPr>
          <p:cNvSpPr txBox="1"/>
          <p:nvPr/>
        </p:nvSpPr>
        <p:spPr>
          <a:xfrm>
            <a:off x="1919378" y="2105561"/>
            <a:ext cx="833599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 </a:t>
            </a:r>
            <a:r>
              <a:rPr lang="en-US" sz="4400" b="1" dirty="0">
                <a:latin typeface="Times New Roman"/>
                <a:cs typeface="Times New Roman"/>
              </a:rPr>
              <a:t>Anomaly Detection in Human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A8D31-36D5-40FC-A0B2-F5017592C73D}"/>
              </a:ext>
            </a:extLst>
          </p:cNvPr>
          <p:cNvSpPr txBox="1"/>
          <p:nvPr/>
        </p:nvSpPr>
        <p:spPr>
          <a:xfrm>
            <a:off x="108369" y="4550974"/>
            <a:ext cx="5158595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Times New Roman"/>
                <a:cs typeface="Times New Roman"/>
              </a:rPr>
              <a:t>Presented By-</a:t>
            </a:r>
          </a:p>
          <a:p>
            <a:r>
              <a:rPr lang="en-US" sz="2400">
                <a:latin typeface="Times New Roman"/>
                <a:cs typeface="Times New Roman"/>
              </a:rPr>
              <a:t>Saurabh Singh(1609113100)</a:t>
            </a:r>
          </a:p>
          <a:p>
            <a:r>
              <a:rPr lang="en-US" sz="2400">
                <a:latin typeface="Times New Roman"/>
                <a:cs typeface="Times New Roman"/>
              </a:rPr>
              <a:t>Sunil Kumar(1609113114)</a:t>
            </a:r>
          </a:p>
          <a:p>
            <a:r>
              <a:rPr lang="en-US" sz="2400">
                <a:latin typeface="Times New Roman"/>
                <a:cs typeface="Times New Roman"/>
              </a:rPr>
              <a:t>Shinjan Sengar(1609113103)</a:t>
            </a:r>
          </a:p>
          <a:p>
            <a:r>
              <a:rPr lang="en-US" sz="2400">
                <a:latin typeface="Times New Roman"/>
                <a:cs typeface="Times New Roman"/>
              </a:rPr>
              <a:t>Shivam Mishra(1609113104)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1C54A-EF5C-480C-B2DD-85407FFF1703}"/>
              </a:ext>
            </a:extLst>
          </p:cNvPr>
          <p:cNvSpPr txBox="1"/>
          <p:nvPr/>
        </p:nvSpPr>
        <p:spPr>
          <a:xfrm>
            <a:off x="7756226" y="4837622"/>
            <a:ext cx="408029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imes New Roman"/>
                <a:cs typeface="Times New Roman"/>
              </a:rPr>
              <a:t>Under Supervision Of-</a:t>
            </a:r>
          </a:p>
          <a:p>
            <a:r>
              <a:rPr lang="en-US" sz="2400" dirty="0">
                <a:latin typeface="Times New Roman"/>
                <a:cs typeface="Times New Roman"/>
              </a:rPr>
              <a:t>Mr. </a:t>
            </a:r>
            <a:r>
              <a:rPr lang="en-US" sz="2400" dirty="0" err="1">
                <a:latin typeface="Times New Roman"/>
                <a:cs typeface="Times New Roman"/>
              </a:rPr>
              <a:t>Manoj</a:t>
            </a:r>
            <a:r>
              <a:rPr lang="en-US" sz="2400" dirty="0">
                <a:latin typeface="Times New Roman"/>
                <a:cs typeface="Times New Roman"/>
              </a:rPr>
              <a:t> Kumar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Times New Roman"/>
                <a:cs typeface="Times New Roman"/>
              </a:rPr>
              <a:t>  (Assistant Professor)</a:t>
            </a:r>
          </a:p>
        </p:txBody>
      </p:sp>
    </p:spTree>
    <p:extLst>
      <p:ext uri="{BB962C8B-B14F-4D97-AF65-F5344CB8AC3E}">
        <p14:creationId xmlns:p14="http://schemas.microsoft.com/office/powerpoint/2010/main" val="152628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D0B37619-3511-4A70-9FD1-0370CF21ED3A}"/>
              </a:ext>
            </a:extLst>
          </p:cNvPr>
          <p:cNvSpPr/>
          <p:nvPr/>
        </p:nvSpPr>
        <p:spPr>
          <a:xfrm>
            <a:off x="5554458" y="0"/>
            <a:ext cx="1254716" cy="795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 Video Sequence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B9112BB-C5D1-4137-A321-F0ED47F2182C}"/>
              </a:ext>
            </a:extLst>
          </p:cNvPr>
          <p:cNvSpPr/>
          <p:nvPr/>
        </p:nvSpPr>
        <p:spPr>
          <a:xfrm rot="5400000">
            <a:off x="5651633" y="2989786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5F0F15-E2B3-43C6-9D83-B42A226B8175}"/>
              </a:ext>
            </a:extLst>
          </p:cNvPr>
          <p:cNvSpPr/>
          <p:nvPr/>
        </p:nvSpPr>
        <p:spPr>
          <a:xfrm>
            <a:off x="5416696" y="3713041"/>
            <a:ext cx="1530237" cy="8735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Saliency and Interest point Computation</a:t>
            </a: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BA74BFD9-D6C4-449B-80DE-78E94399C297}"/>
              </a:ext>
            </a:extLst>
          </p:cNvPr>
          <p:cNvSpPr/>
          <p:nvPr/>
        </p:nvSpPr>
        <p:spPr>
          <a:xfrm rot="10800000">
            <a:off x="4011641" y="5717150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BF41403-9015-4909-AC40-8C733D40B3F3}"/>
              </a:ext>
            </a:extLst>
          </p:cNvPr>
          <p:cNvSpPr/>
          <p:nvPr/>
        </p:nvSpPr>
        <p:spPr>
          <a:xfrm>
            <a:off x="4989301" y="5642089"/>
            <a:ext cx="2385025" cy="6389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Feature Description</a:t>
            </a: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622A8D32-7523-4FC3-BCC2-81AA06394755}"/>
              </a:ext>
            </a:extLst>
          </p:cNvPr>
          <p:cNvSpPr/>
          <p:nvPr/>
        </p:nvSpPr>
        <p:spPr>
          <a:xfrm rot="5400000">
            <a:off x="5651633" y="4855578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7FB4BAE-7799-4BB4-8FBC-3303C9BFC17C}"/>
              </a:ext>
            </a:extLst>
          </p:cNvPr>
          <p:cNvSpPr/>
          <p:nvPr/>
        </p:nvSpPr>
        <p:spPr>
          <a:xfrm>
            <a:off x="1760620" y="5619350"/>
            <a:ext cx="2251020" cy="717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Exporting Data to .CSV File</a:t>
            </a:r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2412645C-E4A6-4938-9A6D-34A9ECDE9CB9}"/>
              </a:ext>
            </a:extLst>
          </p:cNvPr>
          <p:cNvSpPr/>
          <p:nvPr/>
        </p:nvSpPr>
        <p:spPr>
          <a:xfrm>
            <a:off x="5896048" y="800041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648E57-98AA-4D2C-9FE8-642507B55DC5}"/>
              </a:ext>
            </a:extLst>
          </p:cNvPr>
          <p:cNvSpPr/>
          <p:nvPr/>
        </p:nvSpPr>
        <p:spPr>
          <a:xfrm>
            <a:off x="1760620" y="3645470"/>
            <a:ext cx="2251020" cy="9776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Activity classification using DT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765F61-60DF-43B1-89A1-CD02ECD17088}"/>
              </a:ext>
            </a:extLst>
          </p:cNvPr>
          <p:cNvSpPr/>
          <p:nvPr/>
        </p:nvSpPr>
        <p:spPr>
          <a:xfrm>
            <a:off x="5487349" y="1777701"/>
            <a:ext cx="1388933" cy="9676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Conversion of video to Frames</a:t>
            </a:r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B7074A8F-38A8-4335-B7EA-17E714B17BFA}"/>
              </a:ext>
            </a:extLst>
          </p:cNvPr>
          <p:cNvSpPr/>
          <p:nvPr/>
        </p:nvSpPr>
        <p:spPr>
          <a:xfrm rot="10800000">
            <a:off x="2533631" y="4635097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8BE2BE-108C-465A-9258-2A16A3BA57FC}"/>
              </a:ext>
            </a:extLst>
          </p:cNvPr>
          <p:cNvCxnSpPr>
            <a:cxnSpLocks/>
          </p:cNvCxnSpPr>
          <p:nvPr/>
        </p:nvCxnSpPr>
        <p:spPr>
          <a:xfrm>
            <a:off x="6946933" y="4127678"/>
            <a:ext cx="122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CF9AAD-1A27-49AB-AB99-7CEF9C26E7B3}"/>
              </a:ext>
            </a:extLst>
          </p:cNvPr>
          <p:cNvSpPr/>
          <p:nvPr/>
        </p:nvSpPr>
        <p:spPr>
          <a:xfrm>
            <a:off x="8170934" y="3684278"/>
            <a:ext cx="1781450" cy="97766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Harris–Stephens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8F45A-51A0-4B64-9E28-D1AEC4C19D04}"/>
              </a:ext>
            </a:extLst>
          </p:cNvPr>
          <p:cNvCxnSpPr/>
          <p:nvPr/>
        </p:nvCxnSpPr>
        <p:spPr>
          <a:xfrm>
            <a:off x="1981888" y="2745371"/>
            <a:ext cx="9144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8B55BB-AB63-4C62-A4EA-94E3B74DA8E2}"/>
              </a:ext>
            </a:extLst>
          </p:cNvPr>
          <p:cNvCxnSpPr>
            <a:cxnSpLocks/>
          </p:cNvCxnSpPr>
          <p:nvPr/>
        </p:nvCxnSpPr>
        <p:spPr>
          <a:xfrm flipV="1">
            <a:off x="2896288" y="2797201"/>
            <a:ext cx="956759" cy="858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7068952-3A78-46C9-BED6-22ADCE6450D0}"/>
              </a:ext>
            </a:extLst>
          </p:cNvPr>
          <p:cNvSpPr/>
          <p:nvPr/>
        </p:nvSpPr>
        <p:spPr>
          <a:xfrm>
            <a:off x="558972" y="2095293"/>
            <a:ext cx="1847850" cy="6784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Abnormal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690CB2-98F6-463A-B05D-20DE5C52D4A3}"/>
              </a:ext>
            </a:extLst>
          </p:cNvPr>
          <p:cNvSpPr/>
          <p:nvPr/>
        </p:nvSpPr>
        <p:spPr>
          <a:xfrm>
            <a:off x="3304987" y="2095293"/>
            <a:ext cx="1847849" cy="6899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72B5CD-8C3C-4A76-BCC5-BF07AA9C7173}"/>
              </a:ext>
            </a:extLst>
          </p:cNvPr>
          <p:cNvCxnSpPr>
            <a:cxnSpLocks/>
          </p:cNvCxnSpPr>
          <p:nvPr/>
        </p:nvCxnSpPr>
        <p:spPr>
          <a:xfrm>
            <a:off x="7374326" y="5937428"/>
            <a:ext cx="122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F8ACC0-2E7D-4D4A-A1D3-95C3B6C10FDD}"/>
              </a:ext>
            </a:extLst>
          </p:cNvPr>
          <p:cNvSpPr/>
          <p:nvPr/>
        </p:nvSpPr>
        <p:spPr>
          <a:xfrm>
            <a:off x="8616825" y="5328617"/>
            <a:ext cx="2077679" cy="126589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Histogram of Oriented Gradients (HOG) Features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2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BA881-5B7D-49F8-951C-B148F743D9F4}"/>
              </a:ext>
            </a:extLst>
          </p:cNvPr>
          <p:cNvSpPr txBox="1"/>
          <p:nvPr/>
        </p:nvSpPr>
        <p:spPr>
          <a:xfrm>
            <a:off x="3770763" y="562978"/>
            <a:ext cx="46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Computation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F49E61-969C-4474-B7E8-2CAA2559305A}"/>
              </a:ext>
            </a:extLst>
          </p:cNvPr>
          <p:cNvSpPr/>
          <p:nvPr/>
        </p:nvSpPr>
        <p:spPr>
          <a:xfrm>
            <a:off x="8642728" y="1912476"/>
            <a:ext cx="2024109" cy="523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Video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25FE7F1-C714-4BBD-8745-0C3D4A046116}"/>
              </a:ext>
            </a:extLst>
          </p:cNvPr>
          <p:cNvSpPr/>
          <p:nvPr/>
        </p:nvSpPr>
        <p:spPr>
          <a:xfrm>
            <a:off x="9553005" y="2440993"/>
            <a:ext cx="203549" cy="728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62B8BA-B1F5-482E-968F-4B1244FC52F2}"/>
              </a:ext>
            </a:extLst>
          </p:cNvPr>
          <p:cNvSpPr/>
          <p:nvPr/>
        </p:nvSpPr>
        <p:spPr>
          <a:xfrm>
            <a:off x="8642728" y="3169524"/>
            <a:ext cx="2024109" cy="5437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to Frame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0AE9F5D-A37C-4763-884C-7623EBD9F136}"/>
              </a:ext>
            </a:extLst>
          </p:cNvPr>
          <p:cNvSpPr/>
          <p:nvPr/>
        </p:nvSpPr>
        <p:spPr>
          <a:xfrm>
            <a:off x="9553006" y="3793266"/>
            <a:ext cx="203549" cy="728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C994DB-49F1-43CF-8DAC-4B6ADFBF063B}"/>
              </a:ext>
            </a:extLst>
          </p:cNvPr>
          <p:cNvSpPr/>
          <p:nvPr/>
        </p:nvSpPr>
        <p:spPr>
          <a:xfrm>
            <a:off x="8642728" y="4550269"/>
            <a:ext cx="2024109" cy="14124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Computation of Each 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14DCC-4876-42F3-A662-DC2E318FAA4D}"/>
              </a:ext>
            </a:extLst>
          </p:cNvPr>
          <p:cNvSpPr txBox="1"/>
          <p:nvPr/>
        </p:nvSpPr>
        <p:spPr>
          <a:xfrm>
            <a:off x="843381" y="1947265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before Saliency Computation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5024B0-8129-42EE-9780-6E067308A4A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44538" y="2238075"/>
            <a:ext cx="1914291" cy="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E8A452-72C5-4049-9576-4D223522B580}"/>
              </a:ext>
            </a:extLst>
          </p:cNvPr>
          <p:cNvSpPr txBox="1"/>
          <p:nvPr/>
        </p:nvSpPr>
        <p:spPr>
          <a:xfrm>
            <a:off x="5646516" y="1912476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after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Computation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A620B-BC48-4BFF-B612-27D3A1FD053C}"/>
              </a:ext>
            </a:extLst>
          </p:cNvPr>
          <p:cNvSpPr txBox="1"/>
          <p:nvPr/>
        </p:nvSpPr>
        <p:spPr>
          <a:xfrm>
            <a:off x="3597200" y="1912476"/>
            <a:ext cx="1594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Saliency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50EE1-B4EE-4FD3-903E-3FF76164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1" y="3681632"/>
            <a:ext cx="3038475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5CF771-F7DC-4FED-A34F-25204587B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30" y="3681632"/>
            <a:ext cx="3020241" cy="22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2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BA881-5B7D-49F8-951C-B148F743D9F4}"/>
              </a:ext>
            </a:extLst>
          </p:cNvPr>
          <p:cNvSpPr txBox="1"/>
          <p:nvPr/>
        </p:nvSpPr>
        <p:spPr>
          <a:xfrm>
            <a:off x="3578087" y="593936"/>
            <a:ext cx="503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Point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8057B-ADB9-4540-869A-2A58A62852E5}"/>
              </a:ext>
            </a:extLst>
          </p:cNvPr>
          <p:cNvSpPr txBox="1"/>
          <p:nvPr/>
        </p:nvSpPr>
        <p:spPr>
          <a:xfrm>
            <a:off x="1702647" y="1911678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Points Without Saliency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C855EA-787B-493A-84D5-31BFC69CD902}"/>
              </a:ext>
            </a:extLst>
          </p:cNvPr>
          <p:cNvCxnSpPr>
            <a:cxnSpLocks/>
          </p:cNvCxnSpPr>
          <p:nvPr/>
        </p:nvCxnSpPr>
        <p:spPr>
          <a:xfrm>
            <a:off x="5379355" y="2242428"/>
            <a:ext cx="1793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1EA309-5C90-4FE2-9CA5-D2F13366AED4}"/>
              </a:ext>
            </a:extLst>
          </p:cNvPr>
          <p:cNvSpPr txBox="1"/>
          <p:nvPr/>
        </p:nvSpPr>
        <p:spPr>
          <a:xfrm>
            <a:off x="8071597" y="1929874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Points After Saliency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20524D-16ED-46C2-A431-67E5E0F8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52" y="3429000"/>
            <a:ext cx="2663302" cy="2340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E8B18-AA18-44C7-9674-EB792C4B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7" y="3429000"/>
            <a:ext cx="2663302" cy="23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5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BA881-5B7D-49F8-951C-B148F743D9F4}"/>
              </a:ext>
            </a:extLst>
          </p:cNvPr>
          <p:cNvSpPr txBox="1"/>
          <p:nvPr/>
        </p:nvSpPr>
        <p:spPr>
          <a:xfrm>
            <a:off x="3605816" y="710584"/>
            <a:ext cx="498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Point Detection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F49E61-969C-4474-B7E8-2CAA2559305A}"/>
              </a:ext>
            </a:extLst>
          </p:cNvPr>
          <p:cNvSpPr/>
          <p:nvPr/>
        </p:nvSpPr>
        <p:spPr>
          <a:xfrm>
            <a:off x="8922054" y="2132179"/>
            <a:ext cx="2241929" cy="9723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after saliency computation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25FE7F1-C714-4BBD-8745-0C3D4A046116}"/>
              </a:ext>
            </a:extLst>
          </p:cNvPr>
          <p:cNvSpPr/>
          <p:nvPr/>
        </p:nvSpPr>
        <p:spPr>
          <a:xfrm>
            <a:off x="9941243" y="3104551"/>
            <a:ext cx="203549" cy="728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62B8BA-B1F5-482E-968F-4B1244FC52F2}"/>
              </a:ext>
            </a:extLst>
          </p:cNvPr>
          <p:cNvSpPr/>
          <p:nvPr/>
        </p:nvSpPr>
        <p:spPr>
          <a:xfrm>
            <a:off x="8922052" y="3833081"/>
            <a:ext cx="2241929" cy="17063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Point Detection in Each Frame Using Harris Stephen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8057B-ADB9-4540-869A-2A58A62852E5}"/>
              </a:ext>
            </a:extLst>
          </p:cNvPr>
          <p:cNvSpPr txBox="1"/>
          <p:nvPr/>
        </p:nvSpPr>
        <p:spPr>
          <a:xfrm>
            <a:off x="781235" y="1993432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after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Computation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C855EA-787B-493A-84D5-31BFC69CD902}"/>
              </a:ext>
            </a:extLst>
          </p:cNvPr>
          <p:cNvCxnSpPr>
            <a:cxnSpLocks/>
          </p:cNvCxnSpPr>
          <p:nvPr/>
        </p:nvCxnSpPr>
        <p:spPr>
          <a:xfrm>
            <a:off x="3590311" y="2268763"/>
            <a:ext cx="1793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1EA309-5C90-4FE2-9CA5-D2F13366AED4}"/>
              </a:ext>
            </a:extLst>
          </p:cNvPr>
          <p:cNvSpPr txBox="1"/>
          <p:nvPr/>
        </p:nvSpPr>
        <p:spPr>
          <a:xfrm>
            <a:off x="5699458" y="1945598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after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Point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B096-E4D2-46C9-AF64-09362390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" y="3503777"/>
            <a:ext cx="2663302" cy="2340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0524D-16ED-46C2-A431-67E5E0F8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58" y="3503777"/>
            <a:ext cx="2663302" cy="23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077A5-1A21-4068-9D65-4045D7E5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24664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4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ED7AE-0256-4F73-AF63-482273F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3FF9-1369-4489-AF96-ECC7D6EB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1470834"/>
            <a:ext cx="6455549" cy="44403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The UR Fall dataset consists of 63 videos(30 fall activities + 33    activities of daily living). </a:t>
            </a:r>
          </a:p>
          <a:p>
            <a:pPr marL="0" indent="0" algn="just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● The proposed system uses only RGB videos for processing.</a:t>
            </a:r>
          </a:p>
          <a:p>
            <a:pPr marL="0" indent="0" algn="just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● Fall is considered as abnormal activity and activities of daily  living are considered as normal activities to evaluate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887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ED7AE-0256-4F73-AF63-482273F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Result</a:t>
            </a:r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3FF9-1369-4489-AF96-ECC7D6EB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1470834"/>
            <a:ext cx="6455549" cy="44403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On performing training and testing on UR Fall dataset we use                          </a:t>
            </a:r>
            <a:r>
              <a:rPr lang="en-IN" dirty="0">
                <a:solidFill>
                  <a:schemeClr val="bg2"/>
                </a:solidFill>
                <a:latin typeface="Times New Roman"/>
                <a:cs typeface="Times New Roman"/>
              </a:rPr>
              <a:t>I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  Decision Tree for classification. </a:t>
            </a:r>
          </a:p>
          <a:p>
            <a:pPr marL="0" indent="0" algn="just"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● For this purpose we partition the dataset with 70% samples used     </a:t>
            </a:r>
            <a:r>
              <a:rPr lang="en-IN" dirty="0">
                <a:solidFill>
                  <a:schemeClr val="bg2"/>
                </a:solidFill>
                <a:latin typeface="Times New Roman"/>
                <a:cs typeface="Times New Roman"/>
              </a:rPr>
              <a:t>I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  for training while remaining 30% used for testing.</a:t>
            </a:r>
          </a:p>
          <a:p>
            <a:pPr marL="0" indent="0" algn="just"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For the UR Fall dataset accuracy of 87% is obtained.</a:t>
            </a:r>
          </a:p>
        </p:txBody>
      </p:sp>
    </p:spTree>
    <p:extLst>
      <p:ext uri="{BB962C8B-B14F-4D97-AF65-F5344CB8AC3E}">
        <p14:creationId xmlns:p14="http://schemas.microsoft.com/office/powerpoint/2010/main" val="167328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ED7AE-0256-4F73-AF63-482273F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Conclusion</a:t>
            </a:r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3FF9-1369-4489-AF96-ECC7D6EB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1470834"/>
            <a:ext cx="6455549" cy="44403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This project proposes a method for the anomaly detection from video in the home environment.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● It will provide sense of safety and security to the elderly people.</a:t>
            </a:r>
          </a:p>
          <a:p>
            <a:pPr marL="0" indent="0" algn="just"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Accuracy of 87% is obtained which is highly encouraging.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94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E826E-6478-4A56-830B-017371C5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References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5B63-037A-4987-B662-3EB47227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24" y="966849"/>
            <a:ext cx="7001888" cy="5531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 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Zhenxing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Zheng,Gaoyun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An,Dapeng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Wuc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 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Qiuqi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Ruan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 Spatial-temporal pyramid based Convolutional Neural Network for action recognition,2019.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[2] Smriti H. Bhandari and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Navnee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S. Babar. Abnormal Activity Recognition Using Saliency and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Spatio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-Temporal Interest Point Detector, 2019.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 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Tian Wang,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Meina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Qiao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Yingjun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Deng, Yi Zhou, Huan Wang, Qi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Lyu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Hichem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Snoussi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Abnormal Event Detection based on Analysis of Movement Information of Video Sequence, 2017.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 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Abdulamir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A. Karim and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Narjis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M.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Shati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 Anomalous Behavior Detection Based on Geometrical Complex Moments in Crowd Scenes, 2017.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 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Janson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Hendryli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Mohamad Ivan Fanany. Classifying Abnormal Activities in Exam Using Multi-class Markov Chain LDA Based on MODEC Features, 2016.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 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Fam Boon Lung, and Mohamed Hisham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Jaward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 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Spatio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-Temporal Descriptor for Abnormal Human Activity Detection, 2015.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Charfi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Mitéran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Dubois, J.,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Tourki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R.: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Optimised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-temporal descriptors for real-time fall detection, 2013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[8] Hou, X.,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Harel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J., Koch, C.: Image signature: highlighting sparse salient regions, 2012.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74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7F695-731A-4BB6-ACF6-DE340A7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0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ED7AE-0256-4F73-AF63-482273F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3FF9-1369-4489-AF96-ECC7D6EB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1871832"/>
            <a:ext cx="6455549" cy="363846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Abnormal human activity is defined as the human action which stands out and requires more attention and this depends on the context of scene considered. 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Abnormal human activity often has the properties of irregular pattern and being an event that occur at a low frequency relative to a normal event.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Abnormal human activity detection is thus accomplished by finding the outliers of the normal event due to low occurrence of such anomaly.</a:t>
            </a:r>
            <a:endParaRPr lang="en-IN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ED7AE-0256-4F73-AF63-482273F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3FF9-1369-4489-AF96-ECC7D6EB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1470834"/>
            <a:ext cx="6455549" cy="4440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There are many potential applications of action recognition systems. Action recognition plays a key role in many domains and applications, such as: 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Video Retrieval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Video Surveillance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Health Care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Human-Computer Interaction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Entertainment Industry.</a:t>
            </a:r>
            <a:endParaRPr lang="en-IN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54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ED7AE-0256-4F73-AF63-482273F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3FF9-1369-4489-AF96-ECC7D6EB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1871832"/>
            <a:ext cx="6455549" cy="3638469"/>
          </a:xfrm>
        </p:spPr>
        <p:txBody>
          <a:bodyPr anchor="ctr">
            <a:normAutofit lnSpcReduction="10000"/>
          </a:bodyPr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 identify and analyze existing local feature-based techniques.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 understand the limitation of existing techniques and propose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new methodology.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 structure and build up a model for abnormal human activity recognition.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 analyze the performance of proposed model.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077A5-1A21-4068-9D65-4045D7E5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Literature Survey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BB45AE4-D59D-4275-813A-429AA2B5E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832783"/>
              </p:ext>
            </p:extLst>
          </p:nvPr>
        </p:nvGraphicFramePr>
        <p:xfrm>
          <a:off x="-18288" y="9144"/>
          <a:ext cx="12219430" cy="6967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4170">
                  <a:extLst>
                    <a:ext uri="{9D8B030D-6E8A-4147-A177-3AD203B41FA5}">
                      <a16:colId xmlns:a16="http://schemas.microsoft.com/office/drawing/2014/main" val="322298119"/>
                    </a:ext>
                  </a:extLst>
                </a:gridCol>
                <a:gridCol w="1422217">
                  <a:extLst>
                    <a:ext uri="{9D8B030D-6E8A-4147-A177-3AD203B41FA5}">
                      <a16:colId xmlns:a16="http://schemas.microsoft.com/office/drawing/2014/main" val="1817813727"/>
                    </a:ext>
                  </a:extLst>
                </a:gridCol>
                <a:gridCol w="2117288">
                  <a:extLst>
                    <a:ext uri="{9D8B030D-6E8A-4147-A177-3AD203B41FA5}">
                      <a16:colId xmlns:a16="http://schemas.microsoft.com/office/drawing/2014/main" val="1473845727"/>
                    </a:ext>
                  </a:extLst>
                </a:gridCol>
                <a:gridCol w="1529151">
                  <a:extLst>
                    <a:ext uri="{9D8B030D-6E8A-4147-A177-3AD203B41FA5}">
                      <a16:colId xmlns:a16="http://schemas.microsoft.com/office/drawing/2014/main" val="1172195562"/>
                    </a:ext>
                  </a:extLst>
                </a:gridCol>
                <a:gridCol w="1550536">
                  <a:extLst>
                    <a:ext uri="{9D8B030D-6E8A-4147-A177-3AD203B41FA5}">
                      <a16:colId xmlns:a16="http://schemas.microsoft.com/office/drawing/2014/main" val="1782933079"/>
                    </a:ext>
                  </a:extLst>
                </a:gridCol>
                <a:gridCol w="1507766">
                  <a:extLst>
                    <a:ext uri="{9D8B030D-6E8A-4147-A177-3AD203B41FA5}">
                      <a16:colId xmlns:a16="http://schemas.microsoft.com/office/drawing/2014/main" val="2194577612"/>
                    </a:ext>
                  </a:extLst>
                </a:gridCol>
                <a:gridCol w="1529151">
                  <a:extLst>
                    <a:ext uri="{9D8B030D-6E8A-4147-A177-3AD203B41FA5}">
                      <a16:colId xmlns:a16="http://schemas.microsoft.com/office/drawing/2014/main" val="153243075"/>
                    </a:ext>
                  </a:extLst>
                </a:gridCol>
                <a:gridCol w="1529151">
                  <a:extLst>
                    <a:ext uri="{9D8B030D-6E8A-4147-A177-3AD203B41FA5}">
                      <a16:colId xmlns:a16="http://schemas.microsoft.com/office/drawing/2014/main" val="1541289506"/>
                    </a:ext>
                  </a:extLst>
                </a:gridCol>
              </a:tblGrid>
              <a:tr h="124624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Year</a:t>
                      </a:r>
                      <a:endParaRPr lang="en-IN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Arial Black" panose="020B0A04020102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Feature</a:t>
                      </a:r>
                    </a:p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Representation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83217"/>
                  </a:ext>
                </a:extLst>
              </a:tr>
              <a:tr h="1919549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Smriti H. Bhandari and Navneet S. Babar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Two-dimensional visual saliency map is created from color video sequences and used for further processing. [2]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Selective Spatial-Temporal Interest Points (STIP)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Discrete Cosine Transform (DCT)-based image signatures,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Hidden Markov Model (HMM)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 fall detection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(URFD) and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Dataset S by Le2i CNRS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73% for URFD dataset and  76.83 %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Dataset 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8377"/>
                  </a:ext>
                </a:extLst>
              </a:tr>
              <a:tr h="176647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Zhenxing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Zheng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et. al.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Proposed a new spatial pyramid module to aggregate inherent multi-scale features of a CNN for action recognition.[1]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Spatial-Temporal Pyramid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Spatial-Temporal Pyramid Networks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(S-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TPNet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Pyramid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UCF101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vary between 84.5-85.1 %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98326"/>
                  </a:ext>
                </a:extLst>
              </a:tr>
              <a:tr h="203546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Tian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et.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an algorithm 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 an image descriptor which encodes the movement information and the classification method.[3]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Histogram of Optical Flow Orientations (HOFO)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Markov 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Model(HMM)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UMN and 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87.24% for UMN  and 87.27% for PETS.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9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BB45AE4-D59D-4275-813A-429AA2B5E8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5108">
                  <a:extLst>
                    <a:ext uri="{9D8B030D-6E8A-4147-A177-3AD203B41FA5}">
                      <a16:colId xmlns:a16="http://schemas.microsoft.com/office/drawing/2014/main" val="322298119"/>
                    </a:ext>
                  </a:extLst>
                </a:gridCol>
                <a:gridCol w="1421153">
                  <a:extLst>
                    <a:ext uri="{9D8B030D-6E8A-4147-A177-3AD203B41FA5}">
                      <a16:colId xmlns:a16="http://schemas.microsoft.com/office/drawing/2014/main" val="1817813727"/>
                    </a:ext>
                  </a:extLst>
                </a:gridCol>
                <a:gridCol w="2115704">
                  <a:extLst>
                    <a:ext uri="{9D8B030D-6E8A-4147-A177-3AD203B41FA5}">
                      <a16:colId xmlns:a16="http://schemas.microsoft.com/office/drawing/2014/main" val="1473845727"/>
                    </a:ext>
                  </a:extLst>
                </a:gridCol>
                <a:gridCol w="1528007">
                  <a:extLst>
                    <a:ext uri="{9D8B030D-6E8A-4147-A177-3AD203B41FA5}">
                      <a16:colId xmlns:a16="http://schemas.microsoft.com/office/drawing/2014/main" val="1172195562"/>
                    </a:ext>
                  </a:extLst>
                </a:gridCol>
                <a:gridCol w="1549376">
                  <a:extLst>
                    <a:ext uri="{9D8B030D-6E8A-4147-A177-3AD203B41FA5}">
                      <a16:colId xmlns:a16="http://schemas.microsoft.com/office/drawing/2014/main" val="1782933079"/>
                    </a:ext>
                  </a:extLst>
                </a:gridCol>
                <a:gridCol w="1506638">
                  <a:extLst>
                    <a:ext uri="{9D8B030D-6E8A-4147-A177-3AD203B41FA5}">
                      <a16:colId xmlns:a16="http://schemas.microsoft.com/office/drawing/2014/main" val="2194577612"/>
                    </a:ext>
                  </a:extLst>
                </a:gridCol>
                <a:gridCol w="1528007">
                  <a:extLst>
                    <a:ext uri="{9D8B030D-6E8A-4147-A177-3AD203B41FA5}">
                      <a16:colId xmlns:a16="http://schemas.microsoft.com/office/drawing/2014/main" val="153243075"/>
                    </a:ext>
                  </a:extLst>
                </a:gridCol>
                <a:gridCol w="1528007">
                  <a:extLst>
                    <a:ext uri="{9D8B030D-6E8A-4147-A177-3AD203B41FA5}">
                      <a16:colId xmlns:a16="http://schemas.microsoft.com/office/drawing/2014/main" val="1541289506"/>
                    </a:ext>
                  </a:extLst>
                </a:gridCol>
              </a:tblGrid>
              <a:tr h="85760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Year</a:t>
                      </a:r>
                      <a:endParaRPr lang="en-IN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Arial Black" panose="020B0A04020102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Feature</a:t>
                      </a:r>
                    </a:p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Representation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83217"/>
                  </a:ext>
                </a:extLst>
              </a:tr>
              <a:tr h="13957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Abdulamir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A.Karim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</a:t>
                      </a:r>
                    </a:p>
                    <a:p>
                      <a:r>
                        <a:rPr lang="en-IN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Narjis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M.Shati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Proposed 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HARRIS or FAST detector to extract list of pairs of interest points from the frames of video clips.[4]</a:t>
                      </a:r>
                    </a:p>
                    <a:p>
                      <a:pPr algn="just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Interest Points</a:t>
                      </a:r>
                    </a:p>
                    <a:p>
                      <a:pPr algn="just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Harris Detector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Seed Filling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UCSD pedestrian   and VIRAT.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56.67%  for UCSD and 70% for VIRAT.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55170"/>
                  </a:ext>
                </a:extLst>
              </a:tr>
              <a:tr h="146466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Janson Hendryli, Mohamad Ivan Fanany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detect Cheating activity in examination MODEC models and Harris 3D Interest point detector is used to extract the interest points.[5]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Spatial-Temporal Interest Points (STIP)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MODEC Model And Harris 3D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MCMCLDA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(Multi-Class Markov Chain Latent Dirichlet Allocation)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CCTV dataset of 49 videos.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is 57.1%  and 71.4% for Harris 3D detector and MODEC Model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8377"/>
                  </a:ext>
                </a:extLst>
              </a:tr>
              <a:tr h="1847032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Fam Boon Lung, and Mohamed Hisham </a:t>
                      </a:r>
                      <a:r>
                        <a:rPr lang="en-IN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Jaward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Proposed a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-Temporal Descriptor</a:t>
                      </a:r>
                    </a:p>
                    <a:p>
                      <a:pPr algn="just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(STD) based on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-temporal features of an image sequence. It is able to capture subtle variations in the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-temporal</a:t>
                      </a:r>
                    </a:p>
                    <a:p>
                      <a:pPr algn="just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Domain.[6]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Spatial Temporal Texture Map (STTM)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-Temporal Descriptor (STD)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Hidden Markov 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Model(HMM)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Equal error rate of 30.5% with low computational cost of 5.1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89"/>
                  </a:ext>
                </a:extLst>
              </a:tr>
              <a:tr h="129295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Dinesh Kumar Vishwakarma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Proposed silhouette extraction by thresholding the difference image , obtained after background subtraction.[7]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 and motion features of human 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silhouette.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Multi-layer Gaussian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dataset of 10 videos.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80% is obtained.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8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84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BB45AE4-D59D-4275-813A-429AA2B5E8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"/>
          <a:ext cx="12192000" cy="68586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0932">
                  <a:extLst>
                    <a:ext uri="{9D8B030D-6E8A-4147-A177-3AD203B41FA5}">
                      <a16:colId xmlns:a16="http://schemas.microsoft.com/office/drawing/2014/main" val="322298119"/>
                    </a:ext>
                  </a:extLst>
                </a:gridCol>
                <a:gridCol w="1415329">
                  <a:extLst>
                    <a:ext uri="{9D8B030D-6E8A-4147-A177-3AD203B41FA5}">
                      <a16:colId xmlns:a16="http://schemas.microsoft.com/office/drawing/2014/main" val="1817813727"/>
                    </a:ext>
                  </a:extLst>
                </a:gridCol>
                <a:gridCol w="2115704">
                  <a:extLst>
                    <a:ext uri="{9D8B030D-6E8A-4147-A177-3AD203B41FA5}">
                      <a16:colId xmlns:a16="http://schemas.microsoft.com/office/drawing/2014/main" val="1473845727"/>
                    </a:ext>
                  </a:extLst>
                </a:gridCol>
                <a:gridCol w="1528007">
                  <a:extLst>
                    <a:ext uri="{9D8B030D-6E8A-4147-A177-3AD203B41FA5}">
                      <a16:colId xmlns:a16="http://schemas.microsoft.com/office/drawing/2014/main" val="1172195562"/>
                    </a:ext>
                  </a:extLst>
                </a:gridCol>
                <a:gridCol w="1549376">
                  <a:extLst>
                    <a:ext uri="{9D8B030D-6E8A-4147-A177-3AD203B41FA5}">
                      <a16:colId xmlns:a16="http://schemas.microsoft.com/office/drawing/2014/main" val="1782933079"/>
                    </a:ext>
                  </a:extLst>
                </a:gridCol>
                <a:gridCol w="1506638">
                  <a:extLst>
                    <a:ext uri="{9D8B030D-6E8A-4147-A177-3AD203B41FA5}">
                      <a16:colId xmlns:a16="http://schemas.microsoft.com/office/drawing/2014/main" val="2194577612"/>
                    </a:ext>
                  </a:extLst>
                </a:gridCol>
                <a:gridCol w="1528007">
                  <a:extLst>
                    <a:ext uri="{9D8B030D-6E8A-4147-A177-3AD203B41FA5}">
                      <a16:colId xmlns:a16="http://schemas.microsoft.com/office/drawing/2014/main" val="153243075"/>
                    </a:ext>
                  </a:extLst>
                </a:gridCol>
                <a:gridCol w="1528007">
                  <a:extLst>
                    <a:ext uri="{9D8B030D-6E8A-4147-A177-3AD203B41FA5}">
                      <a16:colId xmlns:a16="http://schemas.microsoft.com/office/drawing/2014/main" val="1541289506"/>
                    </a:ext>
                  </a:extLst>
                </a:gridCol>
              </a:tblGrid>
              <a:tr h="92980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Year</a:t>
                      </a:r>
                      <a:endParaRPr lang="en-IN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Arial Black" panose="020B0A04020102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Feature</a:t>
                      </a:r>
                    </a:p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Representation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 Black" panose="020B0A04020102020204" pitchFamily="34" charset="0"/>
                        </a:rPr>
                        <a:t> 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83217"/>
                  </a:ext>
                </a:extLst>
              </a:tr>
              <a:tr h="151326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Lakshmi Priya and Smitha Suresh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activity detection based on edge point movements and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-temporal features.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-Temporal Interest Points (STIP)</a:t>
                      </a:r>
                    </a:p>
                    <a:p>
                      <a:pPr algn="just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detector, Bag of Features (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BoF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working of the proposed system was done using an experimental video clip.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55170"/>
                  </a:ext>
                </a:extLst>
              </a:tr>
              <a:tr h="241301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Clinton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Fookes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et.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K-means algorithm to generate a codebook.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Then locality-constrained linear coding is used to encode the features into the generated codebook, followed by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-temporal pyramid pooling to convey the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-temporal statistics.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-Temporal Interest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Locality constrained linear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Instance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SVM(mi-SVM)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KTH and Hollywood2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92.83% and 51.8% for KTH and Hollywood2 dataset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58377"/>
                  </a:ext>
                </a:extLst>
              </a:tr>
              <a:tr h="200254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 </a:t>
                      </a:r>
                      <a:r>
                        <a:rPr lang="en-I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Scovanner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et.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Proposed a 3-dimensional (3D) SIFT descriptor for video or 3D imagery such as MRI data.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-Temporal Interest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3D- Scale Invariant Feature Transform  (3D-SIFT) detector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is 82.6%.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4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077A5-1A21-4068-9D65-4045D7E5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System Design and 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249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1359</Words>
  <Application>Microsoft Office PowerPoint</Application>
  <PresentationFormat>Widescreen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Century Gothic</vt:lpstr>
      <vt:lpstr>Times New Roman</vt:lpstr>
      <vt:lpstr>Wingdings 3</vt:lpstr>
      <vt:lpstr>Wisp</vt:lpstr>
      <vt:lpstr>PowerPoint Presentation</vt:lpstr>
      <vt:lpstr>Introduction</vt:lpstr>
      <vt:lpstr>Motivation</vt:lpstr>
      <vt:lpstr>Objective</vt:lpstr>
      <vt:lpstr>Literature Survey</vt:lpstr>
      <vt:lpstr>PowerPoint Presentation</vt:lpstr>
      <vt:lpstr>PowerPoint Presentation</vt:lpstr>
      <vt:lpstr>PowerPoint Presentation</vt:lpstr>
      <vt:lpstr>System Design and Architecture</vt:lpstr>
      <vt:lpstr>PowerPoint Presentation</vt:lpstr>
      <vt:lpstr>PowerPoint Presentation</vt:lpstr>
      <vt:lpstr>PowerPoint Presentation</vt:lpstr>
      <vt:lpstr>PowerPoint Presentation</vt:lpstr>
      <vt:lpstr>Training and Testing</vt:lpstr>
      <vt:lpstr>Dataset</vt:lpstr>
      <vt:lpstr>Result </vt:lpstr>
      <vt:lpstr>Conclusion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and  System Design</dc:title>
  <dc:creator>Saurabh Singh</dc:creator>
  <cp:lastModifiedBy>SUNIL KUMAR</cp:lastModifiedBy>
  <cp:revision>253</cp:revision>
  <dcterms:created xsi:type="dcterms:W3CDTF">2019-11-15T13:01:03Z</dcterms:created>
  <dcterms:modified xsi:type="dcterms:W3CDTF">2020-08-16T12:17:09Z</dcterms:modified>
</cp:coreProperties>
</file>