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p:scale>
          <a:sx n="54" d="100"/>
          <a:sy n="54" d="100"/>
        </p:scale>
        <p:origin x="1397"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727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731039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4115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0">
            <a:extLst>
              <a:ext uri="{FF2B5EF4-FFF2-40B4-BE49-F238E27FC236}">
                <a16:creationId xmlns:a16="http://schemas.microsoft.com/office/drawing/2014/main" id="{4052B046-61B8-B451-56EE-DDDF17A0BB21}"/>
              </a:ext>
            </a:extLst>
          </p:cNvPr>
          <p:cNvSpPr/>
          <p:nvPr/>
        </p:nvSpPr>
        <p:spPr>
          <a:xfrm>
            <a:off x="0" y="-27742"/>
            <a:ext cx="14630400" cy="8285084"/>
          </a:xfrm>
          <a:prstGeom prst="rect">
            <a:avLst/>
          </a:prstGeom>
          <a:solidFill>
            <a:srgbClr val="1B1C1D"/>
          </a:solidFill>
          <a:ln/>
        </p:spPr>
        <p:txBody>
          <a:bodyPr/>
          <a:lstStyle/>
          <a:p>
            <a:endParaRPr lang="en-IN">
              <a:solidFill>
                <a:srgbClr val="00D7FE"/>
              </a:solidFill>
              <a:latin typeface="Bahnschrift" panose="020B0502040204020203" pitchFamily="34" charset="0"/>
            </a:endParaRPr>
          </a:p>
        </p:txBody>
      </p:sp>
      <p:pic>
        <p:nvPicPr>
          <p:cNvPr id="27" name="Image 0" descr="A blue and black background&#10;&#10;Description automatically generated">
            <a:extLst>
              <a:ext uri="{FF2B5EF4-FFF2-40B4-BE49-F238E27FC236}">
                <a16:creationId xmlns:a16="http://schemas.microsoft.com/office/drawing/2014/main" id="{C5528EB4-C351-025D-0890-340C27EA385F}"/>
              </a:ext>
            </a:extLst>
          </p:cNvPr>
          <p:cNvPicPr>
            <a:picLocks noChangeAspect="1"/>
          </p:cNvPicPr>
          <p:nvPr/>
        </p:nvPicPr>
        <p:blipFill rotWithShape="1">
          <a:blip r:embed="rId3">
            <a:alphaModFix amt="20000"/>
          </a:blip>
          <a:srcRect l="6448"/>
          <a:stretch/>
        </p:blipFill>
        <p:spPr>
          <a:xfrm rot="5400000">
            <a:off x="3189591" y="-3171891"/>
            <a:ext cx="8285088" cy="14630401"/>
          </a:xfrm>
          <a:prstGeom prst="rect">
            <a:avLst/>
          </a:prstGeom>
        </p:spPr>
      </p:pic>
      <p:sp>
        <p:nvSpPr>
          <p:cNvPr id="7" name="Text 1">
            <a:extLst>
              <a:ext uri="{FF2B5EF4-FFF2-40B4-BE49-F238E27FC236}">
                <a16:creationId xmlns:a16="http://schemas.microsoft.com/office/drawing/2014/main" id="{9E08AB6F-D576-52F8-0727-00C889E25F9D}"/>
              </a:ext>
            </a:extLst>
          </p:cNvPr>
          <p:cNvSpPr/>
          <p:nvPr/>
        </p:nvSpPr>
        <p:spPr>
          <a:xfrm>
            <a:off x="6243399" y="178542"/>
            <a:ext cx="7477601" cy="999768"/>
          </a:xfrm>
          <a:prstGeom prst="rect">
            <a:avLst/>
          </a:prstGeom>
          <a:noFill/>
          <a:ln/>
        </p:spPr>
        <p:txBody>
          <a:bodyPr wrap="square" rtlCol="0" anchor="t"/>
          <a:lstStyle/>
          <a:p>
            <a:pPr marL="0" indent="0">
              <a:lnSpc>
                <a:spcPts val="7545"/>
              </a:lnSpc>
              <a:buNone/>
            </a:pPr>
            <a:endParaRPr lang="en-US" sz="6036" dirty="0">
              <a:solidFill>
                <a:srgbClr val="00D7FE"/>
              </a:solidFill>
              <a:latin typeface="Bahnschrift" panose="020B0502040204020203" pitchFamily="34" charset="0"/>
            </a:endParaRPr>
          </a:p>
        </p:txBody>
      </p:sp>
      <p:sp>
        <p:nvSpPr>
          <p:cNvPr id="11" name="Text 1">
            <a:extLst>
              <a:ext uri="{FF2B5EF4-FFF2-40B4-BE49-F238E27FC236}">
                <a16:creationId xmlns:a16="http://schemas.microsoft.com/office/drawing/2014/main" id="{B70B95DA-EA78-DA25-D3CB-EEABC3784D07}"/>
              </a:ext>
            </a:extLst>
          </p:cNvPr>
          <p:cNvSpPr/>
          <p:nvPr/>
        </p:nvSpPr>
        <p:spPr>
          <a:xfrm>
            <a:off x="0" y="264480"/>
            <a:ext cx="14630400" cy="1277280"/>
          </a:xfrm>
          <a:prstGeom prst="rect">
            <a:avLst/>
          </a:prstGeom>
          <a:noFill/>
          <a:ln/>
        </p:spPr>
        <p:txBody>
          <a:bodyPr wrap="square" rtlCol="0" anchor="t"/>
          <a:lstStyle/>
          <a:p>
            <a:pPr marL="0" indent="0" algn="ctr">
              <a:lnSpc>
                <a:spcPts val="8825"/>
              </a:lnSpc>
              <a:buNone/>
            </a:pPr>
            <a:r>
              <a:rPr lang="en-US" sz="6600" b="1" dirty="0">
                <a:solidFill>
                  <a:srgbClr val="00D7FE"/>
                </a:solidFill>
                <a:latin typeface="Barlow" pitchFamily="34" charset="0"/>
                <a:ea typeface="Barlow" pitchFamily="34" charset="-122"/>
                <a:cs typeface="Barlow" pitchFamily="34" charset="-120"/>
              </a:rPr>
              <a:t>React.js</a:t>
            </a:r>
            <a:endParaRPr lang="en-US" sz="6600" dirty="0">
              <a:solidFill>
                <a:srgbClr val="00D7FE"/>
              </a:solidFill>
            </a:endParaRPr>
          </a:p>
        </p:txBody>
      </p:sp>
      <p:sp>
        <p:nvSpPr>
          <p:cNvPr id="17" name="Text 4">
            <a:extLst>
              <a:ext uri="{FF2B5EF4-FFF2-40B4-BE49-F238E27FC236}">
                <a16:creationId xmlns:a16="http://schemas.microsoft.com/office/drawing/2014/main" id="{4DC61E6D-6F18-9DC4-3321-36EAF7A1ECF0}"/>
              </a:ext>
            </a:extLst>
          </p:cNvPr>
          <p:cNvSpPr/>
          <p:nvPr/>
        </p:nvSpPr>
        <p:spPr>
          <a:xfrm>
            <a:off x="4174955" y="5206160"/>
            <a:ext cx="6412831" cy="1293303"/>
          </a:xfrm>
          <a:prstGeom prst="rect">
            <a:avLst/>
          </a:prstGeom>
          <a:noFill/>
          <a:ln/>
        </p:spPr>
        <p:txBody>
          <a:bodyPr wrap="square" rtlCol="0" anchor="t"/>
          <a:lstStyle/>
          <a:p>
            <a:pPr marL="0" indent="0" algn="ctr">
              <a:lnSpc>
                <a:spcPts val="2734"/>
              </a:lnSpc>
              <a:buNone/>
            </a:pPr>
            <a:r>
              <a:rPr lang="en-US" sz="2400" dirty="0">
                <a:solidFill>
                  <a:srgbClr val="00D7FE"/>
                </a:solidFill>
                <a:latin typeface="Bahnschrift" panose="020B0502040204020203" pitchFamily="34" charset="0"/>
                <a:ea typeface="Prata" pitchFamily="34" charset="-122"/>
                <a:cs typeface="Prata" pitchFamily="34" charset="-120"/>
              </a:rPr>
              <a:t>Submitted as MCA Final Year Seminar towards completion of MCA in Inter Institutional Computer Centre, RTM Nagpur University Department</a:t>
            </a:r>
            <a:endParaRPr lang="en-US" sz="2400" dirty="0">
              <a:solidFill>
                <a:srgbClr val="00D7FE"/>
              </a:solidFill>
              <a:latin typeface="Bahnschrift" panose="020B0502040204020203" pitchFamily="34" charset="0"/>
            </a:endParaRPr>
          </a:p>
        </p:txBody>
      </p:sp>
      <p:pic>
        <p:nvPicPr>
          <p:cNvPr id="18" name="Picture 2">
            <a:extLst>
              <a:ext uri="{FF2B5EF4-FFF2-40B4-BE49-F238E27FC236}">
                <a16:creationId xmlns:a16="http://schemas.microsoft.com/office/drawing/2014/main" id="{B6BFAB45-374A-AF78-AD05-E8FB889CE6B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500" b="92500" l="10000" r="94000">
                        <a14:foregroundMark x1="33000" y1="42500" x2="33000" y2="42500"/>
                        <a14:foregroundMark x1="37500" y1="36000" x2="37500" y2="36000"/>
                        <a14:foregroundMark x1="38500" y1="34000" x2="38500" y2="34000"/>
                        <a14:foregroundMark x1="41500" y1="33500" x2="41500" y2="33500"/>
                        <a14:foregroundMark x1="56000" y1="33500" x2="56000" y2="33500"/>
                        <a14:foregroundMark x1="48000" y1="16000" x2="48000" y2="16000"/>
                        <a14:foregroundMark x1="48000" y1="16000" x2="43000" y2="16000"/>
                        <a14:foregroundMark x1="42500" y1="6500" x2="35500" y2="7500"/>
                        <a14:foregroundMark x1="35000" y1="8500" x2="13500" y2="27000"/>
                        <a14:foregroundMark x1="13500" y1="27000" x2="6000" y2="51000"/>
                        <a14:foregroundMark x1="6000" y1="51000" x2="11272" y2="68575"/>
                        <a14:foregroundMark x1="33374" y1="90669" x2="33910" y2="91065"/>
                        <a14:foregroundMark x1="15241" y1="77285" x2="31429" y2="89233"/>
                        <a14:foregroundMark x1="38602" y1="91860" x2="57030" y2="93476"/>
                        <a14:foregroundMark x1="73706" y1="86292" x2="81757" y2="80495"/>
                        <a14:foregroundMark x1="89844" y1="68160" x2="92941" y2="55000"/>
                        <a14:foregroundMark x1="92920" y1="47500" x2="85000" y2="25500"/>
                        <a14:foregroundMark x1="85000" y1="25500" x2="74500" y2="16000"/>
                        <a14:foregroundMark x1="57377" y1="90880" x2="66000" y2="90000"/>
                        <a14:foregroundMark x1="41500" y1="92500" x2="55499" y2="91072"/>
                        <a14:backgroundMark x1="91500" y1="73500" x2="88500" y2="78500"/>
                        <a14:backgroundMark x1="90000" y1="71500" x2="83500" y2="81500"/>
                        <a14:backgroundMark x1="76500" y1="89500" x2="66500" y2="94000"/>
                        <a14:backgroundMark x1="67000" y1="93500" x2="65000" y2="93500"/>
                        <a14:backgroundMark x1="91500" y1="69000" x2="89000" y2="73500"/>
                        <a14:backgroundMark x1="95500" y1="47500" x2="95500" y2="55000"/>
                        <a14:backgroundMark x1="66000" y1="92500" x2="64500" y2="92500"/>
                        <a14:backgroundMark x1="63884" y1="93539" x2="65500" y2="93000"/>
                        <a14:backgroundMark x1="15000" y1="80000" x2="13500" y2="78500"/>
                        <a14:backgroundMark x1="15000" y1="79500" x2="12000" y2="76500"/>
                        <a14:backgroundMark x1="14000" y1="78500" x2="12500" y2="76500"/>
                        <a14:backgroundMark x1="15000" y1="80500" x2="12000" y2="75000"/>
                        <a14:backgroundMark x1="16500" y1="80500" x2="13500" y2="76000"/>
                        <a14:backgroundMark x1="60000" y1="95000" x2="58000" y2="95000"/>
                        <a14:backgroundMark x1="35000" y1="94500" x2="33500" y2="93000"/>
                        <a14:backgroundMark x1="40500" y1="96000" x2="35500" y2="92500"/>
                        <a14:backgroundMark x1="37500" y1="96000" x2="34500" y2="92500"/>
                        <a14:backgroundMark x1="35000" y1="96000" x2="32500" y2="92000"/>
                      </a14:backgroundRemoval>
                    </a14:imgEffect>
                  </a14:imgLayer>
                </a14:imgProps>
              </a:ext>
              <a:ext uri="{28A0092B-C50C-407E-A947-70E740481C1C}">
                <a14:useLocalDpi xmlns:a14="http://schemas.microsoft.com/office/drawing/2010/main" val="0"/>
              </a:ext>
            </a:extLst>
          </a:blip>
          <a:srcRect/>
          <a:stretch>
            <a:fillRect/>
          </a:stretch>
        </p:blipFill>
        <p:spPr bwMode="auto">
          <a:xfrm>
            <a:off x="6211598" y="2750019"/>
            <a:ext cx="2089153" cy="2092691"/>
          </a:xfrm>
          <a:prstGeom prst="rect">
            <a:avLst/>
          </a:prstGeom>
          <a:noFill/>
          <a:extLst>
            <a:ext uri="{909E8E84-426E-40DD-AFC4-6F175D3DCCD1}">
              <a14:hiddenFill xmlns:a14="http://schemas.microsoft.com/office/drawing/2010/main">
                <a:solidFill>
                  <a:srgbClr val="FFFFFF"/>
                </a:solidFill>
              </a14:hiddenFill>
            </a:ext>
          </a:extLst>
        </p:spPr>
      </p:pic>
      <p:sp>
        <p:nvSpPr>
          <p:cNvPr id="21" name="Text 4">
            <a:extLst>
              <a:ext uri="{FF2B5EF4-FFF2-40B4-BE49-F238E27FC236}">
                <a16:creationId xmlns:a16="http://schemas.microsoft.com/office/drawing/2014/main" id="{50BCFC3D-3552-B3AB-9814-73EAF684D8BB}"/>
              </a:ext>
            </a:extLst>
          </p:cNvPr>
          <p:cNvSpPr/>
          <p:nvPr/>
        </p:nvSpPr>
        <p:spPr>
          <a:xfrm>
            <a:off x="4174955" y="1633246"/>
            <a:ext cx="6412831" cy="996395"/>
          </a:xfrm>
          <a:prstGeom prst="rect">
            <a:avLst/>
          </a:prstGeom>
          <a:noFill/>
          <a:ln/>
        </p:spPr>
        <p:txBody>
          <a:bodyPr wrap="square" rtlCol="0" anchor="t"/>
          <a:lstStyle/>
          <a:p>
            <a:pPr marL="0" indent="0" algn="ctr">
              <a:lnSpc>
                <a:spcPts val="2734"/>
              </a:lnSpc>
              <a:buNone/>
            </a:pPr>
            <a:r>
              <a:rPr lang="en-US" sz="2400" b="1" dirty="0">
                <a:solidFill>
                  <a:srgbClr val="00D7FE"/>
                </a:solidFill>
                <a:latin typeface="Bahnschrift" panose="020B0502040204020203" pitchFamily="34" charset="0"/>
                <a:ea typeface="Prata" pitchFamily="34" charset="-122"/>
                <a:cs typeface="Prata" pitchFamily="34" charset="-120"/>
              </a:rPr>
              <a:t>Presented By : Saurabh Mahendra Pakhale</a:t>
            </a:r>
          </a:p>
          <a:p>
            <a:pPr marL="0" indent="0" algn="ctr">
              <a:lnSpc>
                <a:spcPts val="2734"/>
              </a:lnSpc>
              <a:buNone/>
            </a:pPr>
            <a:r>
              <a:rPr lang="en-US" sz="2400" b="1" dirty="0">
                <a:solidFill>
                  <a:srgbClr val="00D7FE"/>
                </a:solidFill>
                <a:latin typeface="Bahnschrift" panose="020B0502040204020203" pitchFamily="34" charset="0"/>
                <a:ea typeface="Prata" pitchFamily="34" charset="-122"/>
              </a:rPr>
              <a:t>MCA – II ( IV Sem ) </a:t>
            </a:r>
          </a:p>
          <a:p>
            <a:pPr marL="0" indent="0" algn="ctr">
              <a:lnSpc>
                <a:spcPts val="2734"/>
              </a:lnSpc>
              <a:buNone/>
            </a:pPr>
            <a:endParaRPr lang="en-US" sz="2400" dirty="0">
              <a:solidFill>
                <a:srgbClr val="00D7FE"/>
              </a:solidFill>
              <a:latin typeface="Bahnschrift" panose="020B0502040204020203" pitchFamily="34" charset="0"/>
              <a:ea typeface="Prata" pitchFamily="34" charset="-122"/>
            </a:endParaRPr>
          </a:p>
          <a:p>
            <a:pPr marL="0" indent="0" algn="ctr">
              <a:lnSpc>
                <a:spcPts val="2734"/>
              </a:lnSpc>
              <a:buNone/>
            </a:pPr>
            <a:endParaRPr lang="en-US" sz="2400" dirty="0">
              <a:solidFill>
                <a:srgbClr val="00D7FE"/>
              </a:solidFill>
              <a:latin typeface="Bahnschrift" panose="020B0502040204020203" pitchFamily="34" charset="0"/>
            </a:endParaRPr>
          </a:p>
        </p:txBody>
      </p:sp>
      <p:sp>
        <p:nvSpPr>
          <p:cNvPr id="22" name="Text 4">
            <a:extLst>
              <a:ext uri="{FF2B5EF4-FFF2-40B4-BE49-F238E27FC236}">
                <a16:creationId xmlns:a16="http://schemas.microsoft.com/office/drawing/2014/main" id="{1373F04E-80E5-0FA0-1A64-B0925F421FCE}"/>
              </a:ext>
            </a:extLst>
          </p:cNvPr>
          <p:cNvSpPr/>
          <p:nvPr/>
        </p:nvSpPr>
        <p:spPr>
          <a:xfrm>
            <a:off x="751116" y="6979514"/>
            <a:ext cx="2993570" cy="803771"/>
          </a:xfrm>
          <a:prstGeom prst="rect">
            <a:avLst/>
          </a:prstGeom>
          <a:noFill/>
          <a:ln/>
        </p:spPr>
        <p:txBody>
          <a:bodyPr wrap="square" rtlCol="0" anchor="t"/>
          <a:lstStyle/>
          <a:p>
            <a:pPr marL="0" indent="0" algn="ctr">
              <a:lnSpc>
                <a:spcPts val="2734"/>
              </a:lnSpc>
              <a:buNone/>
            </a:pPr>
            <a:r>
              <a:rPr lang="en-US" sz="2400" dirty="0">
                <a:solidFill>
                  <a:srgbClr val="00D7FE"/>
                </a:solidFill>
                <a:latin typeface="Bahnschrift" panose="020B0502040204020203" pitchFamily="34" charset="0"/>
                <a:ea typeface="Prata" pitchFamily="34" charset="-122"/>
                <a:cs typeface="Prata" pitchFamily="34" charset="-120"/>
              </a:rPr>
              <a:t>Our Director </a:t>
            </a:r>
          </a:p>
          <a:p>
            <a:pPr marL="0" indent="0" algn="ctr">
              <a:lnSpc>
                <a:spcPts val="2734"/>
              </a:lnSpc>
              <a:buNone/>
            </a:pPr>
            <a:r>
              <a:rPr lang="en-US" sz="2400" dirty="0">
                <a:solidFill>
                  <a:srgbClr val="00D7FE"/>
                </a:solidFill>
                <a:latin typeface="Bahnschrift" panose="020B0502040204020203" pitchFamily="34" charset="0"/>
                <a:ea typeface="Prata" pitchFamily="34" charset="-122"/>
              </a:rPr>
              <a:t>Dr. Satish Sharma Sir</a:t>
            </a:r>
            <a:endParaRPr lang="en-US" sz="2400" dirty="0">
              <a:solidFill>
                <a:srgbClr val="00D7FE"/>
              </a:solidFill>
              <a:latin typeface="Bahnschrift" panose="020B0502040204020203" pitchFamily="34" charset="0"/>
            </a:endParaRPr>
          </a:p>
        </p:txBody>
      </p:sp>
      <p:sp>
        <p:nvSpPr>
          <p:cNvPr id="23" name="Text 4">
            <a:extLst>
              <a:ext uri="{FF2B5EF4-FFF2-40B4-BE49-F238E27FC236}">
                <a16:creationId xmlns:a16="http://schemas.microsoft.com/office/drawing/2014/main" id="{F3843E9E-AB6A-0511-3F29-443475CD8EA8}"/>
              </a:ext>
            </a:extLst>
          </p:cNvPr>
          <p:cNvSpPr/>
          <p:nvPr/>
        </p:nvSpPr>
        <p:spPr>
          <a:xfrm>
            <a:off x="5444168" y="6954400"/>
            <a:ext cx="2993570" cy="803771"/>
          </a:xfrm>
          <a:prstGeom prst="rect">
            <a:avLst/>
          </a:prstGeom>
          <a:noFill/>
          <a:ln/>
        </p:spPr>
        <p:txBody>
          <a:bodyPr wrap="square" rtlCol="0" anchor="t"/>
          <a:lstStyle/>
          <a:p>
            <a:pPr marL="0" indent="0" algn="ctr">
              <a:lnSpc>
                <a:spcPts val="2734"/>
              </a:lnSpc>
              <a:buNone/>
            </a:pPr>
            <a:r>
              <a:rPr lang="en-US" sz="2400" dirty="0">
                <a:solidFill>
                  <a:srgbClr val="00D7FE"/>
                </a:solidFill>
                <a:latin typeface="Bahnschrift" panose="020B0502040204020203" pitchFamily="34" charset="0"/>
                <a:ea typeface="Prata" pitchFamily="34" charset="-122"/>
                <a:cs typeface="Prata" pitchFamily="34" charset="-120"/>
              </a:rPr>
              <a:t>Professor</a:t>
            </a:r>
          </a:p>
          <a:p>
            <a:pPr marL="0" indent="0" algn="ctr">
              <a:lnSpc>
                <a:spcPts val="2734"/>
              </a:lnSpc>
              <a:buNone/>
            </a:pPr>
            <a:r>
              <a:rPr lang="en-US" sz="2400" dirty="0">
                <a:solidFill>
                  <a:srgbClr val="00D7FE"/>
                </a:solidFill>
                <a:latin typeface="Bahnschrift" panose="020B0502040204020203" pitchFamily="34" charset="0"/>
                <a:ea typeface="Prata" pitchFamily="34" charset="-122"/>
              </a:rPr>
              <a:t>Mr. Arvind Bhave Sir</a:t>
            </a:r>
            <a:endParaRPr lang="en-US" sz="2400" dirty="0">
              <a:solidFill>
                <a:srgbClr val="00D7FE"/>
              </a:solidFill>
              <a:latin typeface="Bahnschrift" panose="020B0502040204020203" pitchFamily="34" charset="0"/>
            </a:endParaRPr>
          </a:p>
        </p:txBody>
      </p:sp>
      <p:sp>
        <p:nvSpPr>
          <p:cNvPr id="24" name="Text 4">
            <a:extLst>
              <a:ext uri="{FF2B5EF4-FFF2-40B4-BE49-F238E27FC236}">
                <a16:creationId xmlns:a16="http://schemas.microsoft.com/office/drawing/2014/main" id="{76349606-8D52-494D-AC25-471D46F0817E}"/>
              </a:ext>
            </a:extLst>
          </p:cNvPr>
          <p:cNvSpPr/>
          <p:nvPr/>
        </p:nvSpPr>
        <p:spPr>
          <a:xfrm>
            <a:off x="10167266" y="6954399"/>
            <a:ext cx="3712018" cy="803771"/>
          </a:xfrm>
          <a:prstGeom prst="rect">
            <a:avLst/>
          </a:prstGeom>
          <a:noFill/>
          <a:ln/>
        </p:spPr>
        <p:txBody>
          <a:bodyPr wrap="square" rtlCol="0" anchor="t"/>
          <a:lstStyle/>
          <a:p>
            <a:pPr marL="0" indent="0" algn="ctr">
              <a:lnSpc>
                <a:spcPts val="2734"/>
              </a:lnSpc>
              <a:buNone/>
            </a:pPr>
            <a:r>
              <a:rPr lang="en-US" sz="2400" dirty="0">
                <a:solidFill>
                  <a:srgbClr val="00D7FE"/>
                </a:solidFill>
                <a:latin typeface="Bahnschrift" panose="020B0502040204020203" pitchFamily="34" charset="0"/>
                <a:ea typeface="Prata" pitchFamily="34" charset="-122"/>
                <a:cs typeface="Prata" pitchFamily="34" charset="-120"/>
              </a:rPr>
              <a:t>Teacher</a:t>
            </a:r>
          </a:p>
          <a:p>
            <a:pPr marL="0" indent="0" algn="ctr">
              <a:lnSpc>
                <a:spcPts val="2734"/>
              </a:lnSpc>
              <a:buNone/>
            </a:pPr>
            <a:r>
              <a:rPr lang="en-US" sz="2400" dirty="0">
                <a:solidFill>
                  <a:srgbClr val="00D7FE"/>
                </a:solidFill>
                <a:latin typeface="Bahnschrift" panose="020B0502040204020203" pitchFamily="34" charset="0"/>
                <a:ea typeface="Prata" pitchFamily="34" charset="-122"/>
              </a:rPr>
              <a:t>Dr. Manjiree Vyavhare Mam</a:t>
            </a:r>
            <a:endParaRPr lang="en-US" sz="2400" dirty="0">
              <a:solidFill>
                <a:srgbClr val="00D7FE"/>
              </a:solidFill>
              <a:latin typeface="Bahnschrift" panose="020B0502040204020203" pitchFamily="34" charset="0"/>
            </a:endParaRPr>
          </a:p>
        </p:txBody>
      </p:sp>
      <p:pic>
        <p:nvPicPr>
          <p:cNvPr id="30" name="Image 1" descr="preencoded.png">
            <a:extLst>
              <a:ext uri="{FF2B5EF4-FFF2-40B4-BE49-F238E27FC236}">
                <a16:creationId xmlns:a16="http://schemas.microsoft.com/office/drawing/2014/main" id="{90668A4D-4E38-8BEC-3C2A-D66CBFFED78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512" b="91706" l="3443" r="96088">
                        <a14:foregroundMark x1="7199" y1="45540" x2="7199" y2="45540"/>
                        <a14:foregroundMark x1="3599" y1="49452" x2="3599" y2="49452"/>
                        <a14:foregroundMark x1="33020" y1="87637" x2="33020" y2="87637"/>
                        <a14:foregroundMark x1="69327" y1="87950" x2="69327" y2="87950"/>
                        <a14:foregroundMark x1="96244" y1="50861" x2="96244" y2="50861"/>
                        <a14:foregroundMark x1="31142" y1="34898" x2="31142" y2="34898"/>
                        <a14:foregroundMark x1="31142" y1="7668" x2="31142" y2="7668"/>
                        <a14:foregroundMark x1="69327" y1="90454" x2="69327" y2="90454"/>
                        <a14:foregroundMark x1="31768" y1="91706" x2="31768" y2="91706"/>
                        <a14:foregroundMark x1="51017" y1="51017" x2="51017" y2="51017"/>
                      </a14:backgroundRemoval>
                    </a14:imgEffect>
                  </a14:imgLayer>
                </a14:imgProps>
              </a:ext>
            </a:extLst>
          </a:blip>
          <a:stretch>
            <a:fillRect/>
          </a:stretch>
        </p:blipFill>
        <p:spPr>
          <a:xfrm>
            <a:off x="11400621" y="381570"/>
            <a:ext cx="1160190" cy="1160190"/>
          </a:xfrm>
          <a:prstGeom prst="rect">
            <a:avLst/>
          </a:prstGeom>
        </p:spPr>
      </p:pic>
      <p:pic>
        <p:nvPicPr>
          <p:cNvPr id="31" name="Image 1" descr="preencoded.png">
            <a:extLst>
              <a:ext uri="{FF2B5EF4-FFF2-40B4-BE49-F238E27FC236}">
                <a16:creationId xmlns:a16="http://schemas.microsoft.com/office/drawing/2014/main" id="{06E372A4-AB9E-6138-BFF7-E76CA848D83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512" b="91706" l="3443" r="96088">
                        <a14:foregroundMark x1="7199" y1="45540" x2="7199" y2="45540"/>
                        <a14:foregroundMark x1="3599" y1="49452" x2="3599" y2="49452"/>
                        <a14:foregroundMark x1="33020" y1="87637" x2="33020" y2="87637"/>
                        <a14:foregroundMark x1="69327" y1="87950" x2="69327" y2="87950"/>
                        <a14:foregroundMark x1="96244" y1="50861" x2="96244" y2="50861"/>
                        <a14:foregroundMark x1="31142" y1="34898" x2="31142" y2="34898"/>
                        <a14:foregroundMark x1="31142" y1="7668" x2="31142" y2="7668"/>
                        <a14:foregroundMark x1="69327" y1="90454" x2="69327" y2="90454"/>
                        <a14:foregroundMark x1="31768" y1="91706" x2="31768" y2="91706"/>
                        <a14:foregroundMark x1="51017" y1="51017" x2="51017" y2="51017"/>
                      </a14:backgroundRemoval>
                    </a14:imgEffect>
                  </a14:imgLayer>
                </a14:imgProps>
              </a:ext>
            </a:extLst>
          </a:blip>
          <a:stretch>
            <a:fillRect/>
          </a:stretch>
        </p:blipFill>
        <p:spPr>
          <a:xfrm>
            <a:off x="1924503" y="323025"/>
            <a:ext cx="1160190" cy="1160190"/>
          </a:xfrm>
          <a:prstGeom prst="rect">
            <a:avLst/>
          </a:prstGeom>
        </p:spPr>
      </p:pic>
    </p:spTree>
    <p:extLst>
      <p:ext uri="{BB962C8B-B14F-4D97-AF65-F5344CB8AC3E}">
        <p14:creationId xmlns:p14="http://schemas.microsoft.com/office/powerpoint/2010/main" val="237511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29600"/>
          </a:xfrm>
          <a:prstGeom prst="rect">
            <a:avLst/>
          </a:prstGeom>
          <a:solidFill>
            <a:srgbClr val="282C32"/>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5400"/>
            </a:avLst>
          </a:prstGeom>
          <a:solidFill>
            <a:srgbClr val="282C32">
              <a:alpha val="80000"/>
            </a:srgbClr>
          </a:solidFill>
          <a:ln/>
        </p:spPr>
        <p:txBody>
          <a:bodyPr/>
          <a:lstStyle/>
          <a:p>
            <a:endParaRPr lang="en-IN" dirty="0"/>
          </a:p>
        </p:txBody>
      </p:sp>
      <p:sp>
        <p:nvSpPr>
          <p:cNvPr id="6" name="Text 3"/>
          <p:cNvSpPr/>
          <p:nvPr/>
        </p:nvSpPr>
        <p:spPr>
          <a:xfrm>
            <a:off x="864037" y="1654135"/>
            <a:ext cx="6497003" cy="812125"/>
          </a:xfrm>
          <a:prstGeom prst="rect">
            <a:avLst/>
          </a:prstGeom>
          <a:noFill/>
          <a:ln/>
        </p:spPr>
        <p:txBody>
          <a:bodyPr wrap="none" rtlCol="0" anchor="t"/>
          <a:lstStyle/>
          <a:p>
            <a:pPr marL="0" indent="0">
              <a:lnSpc>
                <a:spcPts val="6395"/>
              </a:lnSpc>
              <a:buNone/>
            </a:pPr>
            <a:r>
              <a:rPr lang="en-US" sz="5116" b="1" dirty="0">
                <a:solidFill>
                  <a:srgbClr val="00D7FE"/>
                </a:solidFill>
                <a:latin typeface="Barlow" pitchFamily="34" charset="0"/>
                <a:ea typeface="Barlow" pitchFamily="34" charset="-122"/>
                <a:cs typeface="Barlow" pitchFamily="34" charset="-120"/>
              </a:rPr>
              <a:t>Hooks in React.js</a:t>
            </a:r>
            <a:endParaRPr lang="en-US" sz="5116" dirty="0">
              <a:solidFill>
                <a:srgbClr val="00D7FE"/>
              </a:solidFill>
            </a:endParaRPr>
          </a:p>
        </p:txBody>
      </p:sp>
      <p:pic>
        <p:nvPicPr>
          <p:cNvPr id="7" name="Image 1" descr="preencoded.png"/>
          <p:cNvPicPr>
            <a:picLocks noChangeAspect="1"/>
          </p:cNvPicPr>
          <p:nvPr/>
        </p:nvPicPr>
        <p:blipFill>
          <a:blip r:embed="rId4"/>
          <a:stretch>
            <a:fillRect/>
          </a:stretch>
        </p:blipFill>
        <p:spPr>
          <a:xfrm>
            <a:off x="864037" y="2836545"/>
            <a:ext cx="4300776" cy="987504"/>
          </a:xfrm>
          <a:prstGeom prst="rect">
            <a:avLst/>
          </a:prstGeom>
        </p:spPr>
      </p:pic>
      <p:sp>
        <p:nvSpPr>
          <p:cNvPr id="8" name="Text 4"/>
          <p:cNvSpPr/>
          <p:nvPr/>
        </p:nvSpPr>
        <p:spPr>
          <a:xfrm>
            <a:off x="1110853" y="4194334"/>
            <a:ext cx="3248501" cy="406003"/>
          </a:xfrm>
          <a:prstGeom prst="rect">
            <a:avLst/>
          </a:prstGeom>
          <a:noFill/>
          <a:ln/>
        </p:spPr>
        <p:txBody>
          <a:bodyPr wrap="none" rtlCol="0" anchor="t"/>
          <a:lstStyle/>
          <a:p>
            <a:pPr marL="0" indent="0" algn="l">
              <a:lnSpc>
                <a:spcPts val="3197"/>
              </a:lnSpc>
              <a:buNone/>
            </a:pPr>
            <a:r>
              <a:rPr lang="en-US" sz="2800" b="1" dirty="0">
                <a:solidFill>
                  <a:srgbClr val="00D7FE"/>
                </a:solidFill>
                <a:latin typeface="Barlow" pitchFamily="34" charset="0"/>
                <a:ea typeface="Barlow" pitchFamily="34" charset="-122"/>
                <a:cs typeface="Barlow" pitchFamily="34" charset="-120"/>
              </a:rPr>
              <a:t>useState</a:t>
            </a:r>
            <a:r>
              <a:rPr lang="en-US" sz="2558" b="1" dirty="0">
                <a:solidFill>
                  <a:srgbClr val="60A9FF"/>
                </a:solidFill>
                <a:latin typeface="Barlow" pitchFamily="34" charset="0"/>
                <a:ea typeface="Barlow" pitchFamily="34" charset="-122"/>
                <a:cs typeface="Barlow" pitchFamily="34" charset="-120"/>
              </a:rPr>
              <a:t>()</a:t>
            </a:r>
            <a:endParaRPr lang="en-US" sz="2558" dirty="0"/>
          </a:p>
        </p:txBody>
      </p:sp>
      <p:sp>
        <p:nvSpPr>
          <p:cNvPr id="9" name="Text 5"/>
          <p:cNvSpPr/>
          <p:nvPr/>
        </p:nvSpPr>
        <p:spPr>
          <a:xfrm>
            <a:off x="1110853" y="4748451"/>
            <a:ext cx="3807143" cy="1185148"/>
          </a:xfrm>
          <a:prstGeom prst="rect">
            <a:avLst/>
          </a:prstGeom>
          <a:noFill/>
          <a:ln/>
        </p:spPr>
        <p:txBody>
          <a:bodyPr wrap="square" rtlCol="0" anchor="t"/>
          <a:lstStyle/>
          <a:p>
            <a:pPr marL="0" indent="0" algn="l">
              <a:lnSpc>
                <a:spcPts val="3110"/>
              </a:lnSpc>
              <a:buNone/>
            </a:pPr>
            <a:r>
              <a:rPr lang="en-US" sz="1944" dirty="0">
                <a:solidFill>
                  <a:srgbClr val="EEEFF5"/>
                </a:solidFill>
                <a:latin typeface="Montserrat" pitchFamily="34" charset="0"/>
                <a:ea typeface="Montserrat" pitchFamily="34" charset="-122"/>
                <a:cs typeface="Montserrat" pitchFamily="34" charset="-120"/>
              </a:rPr>
              <a:t>Adds state to functional components, allowing them to be stateful.</a:t>
            </a:r>
            <a:endParaRPr lang="en-US" sz="1944" dirty="0"/>
          </a:p>
        </p:txBody>
      </p:sp>
      <p:pic>
        <p:nvPicPr>
          <p:cNvPr id="10" name="Image 2" descr="preencoded.png"/>
          <p:cNvPicPr>
            <a:picLocks noChangeAspect="1"/>
          </p:cNvPicPr>
          <p:nvPr/>
        </p:nvPicPr>
        <p:blipFill>
          <a:blip r:embed="rId5"/>
          <a:stretch>
            <a:fillRect/>
          </a:stretch>
        </p:blipFill>
        <p:spPr>
          <a:xfrm>
            <a:off x="5164812" y="2836545"/>
            <a:ext cx="4300776" cy="987504"/>
          </a:xfrm>
          <a:prstGeom prst="rect">
            <a:avLst/>
          </a:prstGeom>
        </p:spPr>
      </p:pic>
      <p:sp>
        <p:nvSpPr>
          <p:cNvPr id="11" name="Text 6"/>
          <p:cNvSpPr/>
          <p:nvPr/>
        </p:nvSpPr>
        <p:spPr>
          <a:xfrm>
            <a:off x="5411629" y="4194334"/>
            <a:ext cx="3248501" cy="406003"/>
          </a:xfrm>
          <a:prstGeom prst="rect">
            <a:avLst/>
          </a:prstGeom>
          <a:noFill/>
          <a:ln/>
        </p:spPr>
        <p:txBody>
          <a:bodyPr wrap="none" rtlCol="0" anchor="t"/>
          <a:lstStyle/>
          <a:p>
            <a:pPr marL="0" indent="0" algn="l">
              <a:lnSpc>
                <a:spcPts val="3197"/>
              </a:lnSpc>
              <a:buNone/>
            </a:pPr>
            <a:r>
              <a:rPr lang="en-US" sz="2800" b="1" dirty="0">
                <a:solidFill>
                  <a:srgbClr val="00D7FE"/>
                </a:solidFill>
                <a:latin typeface="Barlow" pitchFamily="34" charset="0"/>
                <a:ea typeface="Barlow" pitchFamily="34" charset="-122"/>
                <a:cs typeface="Barlow" pitchFamily="34" charset="-120"/>
              </a:rPr>
              <a:t>useEffect()</a:t>
            </a:r>
            <a:endParaRPr lang="en-US" sz="2800" dirty="0">
              <a:solidFill>
                <a:srgbClr val="00D7FE"/>
              </a:solidFill>
            </a:endParaRPr>
          </a:p>
        </p:txBody>
      </p:sp>
      <p:sp>
        <p:nvSpPr>
          <p:cNvPr id="12" name="Text 7"/>
          <p:cNvSpPr/>
          <p:nvPr/>
        </p:nvSpPr>
        <p:spPr>
          <a:xfrm>
            <a:off x="5411629" y="4748451"/>
            <a:ext cx="3807143" cy="1580198"/>
          </a:xfrm>
          <a:prstGeom prst="rect">
            <a:avLst/>
          </a:prstGeom>
          <a:noFill/>
          <a:ln/>
        </p:spPr>
        <p:txBody>
          <a:bodyPr wrap="square" rtlCol="0" anchor="t"/>
          <a:lstStyle/>
          <a:p>
            <a:pPr marL="0" indent="0" algn="l">
              <a:lnSpc>
                <a:spcPts val="3110"/>
              </a:lnSpc>
              <a:buNone/>
            </a:pPr>
            <a:r>
              <a:rPr lang="en-US" sz="1944" dirty="0">
                <a:solidFill>
                  <a:srgbClr val="EEEFF5"/>
                </a:solidFill>
                <a:latin typeface="Montserrat" pitchFamily="34" charset="0"/>
                <a:ea typeface="Montserrat" pitchFamily="34" charset="-122"/>
                <a:cs typeface="Montserrat" pitchFamily="34" charset="-120"/>
              </a:rPr>
              <a:t>Manages side effects, such as data fetching, subscriptions, and manual DOM manipulations.</a:t>
            </a:r>
            <a:endParaRPr lang="en-US" sz="1944" dirty="0"/>
          </a:p>
        </p:txBody>
      </p:sp>
      <p:pic>
        <p:nvPicPr>
          <p:cNvPr id="13" name="Image 3" descr="preencoded.png"/>
          <p:cNvPicPr>
            <a:picLocks noChangeAspect="1"/>
          </p:cNvPicPr>
          <p:nvPr/>
        </p:nvPicPr>
        <p:blipFill>
          <a:blip r:embed="rId6"/>
          <a:stretch>
            <a:fillRect/>
          </a:stretch>
        </p:blipFill>
        <p:spPr>
          <a:xfrm>
            <a:off x="9465588" y="2836545"/>
            <a:ext cx="4300776" cy="987504"/>
          </a:xfrm>
          <a:prstGeom prst="rect">
            <a:avLst/>
          </a:prstGeom>
        </p:spPr>
      </p:pic>
      <p:sp>
        <p:nvSpPr>
          <p:cNvPr id="14" name="Text 8"/>
          <p:cNvSpPr/>
          <p:nvPr/>
        </p:nvSpPr>
        <p:spPr>
          <a:xfrm>
            <a:off x="9712404" y="4194334"/>
            <a:ext cx="3248501" cy="406003"/>
          </a:xfrm>
          <a:prstGeom prst="rect">
            <a:avLst/>
          </a:prstGeom>
          <a:noFill/>
          <a:ln/>
        </p:spPr>
        <p:txBody>
          <a:bodyPr wrap="none" rtlCol="0" anchor="t"/>
          <a:lstStyle/>
          <a:p>
            <a:pPr marL="0" indent="0" algn="l">
              <a:lnSpc>
                <a:spcPts val="3197"/>
              </a:lnSpc>
              <a:buNone/>
            </a:pPr>
            <a:r>
              <a:rPr lang="en-US" sz="2800" b="1" dirty="0">
                <a:solidFill>
                  <a:srgbClr val="00D7FE"/>
                </a:solidFill>
                <a:latin typeface="Barlow" pitchFamily="34" charset="0"/>
                <a:ea typeface="Barlow" pitchFamily="34" charset="-122"/>
                <a:cs typeface="Barlow" pitchFamily="34" charset="-120"/>
              </a:rPr>
              <a:t>Custom Hooks</a:t>
            </a:r>
            <a:endParaRPr lang="en-US" sz="2800" dirty="0">
              <a:solidFill>
                <a:srgbClr val="00D7FE"/>
              </a:solidFill>
            </a:endParaRPr>
          </a:p>
        </p:txBody>
      </p:sp>
      <p:sp>
        <p:nvSpPr>
          <p:cNvPr id="15" name="Text 9"/>
          <p:cNvSpPr/>
          <p:nvPr/>
        </p:nvSpPr>
        <p:spPr>
          <a:xfrm>
            <a:off x="9712404" y="4748451"/>
            <a:ext cx="3807143" cy="1185148"/>
          </a:xfrm>
          <a:prstGeom prst="rect">
            <a:avLst/>
          </a:prstGeom>
          <a:noFill/>
          <a:ln/>
        </p:spPr>
        <p:txBody>
          <a:bodyPr wrap="square" rtlCol="0" anchor="t"/>
          <a:lstStyle/>
          <a:p>
            <a:pPr marL="0" indent="0" algn="l">
              <a:lnSpc>
                <a:spcPts val="3110"/>
              </a:lnSpc>
              <a:buNone/>
            </a:pPr>
            <a:r>
              <a:rPr lang="en-US" sz="1944" dirty="0">
                <a:solidFill>
                  <a:srgbClr val="EEEFF5"/>
                </a:solidFill>
                <a:latin typeface="Montserrat" pitchFamily="34" charset="0"/>
                <a:ea typeface="Montserrat" pitchFamily="34" charset="-122"/>
                <a:cs typeface="Montserrat" pitchFamily="34" charset="-120"/>
              </a:rPr>
              <a:t>Allows you to create your own reusable hooks to encapsulate component logic.</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29600"/>
          </a:xfrm>
          <a:prstGeom prst="rect">
            <a:avLst/>
          </a:prstGeom>
          <a:solidFill>
            <a:srgbClr val="282C32"/>
          </a:solidFill>
          <a:ln/>
        </p:spPr>
        <p:txBody>
          <a:bodyPr/>
          <a:lstStyle/>
          <a:p>
            <a:endParaRPr lang="en-IN"/>
          </a:p>
        </p:txBody>
      </p:sp>
      <p:sp>
        <p:nvSpPr>
          <p:cNvPr id="4" name="Text 2"/>
          <p:cNvSpPr/>
          <p:nvPr/>
        </p:nvSpPr>
        <p:spPr>
          <a:xfrm>
            <a:off x="864037" y="1585912"/>
            <a:ext cx="7679650" cy="812125"/>
          </a:xfrm>
          <a:prstGeom prst="rect">
            <a:avLst/>
          </a:prstGeom>
          <a:noFill/>
          <a:ln/>
        </p:spPr>
        <p:txBody>
          <a:bodyPr wrap="none" rtlCol="0" anchor="t"/>
          <a:lstStyle/>
          <a:p>
            <a:pPr marL="0" indent="0">
              <a:lnSpc>
                <a:spcPts val="6395"/>
              </a:lnSpc>
              <a:buNone/>
            </a:pPr>
            <a:r>
              <a:rPr lang="en-US" sz="5116" b="1" dirty="0">
                <a:solidFill>
                  <a:srgbClr val="00D7FE"/>
                </a:solidFill>
                <a:latin typeface="Barlow" pitchFamily="34" charset="0"/>
                <a:ea typeface="Barlow" pitchFamily="34" charset="-122"/>
                <a:cs typeface="Barlow" pitchFamily="34" charset="-120"/>
              </a:rPr>
              <a:t>Conclusion and Next Steps</a:t>
            </a:r>
            <a:endParaRPr lang="en-US" sz="5116" dirty="0">
              <a:solidFill>
                <a:srgbClr val="00D7FE"/>
              </a:solidFill>
            </a:endParaRPr>
          </a:p>
        </p:txBody>
      </p:sp>
      <p:pic>
        <p:nvPicPr>
          <p:cNvPr id="5" name="Image 0" descr="preencoded.png"/>
          <p:cNvPicPr>
            <a:picLocks noChangeAspect="1"/>
          </p:cNvPicPr>
          <p:nvPr/>
        </p:nvPicPr>
        <p:blipFill>
          <a:blip r:embed="rId3"/>
          <a:stretch>
            <a:fillRect/>
          </a:stretch>
        </p:blipFill>
        <p:spPr>
          <a:xfrm>
            <a:off x="1619633" y="2891790"/>
            <a:ext cx="2757011" cy="1703903"/>
          </a:xfrm>
          <a:prstGeom prst="rect">
            <a:avLst/>
          </a:prstGeom>
        </p:spPr>
      </p:pic>
      <p:sp>
        <p:nvSpPr>
          <p:cNvPr id="6" name="Text 3"/>
          <p:cNvSpPr/>
          <p:nvPr/>
        </p:nvSpPr>
        <p:spPr>
          <a:xfrm>
            <a:off x="864037" y="4904303"/>
            <a:ext cx="4599623" cy="406003"/>
          </a:xfrm>
          <a:prstGeom prst="rect">
            <a:avLst/>
          </a:prstGeom>
          <a:noFill/>
          <a:ln/>
        </p:spPr>
        <p:txBody>
          <a:bodyPr wrap="none" rtlCol="0" anchor="t"/>
          <a:lstStyle/>
          <a:p>
            <a:pPr marL="0" indent="0" algn="l">
              <a:lnSpc>
                <a:spcPts val="3197"/>
              </a:lnSpc>
              <a:buNone/>
            </a:pPr>
            <a:r>
              <a:rPr lang="en-US" sz="2558" b="1" dirty="0">
                <a:solidFill>
                  <a:srgbClr val="00D7FE"/>
                </a:solidFill>
                <a:latin typeface="Barlow" pitchFamily="34" charset="0"/>
                <a:ea typeface="Barlow" pitchFamily="34" charset="-122"/>
                <a:cs typeface="Barlow" pitchFamily="34" charset="-120"/>
              </a:rPr>
              <a:t>Explore the React.js Community</a:t>
            </a:r>
            <a:endParaRPr lang="en-US" sz="2558" dirty="0">
              <a:solidFill>
                <a:srgbClr val="00D7FE"/>
              </a:solidFill>
            </a:endParaRPr>
          </a:p>
        </p:txBody>
      </p:sp>
      <p:sp>
        <p:nvSpPr>
          <p:cNvPr id="7" name="Text 4"/>
          <p:cNvSpPr/>
          <p:nvPr/>
        </p:nvSpPr>
        <p:spPr>
          <a:xfrm>
            <a:off x="864037" y="5458420"/>
            <a:ext cx="6266021" cy="1185148"/>
          </a:xfrm>
          <a:prstGeom prst="rect">
            <a:avLst/>
          </a:prstGeom>
          <a:noFill/>
          <a:ln/>
        </p:spPr>
        <p:txBody>
          <a:bodyPr wrap="square" rtlCol="0" anchor="t"/>
          <a:lstStyle/>
          <a:p>
            <a:pPr marL="0" indent="0" algn="l">
              <a:lnSpc>
                <a:spcPts val="3110"/>
              </a:lnSpc>
              <a:buNone/>
            </a:pPr>
            <a:r>
              <a:rPr lang="en-US" sz="1944" dirty="0">
                <a:solidFill>
                  <a:srgbClr val="EEEFF5"/>
                </a:solidFill>
                <a:latin typeface="Montserrat" pitchFamily="34" charset="0"/>
                <a:ea typeface="Montserrat" pitchFamily="34" charset="-122"/>
                <a:cs typeface="Montserrat" pitchFamily="34" charset="-120"/>
              </a:rPr>
              <a:t>Join the vibrant React.js community to stay up-to-date with the latest trends, best practices, and new developments.</a:t>
            </a:r>
            <a:endParaRPr lang="en-US" sz="1944" dirty="0"/>
          </a:p>
        </p:txBody>
      </p:sp>
      <p:sp>
        <p:nvSpPr>
          <p:cNvPr id="9" name="Text 5"/>
          <p:cNvSpPr/>
          <p:nvPr/>
        </p:nvSpPr>
        <p:spPr>
          <a:xfrm>
            <a:off x="7500342" y="4904303"/>
            <a:ext cx="4781193" cy="406003"/>
          </a:xfrm>
          <a:prstGeom prst="rect">
            <a:avLst/>
          </a:prstGeom>
          <a:noFill/>
          <a:ln/>
        </p:spPr>
        <p:txBody>
          <a:bodyPr wrap="none" rtlCol="0" anchor="t"/>
          <a:lstStyle/>
          <a:p>
            <a:pPr marL="0" indent="0" algn="l">
              <a:lnSpc>
                <a:spcPts val="3197"/>
              </a:lnSpc>
              <a:buNone/>
            </a:pPr>
            <a:r>
              <a:rPr lang="en-US" sz="2558" b="1" dirty="0">
                <a:solidFill>
                  <a:srgbClr val="00D7FE"/>
                </a:solidFill>
                <a:latin typeface="Barlow" pitchFamily="34" charset="0"/>
                <a:ea typeface="Barlow" pitchFamily="34" charset="-122"/>
                <a:cs typeface="Barlow" pitchFamily="34" charset="-120"/>
              </a:rPr>
              <a:t>Continue Learning and Practicing</a:t>
            </a:r>
            <a:endParaRPr lang="en-US" sz="2558" dirty="0">
              <a:solidFill>
                <a:srgbClr val="00D7FE"/>
              </a:solidFill>
            </a:endParaRPr>
          </a:p>
        </p:txBody>
      </p:sp>
      <p:sp>
        <p:nvSpPr>
          <p:cNvPr id="10" name="Text 6"/>
          <p:cNvSpPr/>
          <p:nvPr/>
        </p:nvSpPr>
        <p:spPr>
          <a:xfrm>
            <a:off x="7500342" y="5458420"/>
            <a:ext cx="6266021" cy="1185148"/>
          </a:xfrm>
          <a:prstGeom prst="rect">
            <a:avLst/>
          </a:prstGeom>
          <a:noFill/>
          <a:ln/>
        </p:spPr>
        <p:txBody>
          <a:bodyPr wrap="square" rtlCol="0" anchor="t"/>
          <a:lstStyle/>
          <a:p>
            <a:pPr marL="0" indent="0" algn="l">
              <a:lnSpc>
                <a:spcPts val="3110"/>
              </a:lnSpc>
              <a:buNone/>
            </a:pPr>
            <a:r>
              <a:rPr lang="en-US" sz="1944" dirty="0">
                <a:solidFill>
                  <a:srgbClr val="EEEFF5"/>
                </a:solidFill>
                <a:latin typeface="Montserrat" pitchFamily="34" charset="0"/>
                <a:ea typeface="Montserrat" pitchFamily="34" charset="-122"/>
                <a:cs typeface="Montserrat" pitchFamily="34" charset="-120"/>
              </a:rPr>
              <a:t>Enhance your skills by working on personal projects, contributing to open-source, and exploring advanced React.js concepts.</a:t>
            </a:r>
            <a:endParaRPr lang="en-US" sz="1944" dirty="0"/>
          </a:p>
        </p:txBody>
      </p:sp>
      <p:pic>
        <p:nvPicPr>
          <p:cNvPr id="12" name="Image 1" descr="preencoded.png">
            <a:extLst>
              <a:ext uri="{FF2B5EF4-FFF2-40B4-BE49-F238E27FC236}">
                <a16:creationId xmlns:a16="http://schemas.microsoft.com/office/drawing/2014/main" id="{3C90FCAB-DDEF-EF8E-08E9-F89A788AE8CB}"/>
              </a:ext>
            </a:extLst>
          </p:cNvPr>
          <p:cNvPicPr>
            <a:picLocks noChangeAspect="1"/>
          </p:cNvPicPr>
          <p:nvPr/>
        </p:nvPicPr>
        <p:blipFill>
          <a:blip r:embed="rId4"/>
          <a:stretch>
            <a:fillRect/>
          </a:stretch>
        </p:blipFill>
        <p:spPr>
          <a:xfrm>
            <a:off x="8753289" y="2804469"/>
            <a:ext cx="2062079" cy="20620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29600"/>
          </a:xfrm>
          <a:prstGeom prst="rect">
            <a:avLst/>
          </a:prstGeom>
          <a:solidFill>
            <a:srgbClr val="282C32"/>
          </a:solidFill>
          <a:ln/>
        </p:spPr>
        <p:txBody>
          <a:bodyPr/>
          <a:lstStyle/>
          <a:p>
            <a:endParaRPr lang="en-IN"/>
          </a:p>
        </p:txBody>
      </p:sp>
      <p:sp>
        <p:nvSpPr>
          <p:cNvPr id="4" name="Text 2"/>
          <p:cNvSpPr/>
          <p:nvPr/>
        </p:nvSpPr>
        <p:spPr>
          <a:xfrm>
            <a:off x="582037" y="3312211"/>
            <a:ext cx="13466326" cy="812125"/>
          </a:xfrm>
          <a:prstGeom prst="rect">
            <a:avLst/>
          </a:prstGeom>
          <a:noFill/>
          <a:ln/>
        </p:spPr>
        <p:txBody>
          <a:bodyPr wrap="none" rtlCol="0" anchor="t"/>
          <a:lstStyle/>
          <a:p>
            <a:pPr marL="0" indent="0" algn="ctr">
              <a:lnSpc>
                <a:spcPts val="6395"/>
              </a:lnSpc>
              <a:buNone/>
            </a:pPr>
            <a:r>
              <a:rPr lang="en-US" sz="5116" b="1" dirty="0">
                <a:solidFill>
                  <a:srgbClr val="00D7FE"/>
                </a:solidFill>
                <a:latin typeface="Barlow" pitchFamily="34" charset="0"/>
                <a:ea typeface="Barlow" pitchFamily="34" charset="-122"/>
                <a:cs typeface="Barlow" pitchFamily="34" charset="-120"/>
              </a:rPr>
              <a:t>Thank you for your Patience !</a:t>
            </a:r>
            <a:endParaRPr lang="en-US" sz="5116" dirty="0">
              <a:solidFill>
                <a:srgbClr val="00D7FE"/>
              </a:solidFill>
            </a:endParaRPr>
          </a:p>
        </p:txBody>
      </p:sp>
      <p:pic>
        <p:nvPicPr>
          <p:cNvPr id="11" name="Image 1" descr="preencoded.png">
            <a:extLst>
              <a:ext uri="{FF2B5EF4-FFF2-40B4-BE49-F238E27FC236}">
                <a16:creationId xmlns:a16="http://schemas.microsoft.com/office/drawing/2014/main" id="{5EF6EA5A-2EA0-3542-27CB-2B02FECF2B6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512" b="91706" l="3443" r="96088">
                        <a14:foregroundMark x1="7199" y1="45540" x2="7199" y2="45540"/>
                        <a14:foregroundMark x1="3599" y1="49452" x2="3599" y2="49452"/>
                        <a14:foregroundMark x1="33020" y1="87637" x2="33020" y2="87637"/>
                        <a14:foregroundMark x1="69327" y1="87950" x2="69327" y2="87950"/>
                        <a14:foregroundMark x1="96244" y1="50861" x2="96244" y2="50861"/>
                        <a14:foregroundMark x1="31142" y1="34898" x2="31142" y2="34898"/>
                        <a14:foregroundMark x1="31142" y1="7668" x2="31142" y2="7668"/>
                        <a14:foregroundMark x1="69327" y1="90454" x2="69327" y2="90454"/>
                        <a14:foregroundMark x1="31768" y1="91706" x2="31768" y2="91706"/>
                        <a14:foregroundMark x1="51017" y1="51017" x2="51017" y2="51017"/>
                      </a14:backgroundRemoval>
                    </a14:imgEffect>
                  </a14:imgLayer>
                </a14:imgProps>
              </a:ext>
            </a:extLst>
          </a:blip>
          <a:stretch>
            <a:fillRect/>
          </a:stretch>
        </p:blipFill>
        <p:spPr>
          <a:xfrm>
            <a:off x="381453" y="323025"/>
            <a:ext cx="1160190" cy="1160190"/>
          </a:xfrm>
          <a:prstGeom prst="rect">
            <a:avLst/>
          </a:prstGeom>
        </p:spPr>
      </p:pic>
      <p:pic>
        <p:nvPicPr>
          <p:cNvPr id="13" name="Image 1" descr="preencoded.png">
            <a:extLst>
              <a:ext uri="{FF2B5EF4-FFF2-40B4-BE49-F238E27FC236}">
                <a16:creationId xmlns:a16="http://schemas.microsoft.com/office/drawing/2014/main" id="{AC1F8202-1819-C09D-8B28-2BE588A7AD2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512" b="91706" l="3443" r="96088">
                        <a14:foregroundMark x1="7199" y1="45540" x2="7199" y2="45540"/>
                        <a14:foregroundMark x1="3599" y1="49452" x2="3599" y2="49452"/>
                        <a14:foregroundMark x1="33020" y1="87637" x2="33020" y2="87637"/>
                        <a14:foregroundMark x1="69327" y1="87950" x2="69327" y2="87950"/>
                        <a14:foregroundMark x1="96244" y1="50861" x2="96244" y2="50861"/>
                        <a14:foregroundMark x1="31142" y1="34898" x2="31142" y2="34898"/>
                        <a14:foregroundMark x1="31142" y1="7668" x2="31142" y2="7668"/>
                        <a14:foregroundMark x1="69327" y1="90454" x2="69327" y2="90454"/>
                        <a14:foregroundMark x1="31768" y1="91706" x2="31768" y2="91706"/>
                        <a14:foregroundMark x1="51017" y1="51017" x2="51017" y2="51017"/>
                      </a14:backgroundRemoval>
                    </a14:imgEffect>
                  </a14:imgLayer>
                </a14:imgProps>
              </a:ext>
            </a:extLst>
          </a:blip>
          <a:stretch>
            <a:fillRect/>
          </a:stretch>
        </p:blipFill>
        <p:spPr>
          <a:xfrm>
            <a:off x="13135428" y="6856452"/>
            <a:ext cx="1160190" cy="1160190"/>
          </a:xfrm>
          <a:prstGeom prst="rect">
            <a:avLst/>
          </a:prstGeom>
        </p:spPr>
      </p:pic>
    </p:spTree>
    <p:extLst>
      <p:ext uri="{BB962C8B-B14F-4D97-AF65-F5344CB8AC3E}">
        <p14:creationId xmlns:p14="http://schemas.microsoft.com/office/powerpoint/2010/main" val="2170791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29600"/>
          </a:xfrm>
          <a:prstGeom prst="rect">
            <a:avLst/>
          </a:prstGeom>
          <a:solidFill>
            <a:srgbClr val="282C32"/>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1680210"/>
            <a:ext cx="4869180" cy="4869180"/>
          </a:xfrm>
          <a:prstGeom prst="rect">
            <a:avLst/>
          </a:prstGeom>
        </p:spPr>
      </p:pic>
      <p:sp>
        <p:nvSpPr>
          <p:cNvPr id="6" name="Text 2"/>
          <p:cNvSpPr/>
          <p:nvPr/>
        </p:nvSpPr>
        <p:spPr>
          <a:xfrm>
            <a:off x="6350437" y="1466612"/>
            <a:ext cx="7415927" cy="2241233"/>
          </a:xfrm>
          <a:prstGeom prst="rect">
            <a:avLst/>
          </a:prstGeom>
          <a:noFill/>
          <a:ln/>
        </p:spPr>
        <p:txBody>
          <a:bodyPr wrap="square" rtlCol="0" anchor="t"/>
          <a:lstStyle/>
          <a:p>
            <a:pPr marL="0" indent="0">
              <a:lnSpc>
                <a:spcPts val="8825"/>
              </a:lnSpc>
              <a:buNone/>
            </a:pPr>
            <a:r>
              <a:rPr lang="en-US" sz="7060" b="1" dirty="0">
                <a:solidFill>
                  <a:srgbClr val="00D7FE"/>
                </a:solidFill>
                <a:latin typeface="Barlow" pitchFamily="34" charset="0"/>
                <a:ea typeface="Barlow" pitchFamily="34" charset="-122"/>
                <a:cs typeface="Barlow" pitchFamily="34" charset="-120"/>
              </a:rPr>
              <a:t>Introduction to React.js</a:t>
            </a:r>
            <a:endParaRPr lang="en-US" sz="7060" dirty="0">
              <a:solidFill>
                <a:srgbClr val="00D7FE"/>
              </a:solidFill>
            </a:endParaRPr>
          </a:p>
        </p:txBody>
      </p:sp>
      <p:sp>
        <p:nvSpPr>
          <p:cNvPr id="7" name="Text 3"/>
          <p:cNvSpPr/>
          <p:nvPr/>
        </p:nvSpPr>
        <p:spPr>
          <a:xfrm>
            <a:off x="6350437" y="4078129"/>
            <a:ext cx="7415927" cy="2471261"/>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 React.js is a powerful, open-source JavaScript library for building user interfaces. It was developed and is maintained by Facebook. React.js allows developers to create reusable UI components, efficiently manage the state of these components, and build scalable web applications.</a:t>
            </a:r>
            <a:endParaRPr lang="en-US" sz="1944" dirty="0"/>
          </a:p>
        </p:txBody>
      </p:sp>
      <p:pic>
        <p:nvPicPr>
          <p:cNvPr id="10" name="Image 0">
            <a:extLst>
              <a:ext uri="{FF2B5EF4-FFF2-40B4-BE49-F238E27FC236}">
                <a16:creationId xmlns:a16="http://schemas.microsoft.com/office/drawing/2014/main" id="{E1AB9C38-C721-A5C5-53B5-0C87895BCEE7}"/>
              </a:ext>
            </a:extLst>
          </p:cNvPr>
          <p:cNvPicPr>
            <a:picLocks noChangeAspect="1"/>
          </p:cNvPicPr>
          <p:nvPr/>
        </p:nvPicPr>
        <p:blipFill rotWithShape="1">
          <a:blip r:embed="rId3">
            <a:alphaModFix amt="20000"/>
          </a:blip>
          <a:srcRect l="6448"/>
          <a:stretch/>
        </p:blipFill>
        <p:spPr>
          <a:xfrm rot="5400000">
            <a:off x="3172655" y="-3172657"/>
            <a:ext cx="8285088" cy="146304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29600"/>
          </a:xfrm>
          <a:prstGeom prst="rect">
            <a:avLst/>
          </a:prstGeom>
          <a:solidFill>
            <a:srgbClr val="282C32"/>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984647"/>
            <a:ext cx="4869061" cy="6260306"/>
          </a:xfrm>
          <a:prstGeom prst="rect">
            <a:avLst/>
          </a:prstGeom>
        </p:spPr>
      </p:pic>
      <p:sp>
        <p:nvSpPr>
          <p:cNvPr id="7" name="Text 3"/>
          <p:cNvSpPr/>
          <p:nvPr/>
        </p:nvSpPr>
        <p:spPr>
          <a:xfrm>
            <a:off x="864037" y="3675102"/>
            <a:ext cx="7415927" cy="237029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React.js was first developed and released by Facebook in 2013. It was created to address the challenges faced by developers in building complex user interfaces for web applications. React's innovative approach to building UI components has since made it one of the most popular JavaScript libraries for front-end development.</a:t>
            </a:r>
            <a:endParaRPr lang="en-US" sz="1944" dirty="0"/>
          </a:p>
        </p:txBody>
      </p:sp>
      <p:pic>
        <p:nvPicPr>
          <p:cNvPr id="9" name="Image 1" descr="preencoded.png">
            <a:extLst>
              <a:ext uri="{FF2B5EF4-FFF2-40B4-BE49-F238E27FC236}">
                <a16:creationId xmlns:a16="http://schemas.microsoft.com/office/drawing/2014/main" id="{30456F2F-861F-81D6-10B9-6995DAC0CA5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12" b="91706" l="3443" r="96088">
                        <a14:foregroundMark x1="7199" y1="45540" x2="7199" y2="45540"/>
                        <a14:foregroundMark x1="3599" y1="49452" x2="3599" y2="49452"/>
                        <a14:foregroundMark x1="33020" y1="87637" x2="33020" y2="87637"/>
                        <a14:foregroundMark x1="69327" y1="87950" x2="69327" y2="87950"/>
                        <a14:foregroundMark x1="96244" y1="50861" x2="96244" y2="50861"/>
                        <a14:foregroundMark x1="31142" y1="34898" x2="31142" y2="34898"/>
                        <a14:foregroundMark x1="31142" y1="7668" x2="31142" y2="7668"/>
                        <a14:foregroundMark x1="69327" y1="90454" x2="69327" y2="90454"/>
                        <a14:foregroundMark x1="31768" y1="91706" x2="31768" y2="91706"/>
                        <a14:foregroundMark x1="51017" y1="51017" x2="51017" y2="51017"/>
                      </a14:backgroundRemoval>
                    </a14:imgEffect>
                  </a14:imgLayer>
                </a14:imgProps>
              </a:ext>
            </a:extLst>
          </a:blip>
          <a:stretch>
            <a:fillRect/>
          </a:stretch>
        </p:blipFill>
        <p:spPr>
          <a:xfrm>
            <a:off x="283942" y="910805"/>
            <a:ext cx="1015531" cy="1015531"/>
          </a:xfrm>
          <a:prstGeom prst="rect">
            <a:avLst/>
          </a:prstGeom>
        </p:spPr>
      </p:pic>
      <p:pic>
        <p:nvPicPr>
          <p:cNvPr id="10" name="Image 1" descr="preencoded.png">
            <a:extLst>
              <a:ext uri="{FF2B5EF4-FFF2-40B4-BE49-F238E27FC236}">
                <a16:creationId xmlns:a16="http://schemas.microsoft.com/office/drawing/2014/main" id="{8D648554-3A79-C8BD-5008-18DF854FE17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512" b="91706" l="3443" r="96088">
                        <a14:foregroundMark x1="7199" y1="45540" x2="7199" y2="45540"/>
                        <a14:foregroundMark x1="3599" y1="49452" x2="3599" y2="49452"/>
                        <a14:foregroundMark x1="33020" y1="87637" x2="33020" y2="87637"/>
                        <a14:foregroundMark x1="69327" y1="87950" x2="69327" y2="87950"/>
                        <a14:foregroundMark x1="96244" y1="50861" x2="96244" y2="50861"/>
                        <a14:foregroundMark x1="31142" y1="34898" x2="31142" y2="34898"/>
                        <a14:foregroundMark x1="31142" y1="7668" x2="31142" y2="7668"/>
                        <a14:foregroundMark x1="69327" y1="90454" x2="69327" y2="90454"/>
                        <a14:foregroundMark x1="31768" y1="91706" x2="31768" y2="91706"/>
                        <a14:foregroundMark x1="51017" y1="51017" x2="51017" y2="51017"/>
                      </a14:backgroundRemoval>
                    </a14:imgEffect>
                  </a14:imgLayer>
                </a14:imgProps>
              </a:ext>
            </a:extLst>
          </a:blip>
          <a:stretch>
            <a:fillRect/>
          </a:stretch>
        </p:blipFill>
        <p:spPr>
          <a:xfrm>
            <a:off x="7449681" y="6045398"/>
            <a:ext cx="984647" cy="984647"/>
          </a:xfrm>
          <a:prstGeom prst="rect">
            <a:avLst/>
          </a:prstGeom>
        </p:spPr>
      </p:pic>
      <p:pic>
        <p:nvPicPr>
          <p:cNvPr id="8" name="Image 0">
            <a:extLst>
              <a:ext uri="{FF2B5EF4-FFF2-40B4-BE49-F238E27FC236}">
                <a16:creationId xmlns:a16="http://schemas.microsoft.com/office/drawing/2014/main" id="{7E06CDAC-6D1F-C23C-7935-E2A5439CA349}"/>
              </a:ext>
            </a:extLst>
          </p:cNvPr>
          <p:cNvPicPr>
            <a:picLocks noChangeAspect="1"/>
          </p:cNvPicPr>
          <p:nvPr/>
        </p:nvPicPr>
        <p:blipFill rotWithShape="1">
          <a:blip r:embed="rId7">
            <a:alphaModFix amt="20000"/>
          </a:blip>
          <a:srcRect l="6448"/>
          <a:stretch/>
        </p:blipFill>
        <p:spPr>
          <a:xfrm rot="5400000">
            <a:off x="3172655" y="-3172657"/>
            <a:ext cx="8285088" cy="14630402"/>
          </a:xfrm>
          <a:prstGeom prst="rect">
            <a:avLst/>
          </a:prstGeom>
        </p:spPr>
      </p:pic>
      <p:sp>
        <p:nvSpPr>
          <p:cNvPr id="6" name="Text 2"/>
          <p:cNvSpPr/>
          <p:nvPr/>
        </p:nvSpPr>
        <p:spPr>
          <a:xfrm>
            <a:off x="864037" y="2184202"/>
            <a:ext cx="7415927" cy="1120616"/>
          </a:xfrm>
          <a:prstGeom prst="rect">
            <a:avLst/>
          </a:prstGeom>
          <a:noFill/>
          <a:ln/>
        </p:spPr>
        <p:txBody>
          <a:bodyPr wrap="none" rtlCol="0" anchor="t"/>
          <a:lstStyle/>
          <a:p>
            <a:pPr marL="0" indent="0">
              <a:lnSpc>
                <a:spcPts val="8825"/>
              </a:lnSpc>
              <a:buNone/>
            </a:pPr>
            <a:r>
              <a:rPr lang="en-US" sz="7060" b="1" dirty="0">
                <a:solidFill>
                  <a:srgbClr val="00D7FE"/>
                </a:solidFill>
                <a:latin typeface="Barlow" pitchFamily="34" charset="0"/>
                <a:ea typeface="Barlow" pitchFamily="34" charset="-122"/>
                <a:cs typeface="Barlow" pitchFamily="34" charset="-120"/>
              </a:rPr>
              <a:t>History of React</a:t>
            </a:r>
            <a:endParaRPr lang="en-US" sz="7060" dirty="0">
              <a:solidFill>
                <a:srgbClr val="00D7F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214669"/>
            <a:ext cx="14630400" cy="8229600"/>
          </a:xfrm>
          <a:prstGeom prst="rect">
            <a:avLst/>
          </a:prstGeom>
          <a:solidFill>
            <a:srgbClr val="282C32"/>
          </a:solidFill>
          <a:ln/>
        </p:spPr>
        <p:txBody>
          <a:bodyPr/>
          <a:lstStyle/>
          <a:p>
            <a:endParaRPr lang="en-IN" dirty="0"/>
          </a:p>
        </p:txBody>
      </p:sp>
      <p:sp>
        <p:nvSpPr>
          <p:cNvPr id="5" name="Text 3"/>
          <p:cNvSpPr/>
          <p:nvPr/>
        </p:nvSpPr>
        <p:spPr>
          <a:xfrm>
            <a:off x="1258967" y="2767009"/>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EEEFF5"/>
                </a:solidFill>
                <a:latin typeface="Nirmala UI" panose="020B0502040204020203" pitchFamily="34" charset="0"/>
                <a:ea typeface="Nirmala UI" panose="020B0502040204020203" pitchFamily="34" charset="0"/>
                <a:cs typeface="Nirmala UI" panose="020B0502040204020203" pitchFamily="34" charset="0"/>
              </a:rPr>
              <a:t>Efficient Rendering:</a:t>
            </a:r>
            <a:r>
              <a:rPr lang="en-US" sz="1944" dirty="0">
                <a:solidFill>
                  <a:srgbClr val="EEEFF5"/>
                </a:solidFill>
                <a:latin typeface="Nirmala UI" panose="020B0502040204020203" pitchFamily="34" charset="0"/>
                <a:ea typeface="Nirmala UI" panose="020B0502040204020203" pitchFamily="34" charset="0"/>
                <a:cs typeface="Nirmala UI" panose="020B0502040204020203" pitchFamily="34" charset="0"/>
              </a:rPr>
              <a:t> React's </a:t>
            </a:r>
            <a:r>
              <a:rPr lang="en-US" sz="1944" b="1" dirty="0">
                <a:solidFill>
                  <a:srgbClr val="EEEFF5"/>
                </a:solidFill>
                <a:latin typeface="Nirmala UI" panose="020B0502040204020203" pitchFamily="34" charset="0"/>
                <a:ea typeface="Nirmala UI" panose="020B0502040204020203" pitchFamily="34" charset="0"/>
                <a:cs typeface="Nirmala UI" panose="020B0502040204020203" pitchFamily="34" charset="0"/>
              </a:rPr>
              <a:t>virtual DOM</a:t>
            </a:r>
            <a:r>
              <a:rPr lang="en-US" sz="1944" dirty="0">
                <a:solidFill>
                  <a:srgbClr val="EEEFF5"/>
                </a:solidFill>
                <a:latin typeface="Nirmala UI" panose="020B0502040204020203" pitchFamily="34" charset="0"/>
                <a:ea typeface="Nirmala UI" panose="020B0502040204020203" pitchFamily="34" charset="0"/>
                <a:cs typeface="Nirmala UI" panose="020B0502040204020203" pitchFamily="34" charset="0"/>
              </a:rPr>
              <a:t> and </a:t>
            </a:r>
            <a:r>
              <a:rPr lang="en-US" sz="1944" b="1" dirty="0">
                <a:solidFill>
                  <a:srgbClr val="EEEFF5"/>
                </a:solidFill>
                <a:latin typeface="Nirmala UI" panose="020B0502040204020203" pitchFamily="34" charset="0"/>
                <a:ea typeface="Nirmala UI" panose="020B0502040204020203" pitchFamily="34" charset="0"/>
                <a:cs typeface="Nirmala UI" panose="020B0502040204020203" pitchFamily="34" charset="0"/>
              </a:rPr>
              <a:t>diffing algorithm</a:t>
            </a:r>
            <a:r>
              <a:rPr lang="en-US" sz="1944" dirty="0">
                <a:solidFill>
                  <a:srgbClr val="EEEFF5"/>
                </a:solidFill>
                <a:latin typeface="Nirmala UI" panose="020B0502040204020203" pitchFamily="34" charset="0"/>
                <a:ea typeface="Nirmala UI" panose="020B0502040204020203" pitchFamily="34" charset="0"/>
                <a:cs typeface="Nirmala UI" panose="020B0502040204020203" pitchFamily="34" charset="0"/>
              </a:rPr>
              <a:t> allow for lightning-fast updates, ensuring a smooth and responsive user experience. React </a:t>
            </a:r>
            <a:r>
              <a:rPr lang="en-US" sz="2000" b="0" i="0" dirty="0">
                <a:solidFill>
                  <a:srgbClr val="E6EDF3"/>
                </a:solidFill>
                <a:effectLst/>
                <a:latin typeface="Nirmala UI" panose="020B0502040204020203" pitchFamily="34" charset="0"/>
                <a:ea typeface="Nirmala UI" panose="020B0502040204020203" pitchFamily="34" charset="0"/>
                <a:cs typeface="Nirmala UI" panose="020B0502040204020203" pitchFamily="34" charset="0"/>
              </a:rPr>
              <a:t>uses </a:t>
            </a:r>
            <a:r>
              <a:rPr lang="en-US" sz="2000" b="1" i="0" dirty="0">
                <a:solidFill>
                  <a:srgbClr val="E6EDF3"/>
                </a:solidFill>
                <a:effectLst/>
                <a:latin typeface="Nirmala UI" panose="020B0502040204020203" pitchFamily="34" charset="0"/>
                <a:ea typeface="Nirmala UI" panose="020B0502040204020203" pitchFamily="34" charset="0"/>
                <a:cs typeface="Nirmala UI" panose="020B0502040204020203" pitchFamily="34" charset="0"/>
              </a:rPr>
              <a:t>Virtual DOM</a:t>
            </a:r>
            <a:r>
              <a:rPr lang="en-US" sz="2000" b="0" i="0" dirty="0">
                <a:solidFill>
                  <a:srgbClr val="E6EDF3"/>
                </a:solidFill>
                <a:effectLst/>
                <a:latin typeface="Nirmala UI" panose="020B0502040204020203" pitchFamily="34" charset="0"/>
                <a:ea typeface="Nirmala UI" panose="020B0502040204020203" pitchFamily="34" charset="0"/>
                <a:cs typeface="Nirmala UI" panose="020B0502040204020203" pitchFamily="34" charset="0"/>
              </a:rPr>
              <a:t> instead of Real DOM considering that Real DOM manipulations are expensive.</a:t>
            </a:r>
            <a:endParaRPr lang="en-US" sz="1944" dirty="0">
              <a:latin typeface="Nirmala UI" panose="020B0502040204020203" pitchFamily="34" charset="0"/>
              <a:ea typeface="Nirmala UI" panose="020B0502040204020203" pitchFamily="34" charset="0"/>
              <a:cs typeface="Nirmala UI" panose="020B0502040204020203" pitchFamily="34" charset="0"/>
            </a:endParaRPr>
          </a:p>
        </p:txBody>
      </p:sp>
      <p:sp>
        <p:nvSpPr>
          <p:cNvPr id="6" name="Text 4"/>
          <p:cNvSpPr/>
          <p:nvPr/>
        </p:nvSpPr>
        <p:spPr>
          <a:xfrm>
            <a:off x="1258967" y="3934420"/>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EEEFF5"/>
                </a:solidFill>
                <a:latin typeface="Montserrat" pitchFamily="34" charset="0"/>
                <a:ea typeface="Montserrat" pitchFamily="34" charset="-122"/>
                <a:cs typeface="Montserrat" pitchFamily="34" charset="-120"/>
              </a:rPr>
              <a:t>Reusable Components:</a:t>
            </a:r>
            <a:r>
              <a:rPr lang="en-US" sz="1944" dirty="0">
                <a:solidFill>
                  <a:srgbClr val="EEEFF5"/>
                </a:solidFill>
                <a:latin typeface="Montserrat" pitchFamily="34" charset="0"/>
                <a:ea typeface="Montserrat" pitchFamily="34" charset="-122"/>
                <a:cs typeface="Montserrat" pitchFamily="34" charset="-120"/>
              </a:rPr>
              <a:t> React encourages a modular approach, enabling developers to create </a:t>
            </a:r>
            <a:r>
              <a:rPr lang="en-US" sz="1944" b="1" dirty="0">
                <a:solidFill>
                  <a:srgbClr val="EEEFF5"/>
                </a:solidFill>
                <a:latin typeface="Montserrat" pitchFamily="34" charset="0"/>
                <a:ea typeface="Montserrat" pitchFamily="34" charset="-122"/>
                <a:cs typeface="Montserrat" pitchFamily="34" charset="-120"/>
              </a:rPr>
              <a:t>reusable UI components</a:t>
            </a:r>
            <a:r>
              <a:rPr lang="en-US" sz="1944" dirty="0">
                <a:solidFill>
                  <a:srgbClr val="EEEFF5"/>
                </a:solidFill>
                <a:latin typeface="Montserrat" pitchFamily="34" charset="0"/>
                <a:ea typeface="Montserrat" pitchFamily="34" charset="-122"/>
                <a:cs typeface="Montserrat" pitchFamily="34" charset="-120"/>
              </a:rPr>
              <a:t> that can be easily integrated into larger applications.</a:t>
            </a:r>
            <a:endParaRPr lang="en-US" sz="1944" dirty="0"/>
          </a:p>
        </p:txBody>
      </p:sp>
      <p:sp>
        <p:nvSpPr>
          <p:cNvPr id="7" name="Text 5"/>
          <p:cNvSpPr/>
          <p:nvPr/>
        </p:nvSpPr>
        <p:spPr>
          <a:xfrm>
            <a:off x="1258967" y="4810839"/>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EEEFF5"/>
                </a:solidFill>
                <a:latin typeface="Montserrat" pitchFamily="34" charset="0"/>
                <a:ea typeface="Montserrat" pitchFamily="34" charset="-122"/>
                <a:cs typeface="Montserrat" pitchFamily="34" charset="-120"/>
              </a:rPr>
              <a:t>Declarative Syntax:</a:t>
            </a:r>
            <a:r>
              <a:rPr lang="en-US" sz="1944" dirty="0">
                <a:solidFill>
                  <a:srgbClr val="EEEFF5"/>
                </a:solidFill>
                <a:latin typeface="Montserrat" pitchFamily="34" charset="0"/>
                <a:ea typeface="Montserrat" pitchFamily="34" charset="-122"/>
                <a:cs typeface="Montserrat" pitchFamily="34" charset="-120"/>
              </a:rPr>
              <a:t> </a:t>
            </a:r>
            <a:r>
              <a:rPr lang="en-US" sz="1944" dirty="0" err="1">
                <a:solidFill>
                  <a:srgbClr val="EEEFF5"/>
                </a:solidFill>
                <a:latin typeface="Montserrat" pitchFamily="34" charset="0"/>
                <a:ea typeface="Montserrat" pitchFamily="34" charset="-122"/>
                <a:cs typeface="Montserrat" pitchFamily="34" charset="-120"/>
              </a:rPr>
              <a:t>React's</a:t>
            </a:r>
            <a:r>
              <a:rPr lang="en-US" sz="1944" dirty="0">
                <a:solidFill>
                  <a:srgbClr val="EEEFF5"/>
                </a:solidFill>
                <a:latin typeface="Montserrat" pitchFamily="34" charset="0"/>
                <a:ea typeface="Montserrat" pitchFamily="34" charset="-122"/>
                <a:cs typeface="Montserrat" pitchFamily="34" charset="-120"/>
              </a:rPr>
              <a:t> </a:t>
            </a:r>
            <a:r>
              <a:rPr lang="en-US" sz="1944" b="1" dirty="0">
                <a:solidFill>
                  <a:srgbClr val="EEEFF5"/>
                </a:solidFill>
                <a:latin typeface="Montserrat" pitchFamily="34" charset="0"/>
                <a:ea typeface="Montserrat" pitchFamily="34" charset="-122"/>
                <a:cs typeface="Montserrat" pitchFamily="34" charset="-120"/>
              </a:rPr>
              <a:t>declarative programming model</a:t>
            </a:r>
            <a:r>
              <a:rPr lang="en-US" sz="1944" dirty="0">
                <a:solidFill>
                  <a:srgbClr val="EEEFF5"/>
                </a:solidFill>
                <a:latin typeface="Montserrat" pitchFamily="34" charset="0"/>
                <a:ea typeface="Montserrat" pitchFamily="34" charset="-122"/>
                <a:cs typeface="Montserrat" pitchFamily="34" charset="-120"/>
              </a:rPr>
              <a:t> makes it easier to reason about and understand the structure of the user interface. Uses JSX syntax, a syntax extension of JS that allows developers to write HTML in their JS code.</a:t>
            </a:r>
            <a:endParaRPr lang="en-US" sz="1944" dirty="0"/>
          </a:p>
        </p:txBody>
      </p:sp>
      <p:sp>
        <p:nvSpPr>
          <p:cNvPr id="8" name="Text 6"/>
          <p:cNvSpPr/>
          <p:nvPr/>
        </p:nvSpPr>
        <p:spPr>
          <a:xfrm>
            <a:off x="1258966" y="6082307"/>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EEEFF5"/>
                </a:solidFill>
                <a:latin typeface="Montserrat" pitchFamily="34" charset="0"/>
                <a:ea typeface="Montserrat" pitchFamily="34" charset="-122"/>
                <a:cs typeface="Montserrat" pitchFamily="34" charset="-120"/>
              </a:rPr>
              <a:t>Ecosystem and Community:</a:t>
            </a:r>
            <a:r>
              <a:rPr lang="en-US" sz="1944" dirty="0">
                <a:solidFill>
                  <a:srgbClr val="EEEFF5"/>
                </a:solidFill>
                <a:latin typeface="Montserrat" pitchFamily="34" charset="0"/>
                <a:ea typeface="Montserrat" pitchFamily="34" charset="-122"/>
                <a:cs typeface="Montserrat" pitchFamily="34" charset="-120"/>
              </a:rPr>
              <a:t> React benefits from a </a:t>
            </a:r>
            <a:r>
              <a:rPr lang="en-US" sz="1944" b="1" dirty="0">
                <a:solidFill>
                  <a:srgbClr val="EEEFF5"/>
                </a:solidFill>
                <a:latin typeface="Montserrat" pitchFamily="34" charset="0"/>
                <a:ea typeface="Montserrat" pitchFamily="34" charset="-122"/>
                <a:cs typeface="Montserrat" pitchFamily="34" charset="-120"/>
              </a:rPr>
              <a:t>thriving ecosystem</a:t>
            </a:r>
            <a:r>
              <a:rPr lang="en-US" sz="1944" dirty="0">
                <a:solidFill>
                  <a:srgbClr val="EEEFF5"/>
                </a:solidFill>
                <a:latin typeface="Montserrat" pitchFamily="34" charset="0"/>
                <a:ea typeface="Montserrat" pitchFamily="34" charset="-122"/>
                <a:cs typeface="Montserrat" pitchFamily="34" charset="-120"/>
              </a:rPr>
              <a:t> of libraries, tools, and community support, making it a powerful and flexible choice for building modern web applications.</a:t>
            </a:r>
            <a:endParaRPr lang="en-US" sz="1944" dirty="0"/>
          </a:p>
        </p:txBody>
      </p:sp>
      <p:pic>
        <p:nvPicPr>
          <p:cNvPr id="9" name="Image 0">
            <a:extLst>
              <a:ext uri="{FF2B5EF4-FFF2-40B4-BE49-F238E27FC236}">
                <a16:creationId xmlns:a16="http://schemas.microsoft.com/office/drawing/2014/main" id="{5C132E72-0338-F00C-2D38-2339982C8D4A}"/>
              </a:ext>
            </a:extLst>
          </p:cNvPr>
          <p:cNvPicPr>
            <a:picLocks noChangeAspect="1"/>
          </p:cNvPicPr>
          <p:nvPr/>
        </p:nvPicPr>
        <p:blipFill rotWithShape="1">
          <a:blip r:embed="rId3">
            <a:alphaModFix amt="20000"/>
          </a:blip>
          <a:srcRect l="6448"/>
          <a:stretch/>
        </p:blipFill>
        <p:spPr>
          <a:xfrm rot="5400000">
            <a:off x="3053538" y="-3064417"/>
            <a:ext cx="8501566" cy="14630400"/>
          </a:xfrm>
          <a:prstGeom prst="rect">
            <a:avLst/>
          </a:prstGeom>
        </p:spPr>
      </p:pic>
      <p:sp>
        <p:nvSpPr>
          <p:cNvPr id="4" name="Text 2"/>
          <p:cNvSpPr/>
          <p:nvPr/>
        </p:nvSpPr>
        <p:spPr>
          <a:xfrm>
            <a:off x="864037" y="1752124"/>
            <a:ext cx="6497003" cy="812125"/>
          </a:xfrm>
          <a:prstGeom prst="rect">
            <a:avLst/>
          </a:prstGeom>
          <a:noFill/>
          <a:ln/>
        </p:spPr>
        <p:txBody>
          <a:bodyPr wrap="none" rtlCol="0" anchor="t"/>
          <a:lstStyle/>
          <a:p>
            <a:pPr marL="0" indent="0">
              <a:lnSpc>
                <a:spcPts val="6395"/>
              </a:lnSpc>
              <a:buNone/>
            </a:pPr>
            <a:r>
              <a:rPr lang="en-US" sz="5116" b="1" dirty="0">
                <a:solidFill>
                  <a:srgbClr val="00D7FE"/>
                </a:solidFill>
                <a:latin typeface="Barlow" pitchFamily="34" charset="0"/>
                <a:ea typeface="Barlow" pitchFamily="34" charset="-122"/>
                <a:cs typeface="Barlow" pitchFamily="34" charset="-120"/>
              </a:rPr>
              <a:t>Why to use React</a:t>
            </a:r>
            <a:endParaRPr lang="en-US" sz="5116" dirty="0">
              <a:solidFill>
                <a:srgbClr val="00D7F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378632" cy="8142514"/>
          </a:xfrm>
          <a:prstGeom prst="rect">
            <a:avLst/>
          </a:prstGeom>
          <a:solidFill>
            <a:srgbClr val="282C32"/>
          </a:solidFill>
          <a:ln/>
        </p:spPr>
        <p:txBody>
          <a:bodyPr/>
          <a:lstStyle/>
          <a:p>
            <a:endParaRPr lang="en-IN"/>
          </a:p>
        </p:txBody>
      </p:sp>
      <p:sp>
        <p:nvSpPr>
          <p:cNvPr id="6" name="Text 4"/>
          <p:cNvSpPr/>
          <p:nvPr/>
        </p:nvSpPr>
        <p:spPr>
          <a:xfrm>
            <a:off x="864037" y="3656528"/>
            <a:ext cx="3898821" cy="237029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React's Virtual DOM provides a lightweight, in-memory data structure that mirrors the actual DOM. This allows for efficient updates and re-renders of the UI.</a:t>
            </a:r>
            <a:endParaRPr lang="en-US" sz="1944" dirty="0"/>
          </a:p>
        </p:txBody>
      </p:sp>
      <p:sp>
        <p:nvSpPr>
          <p:cNvPr id="8" name="Text 6"/>
          <p:cNvSpPr/>
          <p:nvPr/>
        </p:nvSpPr>
        <p:spPr>
          <a:xfrm>
            <a:off x="5372695" y="4062532"/>
            <a:ext cx="3898821" cy="2370296"/>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React encourages developers to build the UI as a tree of reusable, self-contained components, promoting modularity and easier maintenance.</a:t>
            </a:r>
            <a:endParaRPr lang="en-US" sz="1944" dirty="0"/>
          </a:p>
        </p:txBody>
      </p:sp>
      <p:sp>
        <p:nvSpPr>
          <p:cNvPr id="10" name="Text 8"/>
          <p:cNvSpPr/>
          <p:nvPr/>
        </p:nvSpPr>
        <p:spPr>
          <a:xfrm>
            <a:off x="9881354" y="3656528"/>
            <a:ext cx="3898821" cy="1975247"/>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React's one-way data binding ensures that data flows in a predictable direction, making the application state easier to reason about and debug.</a:t>
            </a:r>
            <a:endParaRPr lang="en-US" sz="1944" dirty="0"/>
          </a:p>
        </p:txBody>
      </p:sp>
      <p:pic>
        <p:nvPicPr>
          <p:cNvPr id="11" name="Image 0">
            <a:extLst>
              <a:ext uri="{FF2B5EF4-FFF2-40B4-BE49-F238E27FC236}">
                <a16:creationId xmlns:a16="http://schemas.microsoft.com/office/drawing/2014/main" id="{6F806B17-626C-FED3-C38D-785BFA7C210B}"/>
              </a:ext>
            </a:extLst>
          </p:cNvPr>
          <p:cNvPicPr>
            <a:picLocks noChangeAspect="1"/>
          </p:cNvPicPr>
          <p:nvPr/>
        </p:nvPicPr>
        <p:blipFill rotWithShape="1">
          <a:blip r:embed="rId3">
            <a:alphaModFix amt="20000"/>
          </a:blip>
          <a:srcRect l="6448"/>
          <a:stretch/>
        </p:blipFill>
        <p:spPr>
          <a:xfrm rot="5400000">
            <a:off x="3118057" y="-3118061"/>
            <a:ext cx="8142514" cy="14378635"/>
          </a:xfrm>
          <a:prstGeom prst="rect">
            <a:avLst/>
          </a:prstGeom>
        </p:spPr>
      </p:pic>
      <p:sp>
        <p:nvSpPr>
          <p:cNvPr id="4" name="Text 2"/>
          <p:cNvSpPr/>
          <p:nvPr/>
        </p:nvSpPr>
        <p:spPr>
          <a:xfrm>
            <a:off x="864037" y="1574483"/>
            <a:ext cx="6922889" cy="812125"/>
          </a:xfrm>
          <a:prstGeom prst="rect">
            <a:avLst/>
          </a:prstGeom>
          <a:noFill/>
          <a:ln/>
        </p:spPr>
        <p:txBody>
          <a:bodyPr wrap="none" rtlCol="0" anchor="t"/>
          <a:lstStyle/>
          <a:p>
            <a:pPr marL="0" indent="0">
              <a:lnSpc>
                <a:spcPts val="6395"/>
              </a:lnSpc>
              <a:buNone/>
            </a:pPr>
            <a:r>
              <a:rPr lang="en-US" sz="5116" b="1" dirty="0">
                <a:solidFill>
                  <a:srgbClr val="00D7FE"/>
                </a:solidFill>
                <a:latin typeface="Barlow" pitchFamily="34" charset="0"/>
                <a:ea typeface="Barlow" pitchFamily="34" charset="-122"/>
                <a:cs typeface="Barlow" pitchFamily="34" charset="-120"/>
              </a:rPr>
              <a:t>Key Features of React.js</a:t>
            </a:r>
            <a:endParaRPr lang="en-US" sz="5116" dirty="0">
              <a:solidFill>
                <a:srgbClr val="00D7FE"/>
              </a:solidFill>
            </a:endParaRPr>
          </a:p>
        </p:txBody>
      </p:sp>
      <p:sp>
        <p:nvSpPr>
          <p:cNvPr id="5" name="Text 3"/>
          <p:cNvSpPr/>
          <p:nvPr/>
        </p:nvSpPr>
        <p:spPr>
          <a:xfrm>
            <a:off x="864037" y="3003709"/>
            <a:ext cx="3248501"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Virtual DOM</a:t>
            </a:r>
            <a:endParaRPr lang="en-US" sz="2558" dirty="0">
              <a:solidFill>
                <a:srgbClr val="00D7FE"/>
              </a:solidFill>
            </a:endParaRPr>
          </a:p>
        </p:txBody>
      </p:sp>
      <p:sp>
        <p:nvSpPr>
          <p:cNvPr id="7" name="Text 5"/>
          <p:cNvSpPr/>
          <p:nvPr/>
        </p:nvSpPr>
        <p:spPr>
          <a:xfrm>
            <a:off x="5372695" y="3003709"/>
            <a:ext cx="3898821" cy="812006"/>
          </a:xfrm>
          <a:prstGeom prst="rect">
            <a:avLst/>
          </a:prstGeom>
          <a:noFill/>
          <a:ln/>
        </p:spPr>
        <p:txBody>
          <a:bodyPr wrap="squar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Component-Based Architecture</a:t>
            </a:r>
            <a:endParaRPr lang="en-US" sz="2558" dirty="0">
              <a:solidFill>
                <a:srgbClr val="00D7FE"/>
              </a:solidFill>
            </a:endParaRPr>
          </a:p>
        </p:txBody>
      </p:sp>
      <p:sp>
        <p:nvSpPr>
          <p:cNvPr id="9" name="Text 7"/>
          <p:cNvSpPr/>
          <p:nvPr/>
        </p:nvSpPr>
        <p:spPr>
          <a:xfrm>
            <a:off x="9881354" y="3003709"/>
            <a:ext cx="3498771"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Unidirectional Data Flow</a:t>
            </a:r>
            <a:endParaRPr lang="en-US" sz="2558" dirty="0">
              <a:solidFill>
                <a:srgbClr val="00D7F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21562"/>
            <a:ext cx="14630400" cy="8229600"/>
          </a:xfrm>
          <a:prstGeom prst="rect">
            <a:avLst/>
          </a:prstGeom>
          <a:solidFill>
            <a:srgbClr val="282C32"/>
          </a:solidFill>
          <a:ln/>
        </p:spPr>
        <p:txBody>
          <a:bodyPr/>
          <a:lstStyle/>
          <a:p>
            <a:endParaRPr lang="en-IN">
              <a:solidFill>
                <a:srgbClr val="00D7FE"/>
              </a:solidFill>
            </a:endParaRPr>
          </a:p>
        </p:txBody>
      </p:sp>
      <p:sp>
        <p:nvSpPr>
          <p:cNvPr id="5" name="Shape 3"/>
          <p:cNvSpPr/>
          <p:nvPr/>
        </p:nvSpPr>
        <p:spPr>
          <a:xfrm>
            <a:off x="864037" y="2905006"/>
            <a:ext cx="555427" cy="555427"/>
          </a:xfrm>
          <a:prstGeom prst="roundRect">
            <a:avLst>
              <a:gd name="adj" fmla="val 26670"/>
            </a:avLst>
          </a:prstGeom>
          <a:solidFill>
            <a:srgbClr val="282C32"/>
          </a:solidFill>
          <a:ln/>
        </p:spPr>
        <p:txBody>
          <a:bodyPr/>
          <a:lstStyle/>
          <a:p>
            <a:endParaRPr lang="en-IN">
              <a:solidFill>
                <a:srgbClr val="00D7FE"/>
              </a:solidFill>
            </a:endParaRPr>
          </a:p>
        </p:txBody>
      </p:sp>
      <p:sp>
        <p:nvSpPr>
          <p:cNvPr id="9" name="Shape 7"/>
          <p:cNvSpPr/>
          <p:nvPr/>
        </p:nvSpPr>
        <p:spPr>
          <a:xfrm>
            <a:off x="7438668" y="2905006"/>
            <a:ext cx="555427" cy="555427"/>
          </a:xfrm>
          <a:prstGeom prst="roundRect">
            <a:avLst>
              <a:gd name="adj" fmla="val 26670"/>
            </a:avLst>
          </a:prstGeom>
          <a:solidFill>
            <a:srgbClr val="282C32"/>
          </a:solidFill>
          <a:ln/>
        </p:spPr>
        <p:txBody>
          <a:bodyPr/>
          <a:lstStyle/>
          <a:p>
            <a:endParaRPr lang="en-IN">
              <a:solidFill>
                <a:srgbClr val="00D7FE"/>
              </a:solidFill>
            </a:endParaRPr>
          </a:p>
        </p:txBody>
      </p:sp>
      <p:sp>
        <p:nvSpPr>
          <p:cNvPr id="13" name="Shape 11"/>
          <p:cNvSpPr/>
          <p:nvPr/>
        </p:nvSpPr>
        <p:spPr>
          <a:xfrm>
            <a:off x="864037" y="5168741"/>
            <a:ext cx="555427" cy="555427"/>
          </a:xfrm>
          <a:prstGeom prst="roundRect">
            <a:avLst>
              <a:gd name="adj" fmla="val 26670"/>
            </a:avLst>
          </a:prstGeom>
          <a:solidFill>
            <a:srgbClr val="282C32"/>
          </a:solidFill>
          <a:ln/>
        </p:spPr>
        <p:txBody>
          <a:bodyPr/>
          <a:lstStyle/>
          <a:p>
            <a:endParaRPr lang="en-IN">
              <a:solidFill>
                <a:srgbClr val="00D7FE"/>
              </a:solidFill>
            </a:endParaRPr>
          </a:p>
        </p:txBody>
      </p:sp>
      <p:sp>
        <p:nvSpPr>
          <p:cNvPr id="17" name="Shape 15"/>
          <p:cNvSpPr/>
          <p:nvPr/>
        </p:nvSpPr>
        <p:spPr>
          <a:xfrm>
            <a:off x="7438668" y="5168741"/>
            <a:ext cx="555427" cy="555427"/>
          </a:xfrm>
          <a:prstGeom prst="roundRect">
            <a:avLst>
              <a:gd name="adj" fmla="val 26670"/>
            </a:avLst>
          </a:prstGeom>
          <a:solidFill>
            <a:srgbClr val="282C32"/>
          </a:solidFill>
          <a:ln/>
        </p:spPr>
        <p:txBody>
          <a:bodyPr/>
          <a:lstStyle/>
          <a:p>
            <a:endParaRPr lang="en-IN">
              <a:solidFill>
                <a:srgbClr val="00D7FE"/>
              </a:solidFill>
            </a:endParaRPr>
          </a:p>
        </p:txBody>
      </p:sp>
      <p:pic>
        <p:nvPicPr>
          <p:cNvPr id="21" name="Image 0">
            <a:extLst>
              <a:ext uri="{FF2B5EF4-FFF2-40B4-BE49-F238E27FC236}">
                <a16:creationId xmlns:a16="http://schemas.microsoft.com/office/drawing/2014/main" id="{1EEC1971-4C4B-7483-D9B0-A7EB5FF2BB50}"/>
              </a:ext>
            </a:extLst>
          </p:cNvPr>
          <p:cNvPicPr>
            <a:picLocks noChangeAspect="1"/>
          </p:cNvPicPr>
          <p:nvPr/>
        </p:nvPicPr>
        <p:blipFill rotWithShape="1">
          <a:blip r:embed="rId3">
            <a:alphaModFix amt="35000"/>
          </a:blip>
          <a:srcRect l="6448"/>
          <a:stretch/>
        </p:blipFill>
        <p:spPr>
          <a:xfrm rot="5400000">
            <a:off x="3167839" y="-3161908"/>
            <a:ext cx="8285088" cy="14630402"/>
          </a:xfrm>
          <a:prstGeom prst="rect">
            <a:avLst/>
          </a:prstGeom>
        </p:spPr>
      </p:pic>
      <p:sp>
        <p:nvSpPr>
          <p:cNvPr id="4" name="Text 2"/>
          <p:cNvSpPr/>
          <p:nvPr/>
        </p:nvSpPr>
        <p:spPr>
          <a:xfrm>
            <a:off x="864037" y="1321475"/>
            <a:ext cx="6497003" cy="812125"/>
          </a:xfrm>
          <a:prstGeom prst="rect">
            <a:avLst/>
          </a:prstGeom>
          <a:noFill/>
          <a:ln/>
        </p:spPr>
        <p:txBody>
          <a:bodyPr wrap="none" rtlCol="0" anchor="t"/>
          <a:lstStyle/>
          <a:p>
            <a:pPr marL="0" indent="0">
              <a:lnSpc>
                <a:spcPts val="6395"/>
              </a:lnSpc>
              <a:buNone/>
            </a:pPr>
            <a:r>
              <a:rPr lang="en-US" sz="5116" b="1" dirty="0">
                <a:solidFill>
                  <a:srgbClr val="00D7FE"/>
                </a:solidFill>
                <a:latin typeface="Barlow" pitchFamily="34" charset="0"/>
                <a:ea typeface="Barlow" pitchFamily="34" charset="-122"/>
                <a:cs typeface="Barlow" pitchFamily="34" charset="-120"/>
              </a:rPr>
              <a:t>React.js Components</a:t>
            </a:r>
            <a:endParaRPr lang="en-US" sz="5116" dirty="0">
              <a:solidFill>
                <a:srgbClr val="00D7FE"/>
              </a:solidFill>
            </a:endParaRPr>
          </a:p>
        </p:txBody>
      </p:sp>
      <p:sp>
        <p:nvSpPr>
          <p:cNvPr id="7" name="Text 5"/>
          <p:cNvSpPr/>
          <p:nvPr/>
        </p:nvSpPr>
        <p:spPr>
          <a:xfrm>
            <a:off x="1666280" y="2905006"/>
            <a:ext cx="3410783"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Functional Components</a:t>
            </a:r>
            <a:endParaRPr lang="en-US" sz="2558" dirty="0">
              <a:solidFill>
                <a:srgbClr val="00D7FE"/>
              </a:solidFill>
            </a:endParaRPr>
          </a:p>
        </p:txBody>
      </p:sp>
      <p:sp>
        <p:nvSpPr>
          <p:cNvPr id="6" name="Text 4"/>
          <p:cNvSpPr/>
          <p:nvPr/>
        </p:nvSpPr>
        <p:spPr>
          <a:xfrm>
            <a:off x="1072753" y="2987754"/>
            <a:ext cx="137993" cy="389811"/>
          </a:xfrm>
          <a:prstGeom prst="rect">
            <a:avLst/>
          </a:prstGeom>
          <a:noFill/>
          <a:ln/>
        </p:spPr>
        <p:txBody>
          <a:bodyPr wrap="none" rtlCol="0" anchor="t"/>
          <a:lstStyle/>
          <a:p>
            <a:pPr marL="0" indent="0" algn="ctr">
              <a:lnSpc>
                <a:spcPts val="3069"/>
              </a:lnSpc>
              <a:buNone/>
            </a:pPr>
            <a:r>
              <a:rPr lang="en-US" sz="3069" b="1" dirty="0">
                <a:solidFill>
                  <a:srgbClr val="00D7FE"/>
                </a:solidFill>
                <a:latin typeface="Barlow" pitchFamily="34" charset="0"/>
                <a:ea typeface="Barlow" pitchFamily="34" charset="-122"/>
                <a:cs typeface="Barlow" pitchFamily="34" charset="-120"/>
              </a:rPr>
              <a:t>1</a:t>
            </a:r>
            <a:endParaRPr lang="en-US" sz="3069" dirty="0">
              <a:solidFill>
                <a:srgbClr val="00D7FE"/>
              </a:solidFill>
            </a:endParaRPr>
          </a:p>
        </p:txBody>
      </p:sp>
      <p:sp>
        <p:nvSpPr>
          <p:cNvPr id="11" name="Text 9"/>
          <p:cNvSpPr/>
          <p:nvPr/>
        </p:nvSpPr>
        <p:spPr>
          <a:xfrm>
            <a:off x="8240911" y="2905006"/>
            <a:ext cx="3248501"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Class Components</a:t>
            </a:r>
            <a:endParaRPr lang="en-US" sz="2558" dirty="0">
              <a:solidFill>
                <a:srgbClr val="00D7FE"/>
              </a:solidFill>
            </a:endParaRPr>
          </a:p>
        </p:txBody>
      </p:sp>
      <p:sp>
        <p:nvSpPr>
          <p:cNvPr id="10" name="Text 8"/>
          <p:cNvSpPr/>
          <p:nvPr/>
        </p:nvSpPr>
        <p:spPr>
          <a:xfrm>
            <a:off x="7607260" y="2987754"/>
            <a:ext cx="218242" cy="389811"/>
          </a:xfrm>
          <a:prstGeom prst="rect">
            <a:avLst/>
          </a:prstGeom>
          <a:noFill/>
          <a:ln/>
        </p:spPr>
        <p:txBody>
          <a:bodyPr wrap="none" rtlCol="0" anchor="t"/>
          <a:lstStyle/>
          <a:p>
            <a:pPr marL="0" indent="0" algn="ctr">
              <a:lnSpc>
                <a:spcPts val="3069"/>
              </a:lnSpc>
              <a:buNone/>
            </a:pPr>
            <a:r>
              <a:rPr lang="en-US" sz="3069" b="1" dirty="0">
                <a:solidFill>
                  <a:srgbClr val="00D7FE"/>
                </a:solidFill>
                <a:latin typeface="Barlow" pitchFamily="34" charset="0"/>
                <a:ea typeface="Barlow" pitchFamily="34" charset="-122"/>
                <a:cs typeface="Barlow" pitchFamily="34" charset="-120"/>
              </a:rPr>
              <a:t>2</a:t>
            </a:r>
            <a:endParaRPr lang="en-US" sz="3069" dirty="0">
              <a:solidFill>
                <a:srgbClr val="00D7FE"/>
              </a:solidFill>
            </a:endParaRPr>
          </a:p>
        </p:txBody>
      </p:sp>
      <p:sp>
        <p:nvSpPr>
          <p:cNvPr id="12" name="Text 10"/>
          <p:cNvSpPr/>
          <p:nvPr/>
        </p:nvSpPr>
        <p:spPr>
          <a:xfrm>
            <a:off x="8240911" y="3459123"/>
            <a:ext cx="5525572" cy="1185148"/>
          </a:xfrm>
          <a:prstGeom prst="rect">
            <a:avLst/>
          </a:prstGeom>
          <a:noFill/>
          <a:ln/>
        </p:spPr>
        <p:txBody>
          <a:bodyPr wrap="square" rtlCol="0" anchor="t"/>
          <a:lstStyle/>
          <a:p>
            <a:pPr marL="0" indent="0">
              <a:lnSpc>
                <a:spcPts val="3110"/>
              </a:lnSpc>
              <a:buNone/>
            </a:pPr>
            <a:r>
              <a:rPr lang="en-US" sz="1944" dirty="0">
                <a:solidFill>
                  <a:schemeClr val="bg1"/>
                </a:solidFill>
                <a:latin typeface="Montserrat" pitchFamily="34" charset="0"/>
                <a:ea typeface="Montserrat" pitchFamily="34" charset="-122"/>
                <a:cs typeface="Montserrat" pitchFamily="34" charset="-120"/>
              </a:rPr>
              <a:t>Stateful components that extend the React.Component class and provide more advanced features.</a:t>
            </a:r>
            <a:endParaRPr lang="en-US" sz="1944" dirty="0">
              <a:solidFill>
                <a:schemeClr val="bg1"/>
              </a:solidFill>
            </a:endParaRPr>
          </a:p>
        </p:txBody>
      </p:sp>
      <p:sp>
        <p:nvSpPr>
          <p:cNvPr id="8" name="Text 6"/>
          <p:cNvSpPr/>
          <p:nvPr/>
        </p:nvSpPr>
        <p:spPr>
          <a:xfrm>
            <a:off x="1666280" y="3459123"/>
            <a:ext cx="5525572" cy="790099"/>
          </a:xfrm>
          <a:prstGeom prst="rect">
            <a:avLst/>
          </a:prstGeom>
          <a:noFill/>
          <a:ln/>
        </p:spPr>
        <p:txBody>
          <a:bodyPr wrap="square" rtlCol="0" anchor="t"/>
          <a:lstStyle/>
          <a:p>
            <a:pPr marL="0" indent="0">
              <a:lnSpc>
                <a:spcPts val="3110"/>
              </a:lnSpc>
              <a:buNone/>
            </a:pPr>
            <a:r>
              <a:rPr lang="en-US" sz="1944" dirty="0">
                <a:solidFill>
                  <a:schemeClr val="bg1"/>
                </a:solidFill>
                <a:latin typeface="Montserrat" pitchFamily="34" charset="0"/>
                <a:ea typeface="Montserrat" pitchFamily="34" charset="-122"/>
                <a:cs typeface="Montserrat" pitchFamily="34" charset="-120"/>
              </a:rPr>
              <a:t>Lightweight, stateless components that are defined as JavaScript functions.</a:t>
            </a:r>
            <a:endParaRPr lang="en-US" sz="1944" dirty="0">
              <a:solidFill>
                <a:schemeClr val="bg1"/>
              </a:solidFill>
            </a:endParaRPr>
          </a:p>
        </p:txBody>
      </p:sp>
      <p:sp>
        <p:nvSpPr>
          <p:cNvPr id="15" name="Text 13"/>
          <p:cNvSpPr/>
          <p:nvPr/>
        </p:nvSpPr>
        <p:spPr>
          <a:xfrm>
            <a:off x="1666280" y="5168741"/>
            <a:ext cx="3454956"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Composite Components</a:t>
            </a:r>
            <a:endParaRPr lang="en-US" sz="2558" dirty="0">
              <a:solidFill>
                <a:srgbClr val="00D7FE"/>
              </a:solidFill>
            </a:endParaRPr>
          </a:p>
        </p:txBody>
      </p:sp>
      <p:sp>
        <p:nvSpPr>
          <p:cNvPr id="14" name="Text 12"/>
          <p:cNvSpPr/>
          <p:nvPr/>
        </p:nvSpPr>
        <p:spPr>
          <a:xfrm>
            <a:off x="1036439" y="5251490"/>
            <a:ext cx="210503" cy="389811"/>
          </a:xfrm>
          <a:prstGeom prst="rect">
            <a:avLst/>
          </a:prstGeom>
          <a:noFill/>
          <a:ln/>
        </p:spPr>
        <p:txBody>
          <a:bodyPr wrap="none" rtlCol="0" anchor="t"/>
          <a:lstStyle/>
          <a:p>
            <a:pPr marL="0" indent="0" algn="ctr">
              <a:lnSpc>
                <a:spcPts val="3069"/>
              </a:lnSpc>
              <a:buNone/>
            </a:pPr>
            <a:r>
              <a:rPr lang="en-US" sz="3069" b="1" dirty="0">
                <a:solidFill>
                  <a:srgbClr val="00D7FE"/>
                </a:solidFill>
                <a:latin typeface="Barlow" pitchFamily="34" charset="0"/>
                <a:ea typeface="Barlow" pitchFamily="34" charset="-122"/>
                <a:cs typeface="Barlow" pitchFamily="34" charset="-120"/>
              </a:rPr>
              <a:t>3</a:t>
            </a:r>
            <a:endParaRPr lang="en-US" sz="3069" dirty="0">
              <a:solidFill>
                <a:srgbClr val="00D7FE"/>
              </a:solidFill>
            </a:endParaRPr>
          </a:p>
        </p:txBody>
      </p:sp>
      <p:sp>
        <p:nvSpPr>
          <p:cNvPr id="16" name="Text 14"/>
          <p:cNvSpPr/>
          <p:nvPr/>
        </p:nvSpPr>
        <p:spPr>
          <a:xfrm>
            <a:off x="1666280" y="5722858"/>
            <a:ext cx="5525572" cy="790099"/>
          </a:xfrm>
          <a:prstGeom prst="rect">
            <a:avLst/>
          </a:prstGeom>
          <a:noFill/>
          <a:ln/>
        </p:spPr>
        <p:txBody>
          <a:bodyPr wrap="square" rtlCol="0" anchor="t"/>
          <a:lstStyle/>
          <a:p>
            <a:pPr marL="0" indent="0">
              <a:lnSpc>
                <a:spcPts val="3110"/>
              </a:lnSpc>
              <a:buNone/>
            </a:pPr>
            <a:r>
              <a:rPr lang="en-US" sz="1944" dirty="0">
                <a:solidFill>
                  <a:schemeClr val="bg1"/>
                </a:solidFill>
                <a:latin typeface="Montserrat" pitchFamily="34" charset="0"/>
                <a:ea typeface="Montserrat" pitchFamily="34" charset="-122"/>
                <a:cs typeface="Montserrat" pitchFamily="34" charset="-120"/>
              </a:rPr>
              <a:t>Complex components that are built by composing simpler, reusable components.</a:t>
            </a:r>
            <a:endParaRPr lang="en-US" sz="1944" dirty="0">
              <a:solidFill>
                <a:schemeClr val="bg1"/>
              </a:solidFill>
            </a:endParaRPr>
          </a:p>
        </p:txBody>
      </p:sp>
      <p:sp>
        <p:nvSpPr>
          <p:cNvPr id="19" name="Text 17"/>
          <p:cNvSpPr/>
          <p:nvPr/>
        </p:nvSpPr>
        <p:spPr>
          <a:xfrm>
            <a:off x="8240911" y="5168741"/>
            <a:ext cx="4835366"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Higher-Order Components (HOCs)</a:t>
            </a:r>
            <a:endParaRPr lang="en-US" sz="2558" dirty="0">
              <a:solidFill>
                <a:srgbClr val="00D7FE"/>
              </a:solidFill>
            </a:endParaRPr>
          </a:p>
        </p:txBody>
      </p:sp>
      <p:sp>
        <p:nvSpPr>
          <p:cNvPr id="18" name="Text 16"/>
          <p:cNvSpPr/>
          <p:nvPr/>
        </p:nvSpPr>
        <p:spPr>
          <a:xfrm>
            <a:off x="7598450" y="5251490"/>
            <a:ext cx="235863" cy="389811"/>
          </a:xfrm>
          <a:prstGeom prst="rect">
            <a:avLst/>
          </a:prstGeom>
          <a:noFill/>
          <a:ln/>
        </p:spPr>
        <p:txBody>
          <a:bodyPr wrap="none" rtlCol="0" anchor="t"/>
          <a:lstStyle/>
          <a:p>
            <a:pPr marL="0" indent="0" algn="ctr">
              <a:lnSpc>
                <a:spcPts val="3069"/>
              </a:lnSpc>
              <a:buNone/>
            </a:pPr>
            <a:r>
              <a:rPr lang="en-US" sz="3069" b="1" dirty="0">
                <a:solidFill>
                  <a:srgbClr val="00D7FE"/>
                </a:solidFill>
                <a:latin typeface="Barlow" pitchFamily="34" charset="0"/>
                <a:ea typeface="Barlow" pitchFamily="34" charset="-122"/>
                <a:cs typeface="Barlow" pitchFamily="34" charset="-120"/>
              </a:rPr>
              <a:t>4</a:t>
            </a:r>
            <a:endParaRPr lang="en-US" sz="3069" dirty="0">
              <a:solidFill>
                <a:srgbClr val="00D7FE"/>
              </a:solidFill>
            </a:endParaRPr>
          </a:p>
        </p:txBody>
      </p:sp>
      <p:sp>
        <p:nvSpPr>
          <p:cNvPr id="20" name="Text 18"/>
          <p:cNvSpPr/>
          <p:nvPr/>
        </p:nvSpPr>
        <p:spPr>
          <a:xfrm>
            <a:off x="8240911" y="5722858"/>
            <a:ext cx="5525572" cy="1185148"/>
          </a:xfrm>
          <a:prstGeom prst="rect">
            <a:avLst/>
          </a:prstGeom>
          <a:noFill/>
          <a:ln/>
        </p:spPr>
        <p:txBody>
          <a:bodyPr wrap="square" rtlCol="0" anchor="t"/>
          <a:lstStyle/>
          <a:p>
            <a:pPr marL="0" indent="0">
              <a:lnSpc>
                <a:spcPts val="3110"/>
              </a:lnSpc>
              <a:buNone/>
            </a:pPr>
            <a:r>
              <a:rPr lang="en-US" sz="1944" dirty="0">
                <a:solidFill>
                  <a:schemeClr val="bg1"/>
                </a:solidFill>
                <a:latin typeface="Montserrat" pitchFamily="34" charset="0"/>
                <a:ea typeface="Montserrat" pitchFamily="34" charset="-122"/>
                <a:cs typeface="Montserrat" pitchFamily="34" charset="-120"/>
              </a:rPr>
              <a:t>Powerful patterns for reusing component logic and enhancing component functionality.</a:t>
            </a:r>
            <a:endParaRPr lang="en-US" sz="1944"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0" y="0"/>
            <a:ext cx="14630400" cy="8229600"/>
          </a:xfrm>
          <a:prstGeom prst="rect">
            <a:avLst/>
          </a:prstGeom>
          <a:solidFill>
            <a:srgbClr val="282C32"/>
          </a:solidFill>
          <a:ln/>
        </p:spPr>
        <p:txBody>
          <a:bodyPr/>
          <a:lstStyle/>
          <a:p>
            <a:endParaRPr lang="en-IN"/>
          </a:p>
        </p:txBody>
      </p:sp>
      <p:sp>
        <p:nvSpPr>
          <p:cNvPr id="4" name="Text 2"/>
          <p:cNvSpPr/>
          <p:nvPr/>
        </p:nvSpPr>
        <p:spPr>
          <a:xfrm>
            <a:off x="864037" y="1303020"/>
            <a:ext cx="8546902" cy="812125"/>
          </a:xfrm>
          <a:prstGeom prst="rect">
            <a:avLst/>
          </a:prstGeom>
          <a:noFill/>
          <a:ln/>
        </p:spPr>
        <p:txBody>
          <a:bodyPr wrap="none" rtlCol="0" anchor="t"/>
          <a:lstStyle/>
          <a:p>
            <a:pPr marL="0" indent="0">
              <a:lnSpc>
                <a:spcPts val="6395"/>
              </a:lnSpc>
              <a:buNone/>
            </a:pPr>
            <a:r>
              <a:rPr lang="en-US" sz="5116" b="1" dirty="0">
                <a:solidFill>
                  <a:srgbClr val="00D7FE"/>
                </a:solidFill>
                <a:latin typeface="Barlow" pitchFamily="34" charset="0"/>
                <a:ea typeface="Barlow" pitchFamily="34" charset="-122"/>
                <a:cs typeface="Barlow" pitchFamily="34" charset="-120"/>
              </a:rPr>
              <a:t>State Management in React.js</a:t>
            </a:r>
            <a:endParaRPr lang="en-US" sz="5116" dirty="0">
              <a:solidFill>
                <a:srgbClr val="00D7FE"/>
              </a:solidFill>
            </a:endParaRPr>
          </a:p>
        </p:txBody>
      </p:sp>
      <p:sp>
        <p:nvSpPr>
          <p:cNvPr id="5" name="Shape 3"/>
          <p:cNvSpPr/>
          <p:nvPr/>
        </p:nvSpPr>
        <p:spPr>
          <a:xfrm>
            <a:off x="864037" y="2608898"/>
            <a:ext cx="6327815" cy="1837849"/>
          </a:xfrm>
          <a:prstGeom prst="roundRect">
            <a:avLst>
              <a:gd name="adj" fmla="val 8060"/>
            </a:avLst>
          </a:prstGeom>
          <a:solidFill>
            <a:srgbClr val="282C32"/>
          </a:solidFill>
          <a:ln/>
        </p:spPr>
        <p:txBody>
          <a:bodyPr/>
          <a:lstStyle/>
          <a:p>
            <a:endParaRPr lang="en-IN"/>
          </a:p>
        </p:txBody>
      </p:sp>
      <p:sp>
        <p:nvSpPr>
          <p:cNvPr id="6" name="Text 4"/>
          <p:cNvSpPr/>
          <p:nvPr/>
        </p:nvSpPr>
        <p:spPr>
          <a:xfrm>
            <a:off x="1110853" y="2855714"/>
            <a:ext cx="3248501"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State</a:t>
            </a:r>
            <a:endParaRPr lang="en-US" sz="2558" dirty="0">
              <a:solidFill>
                <a:srgbClr val="00D7FE"/>
              </a:solidFill>
            </a:endParaRPr>
          </a:p>
        </p:txBody>
      </p:sp>
      <p:sp>
        <p:nvSpPr>
          <p:cNvPr id="7" name="Text 5"/>
          <p:cNvSpPr/>
          <p:nvPr/>
        </p:nvSpPr>
        <p:spPr>
          <a:xfrm>
            <a:off x="1110853" y="3409831"/>
            <a:ext cx="5834182" cy="790099"/>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The internal data of a React component that determines its behavior and appearance.</a:t>
            </a:r>
            <a:endParaRPr lang="en-US" sz="1944" dirty="0"/>
          </a:p>
        </p:txBody>
      </p:sp>
      <p:sp>
        <p:nvSpPr>
          <p:cNvPr id="8" name="Shape 6"/>
          <p:cNvSpPr/>
          <p:nvPr/>
        </p:nvSpPr>
        <p:spPr>
          <a:xfrm>
            <a:off x="7438668" y="2608898"/>
            <a:ext cx="6327815" cy="1837849"/>
          </a:xfrm>
          <a:prstGeom prst="roundRect">
            <a:avLst>
              <a:gd name="adj" fmla="val 8060"/>
            </a:avLst>
          </a:prstGeom>
          <a:solidFill>
            <a:srgbClr val="282C32"/>
          </a:solidFill>
          <a:ln/>
        </p:spPr>
        <p:txBody>
          <a:bodyPr/>
          <a:lstStyle/>
          <a:p>
            <a:endParaRPr lang="en-IN"/>
          </a:p>
        </p:txBody>
      </p:sp>
      <p:sp>
        <p:nvSpPr>
          <p:cNvPr id="9" name="Text 7"/>
          <p:cNvSpPr/>
          <p:nvPr/>
        </p:nvSpPr>
        <p:spPr>
          <a:xfrm>
            <a:off x="7685484" y="2855714"/>
            <a:ext cx="3248501"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Props</a:t>
            </a:r>
            <a:endParaRPr lang="en-US" sz="2558" dirty="0">
              <a:solidFill>
                <a:srgbClr val="00D7FE"/>
              </a:solidFill>
            </a:endParaRPr>
          </a:p>
        </p:txBody>
      </p:sp>
      <p:sp>
        <p:nvSpPr>
          <p:cNvPr id="10" name="Text 8"/>
          <p:cNvSpPr/>
          <p:nvPr/>
        </p:nvSpPr>
        <p:spPr>
          <a:xfrm>
            <a:off x="7685484" y="3409831"/>
            <a:ext cx="5834182" cy="790099"/>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Data passed from parent components to child components, used to customize their behavior.</a:t>
            </a:r>
            <a:endParaRPr lang="en-US" sz="1944" dirty="0"/>
          </a:p>
        </p:txBody>
      </p:sp>
      <p:sp>
        <p:nvSpPr>
          <p:cNvPr id="11" name="Shape 9"/>
          <p:cNvSpPr/>
          <p:nvPr/>
        </p:nvSpPr>
        <p:spPr>
          <a:xfrm>
            <a:off x="864037" y="4693563"/>
            <a:ext cx="6327815" cy="2232898"/>
          </a:xfrm>
          <a:prstGeom prst="roundRect">
            <a:avLst>
              <a:gd name="adj" fmla="val 6634"/>
            </a:avLst>
          </a:prstGeom>
          <a:solidFill>
            <a:srgbClr val="282C32"/>
          </a:solidFill>
          <a:ln/>
        </p:spPr>
        <p:txBody>
          <a:bodyPr/>
          <a:lstStyle/>
          <a:p>
            <a:endParaRPr lang="en-IN"/>
          </a:p>
        </p:txBody>
      </p:sp>
      <p:sp>
        <p:nvSpPr>
          <p:cNvPr id="12" name="Text 10"/>
          <p:cNvSpPr/>
          <p:nvPr/>
        </p:nvSpPr>
        <p:spPr>
          <a:xfrm>
            <a:off x="1110853" y="4940379"/>
            <a:ext cx="3248501"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setState()</a:t>
            </a:r>
            <a:endParaRPr lang="en-US" sz="2558" dirty="0">
              <a:solidFill>
                <a:srgbClr val="00D7FE"/>
              </a:solidFill>
            </a:endParaRPr>
          </a:p>
        </p:txBody>
      </p:sp>
      <p:sp>
        <p:nvSpPr>
          <p:cNvPr id="13" name="Text 11"/>
          <p:cNvSpPr/>
          <p:nvPr/>
        </p:nvSpPr>
        <p:spPr>
          <a:xfrm>
            <a:off x="1110853" y="5494496"/>
            <a:ext cx="5834182" cy="790099"/>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A method that allows you to update the state of a React component and trigger a re-render.</a:t>
            </a:r>
            <a:endParaRPr lang="en-US" sz="1944" dirty="0"/>
          </a:p>
        </p:txBody>
      </p:sp>
      <p:sp>
        <p:nvSpPr>
          <p:cNvPr id="14" name="Shape 12"/>
          <p:cNvSpPr/>
          <p:nvPr/>
        </p:nvSpPr>
        <p:spPr>
          <a:xfrm>
            <a:off x="7438668" y="4693563"/>
            <a:ext cx="6327815" cy="2232898"/>
          </a:xfrm>
          <a:prstGeom prst="roundRect">
            <a:avLst>
              <a:gd name="adj" fmla="val 6634"/>
            </a:avLst>
          </a:prstGeom>
          <a:solidFill>
            <a:srgbClr val="282C32"/>
          </a:solidFill>
          <a:ln/>
        </p:spPr>
        <p:txBody>
          <a:bodyPr/>
          <a:lstStyle/>
          <a:p>
            <a:endParaRPr lang="en-IN"/>
          </a:p>
        </p:txBody>
      </p:sp>
      <p:sp>
        <p:nvSpPr>
          <p:cNvPr id="15" name="Text 13"/>
          <p:cNvSpPr/>
          <p:nvPr/>
        </p:nvSpPr>
        <p:spPr>
          <a:xfrm>
            <a:off x="7685484" y="4940379"/>
            <a:ext cx="3248501" cy="406003"/>
          </a:xfrm>
          <a:prstGeom prst="rect">
            <a:avLst/>
          </a:prstGeom>
          <a:noFill/>
          <a:ln/>
        </p:spPr>
        <p:txBody>
          <a:bodyPr wrap="none" rtlCol="0" anchor="t"/>
          <a:lstStyle/>
          <a:p>
            <a:pPr marL="0" indent="0">
              <a:lnSpc>
                <a:spcPts val="3197"/>
              </a:lnSpc>
              <a:buNone/>
            </a:pPr>
            <a:r>
              <a:rPr lang="en-US" sz="2558" b="1" dirty="0">
                <a:solidFill>
                  <a:srgbClr val="00D7FE"/>
                </a:solidFill>
                <a:latin typeface="Barlow" pitchFamily="34" charset="0"/>
                <a:ea typeface="Barlow" pitchFamily="34" charset="-122"/>
                <a:cs typeface="Barlow" pitchFamily="34" charset="-120"/>
              </a:rPr>
              <a:t>Context API</a:t>
            </a:r>
            <a:endParaRPr lang="en-US" sz="2558" dirty="0">
              <a:solidFill>
                <a:srgbClr val="00D7FE"/>
              </a:solidFill>
            </a:endParaRPr>
          </a:p>
        </p:txBody>
      </p:sp>
      <p:sp>
        <p:nvSpPr>
          <p:cNvPr id="16" name="Text 14"/>
          <p:cNvSpPr/>
          <p:nvPr/>
        </p:nvSpPr>
        <p:spPr>
          <a:xfrm>
            <a:off x="7685484" y="5494496"/>
            <a:ext cx="5834182" cy="1185148"/>
          </a:xfrm>
          <a:prstGeom prst="rect">
            <a:avLst/>
          </a:prstGeom>
          <a:noFill/>
          <a:ln/>
        </p:spPr>
        <p:txBody>
          <a:bodyPr wrap="square" rtlCol="0" anchor="t"/>
          <a:lstStyle/>
          <a:p>
            <a:pPr marL="0" indent="0">
              <a:lnSpc>
                <a:spcPts val="3110"/>
              </a:lnSpc>
              <a:buNone/>
            </a:pPr>
            <a:r>
              <a:rPr lang="en-US" sz="1944" dirty="0">
                <a:solidFill>
                  <a:srgbClr val="EEEFF5"/>
                </a:solidFill>
                <a:latin typeface="Montserrat" pitchFamily="34" charset="0"/>
                <a:ea typeface="Montserrat" pitchFamily="34" charset="-122"/>
                <a:cs typeface="Montserrat" pitchFamily="34" charset="-120"/>
              </a:rPr>
              <a:t>A way to pass data through the component tree without having to pass props down manually at every level.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p>
        </p:txBody>
      </p:sp>
      <p:sp>
        <p:nvSpPr>
          <p:cNvPr id="3" name="Shape 1"/>
          <p:cNvSpPr/>
          <p:nvPr/>
        </p:nvSpPr>
        <p:spPr>
          <a:xfrm>
            <a:off x="19056" y="23086"/>
            <a:ext cx="14630400" cy="8229600"/>
          </a:xfrm>
          <a:prstGeom prst="rect">
            <a:avLst/>
          </a:prstGeom>
          <a:solidFill>
            <a:srgbClr val="282C32"/>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6" name="Text 2"/>
          <p:cNvSpPr/>
          <p:nvPr/>
        </p:nvSpPr>
        <p:spPr>
          <a:xfrm>
            <a:off x="7084" y="435487"/>
            <a:ext cx="5355372" cy="803284"/>
          </a:xfrm>
          <a:prstGeom prst="rect">
            <a:avLst/>
          </a:prstGeom>
          <a:noFill/>
          <a:ln/>
        </p:spPr>
        <p:txBody>
          <a:bodyPr wrap="none" rtlCol="0" anchor="t"/>
          <a:lstStyle/>
          <a:p>
            <a:pPr marL="0" indent="0" algn="ctr">
              <a:lnSpc>
                <a:spcPts val="6155"/>
              </a:lnSpc>
              <a:buNone/>
            </a:pPr>
            <a:r>
              <a:rPr lang="en-US" sz="4924" b="1" dirty="0">
                <a:solidFill>
                  <a:srgbClr val="00D7FE"/>
                </a:solidFill>
                <a:latin typeface="Barlow" pitchFamily="34" charset="0"/>
                <a:ea typeface="Barlow" pitchFamily="34" charset="-122"/>
                <a:cs typeface="Barlow" pitchFamily="34" charset="-120"/>
              </a:rPr>
              <a:t>Lifecycle Methods</a:t>
            </a:r>
          </a:p>
          <a:p>
            <a:pPr marL="0" indent="0" algn="ctr">
              <a:lnSpc>
                <a:spcPts val="6155"/>
              </a:lnSpc>
              <a:buNone/>
            </a:pPr>
            <a:r>
              <a:rPr lang="en-US" sz="4924" b="1" dirty="0">
                <a:solidFill>
                  <a:srgbClr val="00D7FE"/>
                </a:solidFill>
                <a:latin typeface="Barlow" pitchFamily="34" charset="0"/>
                <a:ea typeface="Barlow" pitchFamily="34" charset="-122"/>
                <a:cs typeface="Barlow" pitchFamily="34" charset="-120"/>
              </a:rPr>
              <a:t> in React.js</a:t>
            </a:r>
            <a:endParaRPr lang="en-US" sz="4924" dirty="0">
              <a:solidFill>
                <a:srgbClr val="00D7FE"/>
              </a:solidFill>
            </a:endParaRPr>
          </a:p>
        </p:txBody>
      </p:sp>
      <p:sp>
        <p:nvSpPr>
          <p:cNvPr id="7" name="Shape 3"/>
          <p:cNvSpPr/>
          <p:nvPr/>
        </p:nvSpPr>
        <p:spPr>
          <a:xfrm>
            <a:off x="1134547" y="1983343"/>
            <a:ext cx="106918" cy="5400913"/>
          </a:xfrm>
          <a:prstGeom prst="roundRect">
            <a:avLst>
              <a:gd name="adj" fmla="val 133362"/>
            </a:avLst>
          </a:prstGeom>
          <a:solidFill>
            <a:srgbClr val="282C32"/>
          </a:solidFill>
          <a:ln/>
        </p:spPr>
        <p:txBody>
          <a:bodyPr/>
          <a:lstStyle/>
          <a:p>
            <a:endParaRPr lang="en-IN"/>
          </a:p>
        </p:txBody>
      </p:sp>
      <p:sp>
        <p:nvSpPr>
          <p:cNvPr id="8" name="Shape 4"/>
          <p:cNvSpPr/>
          <p:nvPr/>
        </p:nvSpPr>
        <p:spPr>
          <a:xfrm>
            <a:off x="1455301" y="2464475"/>
            <a:ext cx="831652" cy="106918"/>
          </a:xfrm>
          <a:prstGeom prst="roundRect">
            <a:avLst>
              <a:gd name="adj" fmla="val 133362"/>
            </a:avLst>
          </a:prstGeom>
          <a:solidFill>
            <a:srgbClr val="282C32"/>
          </a:solidFill>
          <a:ln/>
        </p:spPr>
        <p:txBody>
          <a:bodyPr/>
          <a:lstStyle/>
          <a:p>
            <a:endParaRPr lang="en-IN"/>
          </a:p>
        </p:txBody>
      </p:sp>
      <p:sp>
        <p:nvSpPr>
          <p:cNvPr id="9" name="Shape 5"/>
          <p:cNvSpPr/>
          <p:nvPr/>
        </p:nvSpPr>
        <p:spPr>
          <a:xfrm>
            <a:off x="920710" y="2250638"/>
            <a:ext cx="534591" cy="534591"/>
          </a:xfrm>
          <a:prstGeom prst="roundRect">
            <a:avLst>
              <a:gd name="adj" fmla="val 26672"/>
            </a:avLst>
          </a:prstGeom>
          <a:solidFill>
            <a:srgbClr val="282C32"/>
          </a:solidFill>
          <a:ln/>
        </p:spPr>
        <p:txBody>
          <a:bodyPr/>
          <a:lstStyle/>
          <a:p>
            <a:endParaRPr lang="en-IN"/>
          </a:p>
        </p:txBody>
      </p:sp>
      <p:sp>
        <p:nvSpPr>
          <p:cNvPr id="10" name="Text 6"/>
          <p:cNvSpPr/>
          <p:nvPr/>
        </p:nvSpPr>
        <p:spPr>
          <a:xfrm>
            <a:off x="1121569" y="2330291"/>
            <a:ext cx="132874" cy="375285"/>
          </a:xfrm>
          <a:prstGeom prst="rect">
            <a:avLst/>
          </a:prstGeom>
          <a:noFill/>
          <a:ln/>
        </p:spPr>
        <p:txBody>
          <a:bodyPr wrap="none" rtlCol="0" anchor="t"/>
          <a:lstStyle/>
          <a:p>
            <a:pPr marL="0" indent="0" algn="ctr">
              <a:lnSpc>
                <a:spcPts val="2955"/>
              </a:lnSpc>
              <a:buNone/>
            </a:pPr>
            <a:r>
              <a:rPr lang="en-US" sz="2955" b="1" dirty="0">
                <a:solidFill>
                  <a:srgbClr val="60A9FF"/>
                </a:solidFill>
                <a:latin typeface="Barlow" pitchFamily="34" charset="0"/>
                <a:ea typeface="Barlow" pitchFamily="34" charset="-122"/>
                <a:cs typeface="Barlow" pitchFamily="34" charset="-120"/>
              </a:rPr>
              <a:t>1</a:t>
            </a:r>
            <a:endParaRPr lang="en-US" sz="2955" dirty="0"/>
          </a:p>
        </p:txBody>
      </p:sp>
      <p:sp>
        <p:nvSpPr>
          <p:cNvPr id="11" name="Text 7"/>
          <p:cNvSpPr/>
          <p:nvPr/>
        </p:nvSpPr>
        <p:spPr>
          <a:xfrm>
            <a:off x="1555194" y="2269093"/>
            <a:ext cx="3126819" cy="390763"/>
          </a:xfrm>
          <a:prstGeom prst="rect">
            <a:avLst/>
          </a:prstGeom>
          <a:noFill/>
          <a:ln/>
        </p:spPr>
        <p:txBody>
          <a:bodyPr wrap="none" rtlCol="0" anchor="t"/>
          <a:lstStyle/>
          <a:p>
            <a:pPr marL="0" indent="0" algn="l">
              <a:lnSpc>
                <a:spcPts val="3078"/>
              </a:lnSpc>
              <a:buNone/>
            </a:pPr>
            <a:r>
              <a:rPr lang="en-US" sz="2462" b="1" dirty="0">
                <a:solidFill>
                  <a:srgbClr val="60A9FF"/>
                </a:solidFill>
                <a:latin typeface="Barlow" pitchFamily="34" charset="0"/>
                <a:ea typeface="Barlow" pitchFamily="34" charset="-122"/>
                <a:cs typeface="Barlow" pitchFamily="34" charset="-120"/>
              </a:rPr>
              <a:t>Mounting</a:t>
            </a:r>
            <a:endParaRPr lang="en-US" sz="2462" dirty="0"/>
          </a:p>
        </p:txBody>
      </p:sp>
      <p:sp>
        <p:nvSpPr>
          <p:cNvPr id="12" name="Text 8"/>
          <p:cNvSpPr/>
          <p:nvPr/>
        </p:nvSpPr>
        <p:spPr>
          <a:xfrm>
            <a:off x="1503165" y="2655447"/>
            <a:ext cx="3178848" cy="760333"/>
          </a:xfrm>
          <a:prstGeom prst="rect">
            <a:avLst/>
          </a:prstGeom>
          <a:noFill/>
          <a:ln/>
        </p:spPr>
        <p:txBody>
          <a:bodyPr wrap="square" rtlCol="0" anchor="t"/>
          <a:lstStyle/>
          <a:p>
            <a:pPr marL="0" indent="0" algn="l">
              <a:lnSpc>
                <a:spcPts val="2994"/>
              </a:lnSpc>
              <a:buNone/>
            </a:pPr>
            <a:r>
              <a:rPr lang="en-US" sz="1871" dirty="0">
                <a:solidFill>
                  <a:srgbClr val="EEEFF5"/>
                </a:solidFill>
                <a:latin typeface="Montserrat" pitchFamily="34" charset="0"/>
                <a:ea typeface="Montserrat" pitchFamily="34" charset="-122"/>
                <a:cs typeface="Montserrat" pitchFamily="34" charset="-120"/>
              </a:rPr>
              <a:t>The process of inserting a new component instance into the DOM.</a:t>
            </a:r>
            <a:endParaRPr lang="en-US" sz="1871" dirty="0"/>
          </a:p>
        </p:txBody>
      </p:sp>
      <p:sp>
        <p:nvSpPr>
          <p:cNvPr id="13" name="Shape 9"/>
          <p:cNvSpPr/>
          <p:nvPr/>
        </p:nvSpPr>
        <p:spPr>
          <a:xfrm>
            <a:off x="1455301" y="4470678"/>
            <a:ext cx="831652" cy="106918"/>
          </a:xfrm>
          <a:prstGeom prst="roundRect">
            <a:avLst>
              <a:gd name="adj" fmla="val 133362"/>
            </a:avLst>
          </a:prstGeom>
          <a:solidFill>
            <a:srgbClr val="282C32"/>
          </a:solidFill>
          <a:ln/>
        </p:spPr>
        <p:txBody>
          <a:bodyPr/>
          <a:lstStyle/>
          <a:p>
            <a:endParaRPr lang="en-IN"/>
          </a:p>
        </p:txBody>
      </p:sp>
      <p:sp>
        <p:nvSpPr>
          <p:cNvPr id="14" name="Shape 10"/>
          <p:cNvSpPr/>
          <p:nvPr/>
        </p:nvSpPr>
        <p:spPr>
          <a:xfrm>
            <a:off x="920710" y="4256842"/>
            <a:ext cx="534591" cy="534591"/>
          </a:xfrm>
          <a:prstGeom prst="roundRect">
            <a:avLst>
              <a:gd name="adj" fmla="val 26672"/>
            </a:avLst>
          </a:prstGeom>
          <a:solidFill>
            <a:srgbClr val="282C32"/>
          </a:solidFill>
          <a:ln/>
        </p:spPr>
        <p:txBody>
          <a:bodyPr/>
          <a:lstStyle/>
          <a:p>
            <a:endParaRPr lang="en-IN"/>
          </a:p>
        </p:txBody>
      </p:sp>
      <p:sp>
        <p:nvSpPr>
          <p:cNvPr id="15" name="Text 11"/>
          <p:cNvSpPr/>
          <p:nvPr/>
        </p:nvSpPr>
        <p:spPr>
          <a:xfrm>
            <a:off x="1121569" y="3904071"/>
            <a:ext cx="210145" cy="375285"/>
          </a:xfrm>
          <a:prstGeom prst="rect">
            <a:avLst/>
          </a:prstGeom>
          <a:noFill/>
          <a:ln/>
        </p:spPr>
        <p:txBody>
          <a:bodyPr wrap="none" rtlCol="0" anchor="t"/>
          <a:lstStyle/>
          <a:p>
            <a:pPr marL="0" indent="0" algn="ctr">
              <a:lnSpc>
                <a:spcPts val="2955"/>
              </a:lnSpc>
              <a:buNone/>
            </a:pPr>
            <a:r>
              <a:rPr lang="en-US" sz="2955" b="1" dirty="0">
                <a:solidFill>
                  <a:srgbClr val="60A9FF"/>
                </a:solidFill>
                <a:latin typeface="Barlow" pitchFamily="34" charset="0"/>
                <a:ea typeface="Barlow" pitchFamily="34" charset="-122"/>
                <a:cs typeface="Barlow" pitchFamily="34" charset="-120"/>
              </a:rPr>
              <a:t>2</a:t>
            </a:r>
            <a:endParaRPr lang="en-US" sz="2955" dirty="0"/>
          </a:p>
        </p:txBody>
      </p:sp>
      <p:sp>
        <p:nvSpPr>
          <p:cNvPr id="16" name="Text 12"/>
          <p:cNvSpPr/>
          <p:nvPr/>
        </p:nvSpPr>
        <p:spPr>
          <a:xfrm>
            <a:off x="1503165" y="3860423"/>
            <a:ext cx="3126819" cy="390763"/>
          </a:xfrm>
          <a:prstGeom prst="rect">
            <a:avLst/>
          </a:prstGeom>
          <a:noFill/>
          <a:ln/>
        </p:spPr>
        <p:txBody>
          <a:bodyPr wrap="none" rtlCol="0" anchor="t"/>
          <a:lstStyle/>
          <a:p>
            <a:pPr marL="0" indent="0" algn="l">
              <a:lnSpc>
                <a:spcPts val="3078"/>
              </a:lnSpc>
              <a:buNone/>
            </a:pPr>
            <a:r>
              <a:rPr lang="en-US" sz="2462" b="1" dirty="0">
                <a:solidFill>
                  <a:srgbClr val="60A9FF"/>
                </a:solidFill>
                <a:latin typeface="Barlow" pitchFamily="34" charset="0"/>
                <a:ea typeface="Barlow" pitchFamily="34" charset="-122"/>
                <a:cs typeface="Barlow" pitchFamily="34" charset="-120"/>
              </a:rPr>
              <a:t>Updating</a:t>
            </a:r>
            <a:endParaRPr lang="en-US" sz="2462" dirty="0"/>
          </a:p>
        </p:txBody>
      </p:sp>
      <p:sp>
        <p:nvSpPr>
          <p:cNvPr id="17" name="Text 13"/>
          <p:cNvSpPr/>
          <p:nvPr/>
        </p:nvSpPr>
        <p:spPr>
          <a:xfrm>
            <a:off x="1442800" y="4206834"/>
            <a:ext cx="3518944" cy="760333"/>
          </a:xfrm>
          <a:prstGeom prst="rect">
            <a:avLst/>
          </a:prstGeom>
          <a:noFill/>
          <a:ln/>
        </p:spPr>
        <p:txBody>
          <a:bodyPr wrap="square" rtlCol="0" anchor="t"/>
          <a:lstStyle/>
          <a:p>
            <a:pPr marL="0" indent="0" algn="l">
              <a:lnSpc>
                <a:spcPts val="2994"/>
              </a:lnSpc>
              <a:buNone/>
            </a:pPr>
            <a:r>
              <a:rPr lang="en-US" sz="1871" dirty="0">
                <a:solidFill>
                  <a:srgbClr val="EEEFF5"/>
                </a:solidFill>
                <a:latin typeface="Montserrat" pitchFamily="34" charset="0"/>
                <a:ea typeface="Montserrat" pitchFamily="34" charset="-122"/>
                <a:cs typeface="Montserrat" pitchFamily="34" charset="-120"/>
              </a:rPr>
              <a:t>The process of re-rendering a component due to changes in props or state.</a:t>
            </a:r>
            <a:endParaRPr lang="en-US" sz="1871" dirty="0"/>
          </a:p>
        </p:txBody>
      </p:sp>
      <p:sp>
        <p:nvSpPr>
          <p:cNvPr id="18" name="Shape 14"/>
          <p:cNvSpPr/>
          <p:nvPr/>
        </p:nvSpPr>
        <p:spPr>
          <a:xfrm>
            <a:off x="1455301" y="6476881"/>
            <a:ext cx="831652" cy="106918"/>
          </a:xfrm>
          <a:prstGeom prst="roundRect">
            <a:avLst>
              <a:gd name="adj" fmla="val 133362"/>
            </a:avLst>
          </a:prstGeom>
          <a:solidFill>
            <a:srgbClr val="282C32"/>
          </a:solidFill>
          <a:ln/>
        </p:spPr>
        <p:txBody>
          <a:bodyPr/>
          <a:lstStyle/>
          <a:p>
            <a:endParaRPr lang="en-IN"/>
          </a:p>
        </p:txBody>
      </p:sp>
      <p:sp>
        <p:nvSpPr>
          <p:cNvPr id="19" name="Shape 15"/>
          <p:cNvSpPr/>
          <p:nvPr/>
        </p:nvSpPr>
        <p:spPr>
          <a:xfrm>
            <a:off x="920710" y="6263045"/>
            <a:ext cx="534591" cy="534591"/>
          </a:xfrm>
          <a:prstGeom prst="roundRect">
            <a:avLst>
              <a:gd name="adj" fmla="val 26672"/>
            </a:avLst>
          </a:prstGeom>
          <a:solidFill>
            <a:srgbClr val="282C32"/>
          </a:solidFill>
          <a:ln/>
        </p:spPr>
        <p:txBody>
          <a:bodyPr/>
          <a:lstStyle/>
          <a:p>
            <a:endParaRPr lang="en-IN"/>
          </a:p>
        </p:txBody>
      </p:sp>
      <p:sp>
        <p:nvSpPr>
          <p:cNvPr id="20" name="Text 16"/>
          <p:cNvSpPr/>
          <p:nvPr/>
        </p:nvSpPr>
        <p:spPr>
          <a:xfrm>
            <a:off x="1086683" y="5521941"/>
            <a:ext cx="202644" cy="375285"/>
          </a:xfrm>
          <a:prstGeom prst="rect">
            <a:avLst/>
          </a:prstGeom>
          <a:noFill/>
          <a:ln/>
        </p:spPr>
        <p:txBody>
          <a:bodyPr wrap="none" rtlCol="0" anchor="t"/>
          <a:lstStyle/>
          <a:p>
            <a:pPr marL="0" indent="0" algn="ctr">
              <a:lnSpc>
                <a:spcPts val="2955"/>
              </a:lnSpc>
              <a:buNone/>
            </a:pPr>
            <a:r>
              <a:rPr lang="en-US" sz="2955" b="1" dirty="0">
                <a:solidFill>
                  <a:srgbClr val="60A9FF"/>
                </a:solidFill>
                <a:latin typeface="Barlow" pitchFamily="34" charset="0"/>
                <a:ea typeface="Barlow" pitchFamily="34" charset="-122"/>
                <a:cs typeface="Barlow" pitchFamily="34" charset="-120"/>
              </a:rPr>
              <a:t>3</a:t>
            </a:r>
            <a:endParaRPr lang="en-US" sz="2955" dirty="0"/>
          </a:p>
        </p:txBody>
      </p:sp>
      <p:sp>
        <p:nvSpPr>
          <p:cNvPr id="21" name="Text 17"/>
          <p:cNvSpPr/>
          <p:nvPr/>
        </p:nvSpPr>
        <p:spPr>
          <a:xfrm>
            <a:off x="1455301" y="5493991"/>
            <a:ext cx="3126819" cy="390763"/>
          </a:xfrm>
          <a:prstGeom prst="rect">
            <a:avLst/>
          </a:prstGeom>
          <a:noFill/>
          <a:ln/>
        </p:spPr>
        <p:txBody>
          <a:bodyPr wrap="none" rtlCol="0" anchor="t"/>
          <a:lstStyle/>
          <a:p>
            <a:pPr marL="0" indent="0" algn="l">
              <a:lnSpc>
                <a:spcPts val="3078"/>
              </a:lnSpc>
              <a:buNone/>
            </a:pPr>
            <a:r>
              <a:rPr lang="en-US" sz="2462" b="1" dirty="0">
                <a:solidFill>
                  <a:srgbClr val="60A9FF"/>
                </a:solidFill>
                <a:latin typeface="Barlow" pitchFamily="34" charset="0"/>
                <a:ea typeface="Barlow" pitchFamily="34" charset="-122"/>
                <a:cs typeface="Barlow" pitchFamily="34" charset="-120"/>
              </a:rPr>
              <a:t>Unmounting</a:t>
            </a:r>
            <a:endParaRPr lang="en-US" sz="2462" dirty="0"/>
          </a:p>
        </p:txBody>
      </p:sp>
      <p:pic>
        <p:nvPicPr>
          <p:cNvPr id="24" name="Picture 23">
            <a:extLst>
              <a:ext uri="{FF2B5EF4-FFF2-40B4-BE49-F238E27FC236}">
                <a16:creationId xmlns:a16="http://schemas.microsoft.com/office/drawing/2014/main" id="{56A5237A-0097-25E5-0906-0F13395DB600}"/>
              </a:ext>
            </a:extLst>
          </p:cNvPr>
          <p:cNvPicPr>
            <a:picLocks noChangeAspect="1"/>
          </p:cNvPicPr>
          <p:nvPr/>
        </p:nvPicPr>
        <p:blipFill>
          <a:blip r:embed="rId4"/>
          <a:stretch>
            <a:fillRect/>
          </a:stretch>
        </p:blipFill>
        <p:spPr>
          <a:xfrm>
            <a:off x="5621774" y="0"/>
            <a:ext cx="9021604" cy="8183428"/>
          </a:xfrm>
          <a:prstGeom prst="rect">
            <a:avLst/>
          </a:prstGeom>
        </p:spPr>
      </p:pic>
      <p:sp>
        <p:nvSpPr>
          <p:cNvPr id="22" name="Text 18"/>
          <p:cNvSpPr/>
          <p:nvPr/>
        </p:nvSpPr>
        <p:spPr>
          <a:xfrm>
            <a:off x="1455301" y="6036634"/>
            <a:ext cx="3907155" cy="1211109"/>
          </a:xfrm>
          <a:prstGeom prst="rect">
            <a:avLst/>
          </a:prstGeom>
          <a:noFill/>
          <a:ln/>
        </p:spPr>
        <p:txBody>
          <a:bodyPr wrap="none" rtlCol="0" anchor="t"/>
          <a:lstStyle/>
          <a:p>
            <a:pPr marL="0" indent="0" algn="l">
              <a:lnSpc>
                <a:spcPts val="2994"/>
              </a:lnSpc>
              <a:buNone/>
            </a:pPr>
            <a:r>
              <a:rPr lang="en-US" sz="1871" dirty="0">
                <a:solidFill>
                  <a:srgbClr val="EEEFF5"/>
                </a:solidFill>
                <a:latin typeface="Montserrat" pitchFamily="34" charset="0"/>
                <a:ea typeface="Montserrat" pitchFamily="34" charset="-122"/>
                <a:cs typeface="Montserrat" pitchFamily="34" charset="-120"/>
              </a:rPr>
              <a:t>The process of removing a </a:t>
            </a:r>
          </a:p>
          <a:p>
            <a:pPr marL="0" indent="0" algn="l">
              <a:lnSpc>
                <a:spcPts val="2994"/>
              </a:lnSpc>
              <a:buNone/>
            </a:pPr>
            <a:r>
              <a:rPr lang="en-US" sz="1871" dirty="0">
                <a:solidFill>
                  <a:srgbClr val="EEEFF5"/>
                </a:solidFill>
                <a:latin typeface="Montserrat" pitchFamily="34" charset="0"/>
                <a:ea typeface="Montserrat" pitchFamily="34" charset="-122"/>
                <a:cs typeface="Montserrat" pitchFamily="34" charset="-120"/>
              </a:rPr>
              <a:t>component instance from </a:t>
            </a:r>
          </a:p>
          <a:p>
            <a:pPr marL="0" indent="0" algn="l">
              <a:lnSpc>
                <a:spcPts val="2994"/>
              </a:lnSpc>
              <a:buNone/>
            </a:pPr>
            <a:r>
              <a:rPr lang="en-US" sz="1871" dirty="0">
                <a:solidFill>
                  <a:srgbClr val="EEEFF5"/>
                </a:solidFill>
                <a:latin typeface="Montserrat" pitchFamily="34" charset="0"/>
                <a:ea typeface="Montserrat" pitchFamily="34" charset="-122"/>
                <a:cs typeface="Montserrat" pitchFamily="34" charset="-120"/>
              </a:rPr>
              <a:t>the DOM.</a:t>
            </a:r>
            <a:endParaRPr lang="en-US" sz="1871" dirty="0"/>
          </a:p>
          <a:p>
            <a:pPr marL="0" indent="0" algn="l">
              <a:lnSpc>
                <a:spcPts val="2994"/>
              </a:lnSpc>
              <a:buNone/>
            </a:pPr>
            <a:endParaRPr lang="en-US" sz="1871" dirty="0"/>
          </a:p>
        </p:txBody>
      </p:sp>
      <p:pic>
        <p:nvPicPr>
          <p:cNvPr id="25" name="Image 0" descr="A blue and black background">
            <a:extLst>
              <a:ext uri="{FF2B5EF4-FFF2-40B4-BE49-F238E27FC236}">
                <a16:creationId xmlns:a16="http://schemas.microsoft.com/office/drawing/2014/main" id="{BE481CBC-E4B2-AF1F-87E7-6DCAD9B7579F}"/>
              </a:ext>
            </a:extLst>
          </p:cNvPr>
          <p:cNvPicPr>
            <a:picLocks noChangeAspect="1"/>
          </p:cNvPicPr>
          <p:nvPr/>
        </p:nvPicPr>
        <p:blipFill rotWithShape="1">
          <a:blip r:embed="rId5">
            <a:alphaModFix amt="35000"/>
          </a:blip>
          <a:srcRect l="6448"/>
          <a:stretch/>
        </p:blipFill>
        <p:spPr>
          <a:xfrm rot="5400000">
            <a:off x="5969269" y="-392212"/>
            <a:ext cx="8285088" cy="9071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txBody>
          <a:bodyPr/>
          <a:lstStyle/>
          <a:p>
            <a:endParaRPr lang="en-IN">
              <a:solidFill>
                <a:srgbClr val="00D7FE"/>
              </a:solidFill>
            </a:endParaRPr>
          </a:p>
        </p:txBody>
      </p:sp>
      <p:sp>
        <p:nvSpPr>
          <p:cNvPr id="3" name="Shape 1"/>
          <p:cNvSpPr/>
          <p:nvPr/>
        </p:nvSpPr>
        <p:spPr>
          <a:xfrm>
            <a:off x="0" y="0"/>
            <a:ext cx="14630400" cy="8229600"/>
          </a:xfrm>
          <a:prstGeom prst="rect">
            <a:avLst/>
          </a:prstGeom>
          <a:solidFill>
            <a:srgbClr val="282C32"/>
          </a:solidFill>
          <a:ln/>
        </p:spPr>
        <p:txBody>
          <a:bodyPr/>
          <a:lstStyle/>
          <a:p>
            <a:endParaRPr lang="en-IN">
              <a:solidFill>
                <a:srgbClr val="00D7FE"/>
              </a:solidFill>
            </a:endParaRPr>
          </a:p>
        </p:txBody>
      </p:sp>
      <p:sp>
        <p:nvSpPr>
          <p:cNvPr id="4" name="Text 2"/>
          <p:cNvSpPr/>
          <p:nvPr/>
        </p:nvSpPr>
        <p:spPr>
          <a:xfrm>
            <a:off x="864037" y="1765102"/>
            <a:ext cx="6497003" cy="812125"/>
          </a:xfrm>
          <a:prstGeom prst="rect">
            <a:avLst/>
          </a:prstGeom>
          <a:noFill/>
          <a:ln/>
        </p:spPr>
        <p:txBody>
          <a:bodyPr wrap="none" rtlCol="0" anchor="t"/>
          <a:lstStyle/>
          <a:p>
            <a:pPr marL="0" indent="0">
              <a:lnSpc>
                <a:spcPts val="6395"/>
              </a:lnSpc>
              <a:buNone/>
            </a:pPr>
            <a:r>
              <a:rPr lang="en-US" sz="5116" b="1" dirty="0">
                <a:solidFill>
                  <a:srgbClr val="00D7FE"/>
                </a:solidFill>
                <a:latin typeface="Barlow" pitchFamily="34" charset="0"/>
                <a:ea typeface="Barlow" pitchFamily="34" charset="-122"/>
                <a:cs typeface="Barlow" pitchFamily="34" charset="-120"/>
              </a:rPr>
              <a:t>Routing in React.js</a:t>
            </a:r>
            <a:endParaRPr lang="en-US" sz="5116" dirty="0">
              <a:solidFill>
                <a:srgbClr val="00D7FE"/>
              </a:solidFill>
            </a:endParaRPr>
          </a:p>
        </p:txBody>
      </p:sp>
      <p:pic>
        <p:nvPicPr>
          <p:cNvPr id="5" name="Image 0" descr="preencoded.png"/>
          <p:cNvPicPr>
            <a:picLocks noChangeAspect="1"/>
          </p:cNvPicPr>
          <p:nvPr/>
        </p:nvPicPr>
        <p:blipFill>
          <a:blip r:embed="rId3"/>
          <a:stretch>
            <a:fillRect/>
          </a:stretch>
        </p:blipFill>
        <p:spPr>
          <a:xfrm>
            <a:off x="864037" y="3070979"/>
            <a:ext cx="617220" cy="617220"/>
          </a:xfrm>
          <a:prstGeom prst="rect">
            <a:avLst/>
          </a:prstGeom>
        </p:spPr>
      </p:pic>
      <p:sp>
        <p:nvSpPr>
          <p:cNvPr id="6" name="Text 3"/>
          <p:cNvSpPr/>
          <p:nvPr/>
        </p:nvSpPr>
        <p:spPr>
          <a:xfrm>
            <a:off x="864037" y="3935016"/>
            <a:ext cx="2947868" cy="406003"/>
          </a:xfrm>
          <a:prstGeom prst="rect">
            <a:avLst/>
          </a:prstGeom>
          <a:noFill/>
          <a:ln/>
        </p:spPr>
        <p:txBody>
          <a:bodyPr wrap="none" rtlCol="0" anchor="t"/>
          <a:lstStyle/>
          <a:p>
            <a:pPr marL="0" indent="0" algn="l">
              <a:lnSpc>
                <a:spcPts val="3197"/>
              </a:lnSpc>
              <a:buNone/>
            </a:pPr>
            <a:r>
              <a:rPr lang="en-US" sz="2558" b="1" dirty="0">
                <a:solidFill>
                  <a:srgbClr val="00D7FE"/>
                </a:solidFill>
                <a:latin typeface="Barlow" pitchFamily="34" charset="0"/>
                <a:ea typeface="Barlow" pitchFamily="34" charset="-122"/>
                <a:cs typeface="Barlow" pitchFamily="34" charset="-120"/>
              </a:rPr>
              <a:t>Browser History</a:t>
            </a:r>
            <a:endParaRPr lang="en-US" sz="2558" dirty="0">
              <a:solidFill>
                <a:srgbClr val="00D7FE"/>
              </a:solidFill>
            </a:endParaRPr>
          </a:p>
        </p:txBody>
      </p:sp>
      <p:sp>
        <p:nvSpPr>
          <p:cNvPr id="7" name="Text 4"/>
          <p:cNvSpPr/>
          <p:nvPr/>
        </p:nvSpPr>
        <p:spPr>
          <a:xfrm>
            <a:off x="864037" y="4489133"/>
            <a:ext cx="2947868" cy="1580198"/>
          </a:xfrm>
          <a:prstGeom prst="rect">
            <a:avLst/>
          </a:prstGeom>
          <a:noFill/>
          <a:ln/>
        </p:spPr>
        <p:txBody>
          <a:bodyPr wrap="square" rtlCol="0" anchor="t"/>
          <a:lstStyle/>
          <a:p>
            <a:pPr marL="0" indent="0" algn="l">
              <a:lnSpc>
                <a:spcPts val="3110"/>
              </a:lnSpc>
              <a:buNone/>
            </a:pPr>
            <a:r>
              <a:rPr lang="en-US" sz="1944" dirty="0">
                <a:solidFill>
                  <a:schemeClr val="bg1"/>
                </a:solidFill>
                <a:latin typeface="Montserrat" pitchFamily="34" charset="0"/>
                <a:ea typeface="Montserrat" pitchFamily="34" charset="-122"/>
                <a:cs typeface="Montserrat" pitchFamily="34" charset="-120"/>
              </a:rPr>
              <a:t>React Router uses the browser's history API to handle client-side routing.</a:t>
            </a:r>
            <a:endParaRPr lang="en-US" sz="1944" dirty="0">
              <a:solidFill>
                <a:schemeClr val="bg1"/>
              </a:solidFill>
            </a:endParaRPr>
          </a:p>
        </p:txBody>
      </p:sp>
      <p:pic>
        <p:nvPicPr>
          <p:cNvPr id="8" name="Image 1" descr="preencoded.png"/>
          <p:cNvPicPr>
            <a:picLocks noChangeAspect="1"/>
          </p:cNvPicPr>
          <p:nvPr/>
        </p:nvPicPr>
        <p:blipFill>
          <a:blip r:embed="rId4"/>
          <a:stretch>
            <a:fillRect/>
          </a:stretch>
        </p:blipFill>
        <p:spPr>
          <a:xfrm>
            <a:off x="4182189" y="3070979"/>
            <a:ext cx="617220" cy="617220"/>
          </a:xfrm>
          <a:prstGeom prst="rect">
            <a:avLst/>
          </a:prstGeom>
        </p:spPr>
      </p:pic>
      <p:sp>
        <p:nvSpPr>
          <p:cNvPr id="9" name="Text 5"/>
          <p:cNvSpPr/>
          <p:nvPr/>
        </p:nvSpPr>
        <p:spPr>
          <a:xfrm>
            <a:off x="4182189" y="3935016"/>
            <a:ext cx="2947868" cy="406003"/>
          </a:xfrm>
          <a:prstGeom prst="rect">
            <a:avLst/>
          </a:prstGeom>
          <a:noFill/>
          <a:ln/>
        </p:spPr>
        <p:txBody>
          <a:bodyPr wrap="none" rtlCol="0" anchor="t"/>
          <a:lstStyle/>
          <a:p>
            <a:pPr marL="0" indent="0" algn="l">
              <a:lnSpc>
                <a:spcPts val="3197"/>
              </a:lnSpc>
              <a:buNone/>
            </a:pPr>
            <a:r>
              <a:rPr lang="en-US" sz="2558" b="1" dirty="0">
                <a:solidFill>
                  <a:srgbClr val="00D7FE"/>
                </a:solidFill>
                <a:latin typeface="Barlow" pitchFamily="34" charset="0"/>
                <a:ea typeface="Barlow" pitchFamily="34" charset="-122"/>
                <a:cs typeface="Barlow" pitchFamily="34" charset="-120"/>
              </a:rPr>
              <a:t>Link Component</a:t>
            </a:r>
            <a:endParaRPr lang="en-US" sz="2558" dirty="0">
              <a:solidFill>
                <a:srgbClr val="00D7FE"/>
              </a:solidFill>
            </a:endParaRPr>
          </a:p>
        </p:txBody>
      </p:sp>
      <p:sp>
        <p:nvSpPr>
          <p:cNvPr id="10" name="Text 6"/>
          <p:cNvSpPr/>
          <p:nvPr/>
        </p:nvSpPr>
        <p:spPr>
          <a:xfrm>
            <a:off x="4182189" y="4489133"/>
            <a:ext cx="2947868" cy="1580198"/>
          </a:xfrm>
          <a:prstGeom prst="rect">
            <a:avLst/>
          </a:prstGeom>
          <a:noFill/>
          <a:ln/>
        </p:spPr>
        <p:txBody>
          <a:bodyPr wrap="square" rtlCol="0" anchor="t"/>
          <a:lstStyle/>
          <a:p>
            <a:pPr marL="0" indent="0" algn="l">
              <a:lnSpc>
                <a:spcPts val="3110"/>
              </a:lnSpc>
              <a:buNone/>
            </a:pPr>
            <a:r>
              <a:rPr lang="en-US" sz="1944" dirty="0">
                <a:solidFill>
                  <a:schemeClr val="bg1"/>
                </a:solidFill>
                <a:latin typeface="Montserrat" pitchFamily="34" charset="0"/>
                <a:ea typeface="Montserrat" pitchFamily="34" charset="-122"/>
                <a:cs typeface="Montserrat" pitchFamily="34" charset="-120"/>
              </a:rPr>
              <a:t>The Link component is used to create navigational links between routes.</a:t>
            </a:r>
            <a:endParaRPr lang="en-US" sz="1944" dirty="0">
              <a:solidFill>
                <a:schemeClr val="bg1"/>
              </a:solidFill>
            </a:endParaRPr>
          </a:p>
        </p:txBody>
      </p:sp>
      <p:pic>
        <p:nvPicPr>
          <p:cNvPr id="11" name="Image 2" descr="preencoded.png"/>
          <p:cNvPicPr>
            <a:picLocks noChangeAspect="1"/>
          </p:cNvPicPr>
          <p:nvPr/>
        </p:nvPicPr>
        <p:blipFill>
          <a:blip r:embed="rId5"/>
          <a:stretch>
            <a:fillRect/>
          </a:stretch>
        </p:blipFill>
        <p:spPr>
          <a:xfrm>
            <a:off x="7500342" y="3070979"/>
            <a:ext cx="617220" cy="617220"/>
          </a:xfrm>
          <a:prstGeom prst="rect">
            <a:avLst/>
          </a:prstGeom>
        </p:spPr>
      </p:pic>
      <p:sp>
        <p:nvSpPr>
          <p:cNvPr id="12" name="Text 7"/>
          <p:cNvSpPr/>
          <p:nvPr/>
        </p:nvSpPr>
        <p:spPr>
          <a:xfrm>
            <a:off x="7500342" y="3935016"/>
            <a:ext cx="2947868" cy="406003"/>
          </a:xfrm>
          <a:prstGeom prst="rect">
            <a:avLst/>
          </a:prstGeom>
          <a:noFill/>
          <a:ln/>
        </p:spPr>
        <p:txBody>
          <a:bodyPr wrap="none" rtlCol="0" anchor="t"/>
          <a:lstStyle/>
          <a:p>
            <a:pPr marL="0" indent="0" algn="l">
              <a:lnSpc>
                <a:spcPts val="3197"/>
              </a:lnSpc>
              <a:buNone/>
            </a:pPr>
            <a:r>
              <a:rPr lang="en-US" sz="2558" b="1" dirty="0">
                <a:solidFill>
                  <a:srgbClr val="00D7FE"/>
                </a:solidFill>
                <a:latin typeface="Barlow" pitchFamily="34" charset="0"/>
                <a:ea typeface="Barlow" pitchFamily="34" charset="-122"/>
                <a:cs typeface="Barlow" pitchFamily="34" charset="-120"/>
              </a:rPr>
              <a:t>Route Matching</a:t>
            </a:r>
            <a:endParaRPr lang="en-US" sz="2558" dirty="0">
              <a:solidFill>
                <a:srgbClr val="00D7FE"/>
              </a:solidFill>
            </a:endParaRPr>
          </a:p>
        </p:txBody>
      </p:sp>
      <p:sp>
        <p:nvSpPr>
          <p:cNvPr id="13" name="Text 8"/>
          <p:cNvSpPr/>
          <p:nvPr/>
        </p:nvSpPr>
        <p:spPr>
          <a:xfrm>
            <a:off x="7500342" y="4489133"/>
            <a:ext cx="2947868" cy="1975247"/>
          </a:xfrm>
          <a:prstGeom prst="rect">
            <a:avLst/>
          </a:prstGeom>
          <a:noFill/>
          <a:ln/>
        </p:spPr>
        <p:txBody>
          <a:bodyPr wrap="square" rtlCol="0" anchor="t"/>
          <a:lstStyle/>
          <a:p>
            <a:pPr marL="0" indent="0" algn="l">
              <a:lnSpc>
                <a:spcPts val="3110"/>
              </a:lnSpc>
              <a:buNone/>
            </a:pPr>
            <a:r>
              <a:rPr lang="en-US" sz="1944" dirty="0">
                <a:solidFill>
                  <a:schemeClr val="bg1"/>
                </a:solidFill>
                <a:latin typeface="Montserrat" pitchFamily="34" charset="0"/>
                <a:ea typeface="Montserrat" pitchFamily="34" charset="-122"/>
                <a:cs typeface="Montserrat" pitchFamily="34" charset="-120"/>
              </a:rPr>
              <a:t>React Router matches the current URL to the defined routes and renders the appropriate component.</a:t>
            </a:r>
            <a:endParaRPr lang="en-US" sz="1944" dirty="0">
              <a:solidFill>
                <a:schemeClr val="bg1"/>
              </a:solidFill>
            </a:endParaRPr>
          </a:p>
        </p:txBody>
      </p:sp>
      <p:pic>
        <p:nvPicPr>
          <p:cNvPr id="14" name="Image 3" descr="preencoded.png"/>
          <p:cNvPicPr>
            <a:picLocks noChangeAspect="1"/>
          </p:cNvPicPr>
          <p:nvPr/>
        </p:nvPicPr>
        <p:blipFill>
          <a:blip r:embed="rId6"/>
          <a:stretch>
            <a:fillRect/>
          </a:stretch>
        </p:blipFill>
        <p:spPr>
          <a:xfrm>
            <a:off x="10818495" y="3070979"/>
            <a:ext cx="617220" cy="617220"/>
          </a:xfrm>
          <a:prstGeom prst="rect">
            <a:avLst/>
          </a:prstGeom>
        </p:spPr>
      </p:pic>
      <p:sp>
        <p:nvSpPr>
          <p:cNvPr id="15" name="Text 9"/>
          <p:cNvSpPr/>
          <p:nvPr/>
        </p:nvSpPr>
        <p:spPr>
          <a:xfrm>
            <a:off x="10818495" y="3935016"/>
            <a:ext cx="2947868" cy="406003"/>
          </a:xfrm>
          <a:prstGeom prst="rect">
            <a:avLst/>
          </a:prstGeom>
          <a:noFill/>
          <a:ln/>
        </p:spPr>
        <p:txBody>
          <a:bodyPr wrap="none" rtlCol="0" anchor="t"/>
          <a:lstStyle/>
          <a:p>
            <a:pPr marL="0" indent="0" algn="l">
              <a:lnSpc>
                <a:spcPts val="3197"/>
              </a:lnSpc>
              <a:buNone/>
            </a:pPr>
            <a:r>
              <a:rPr lang="en-US" sz="2558" b="1" dirty="0">
                <a:solidFill>
                  <a:srgbClr val="00D7FE"/>
                </a:solidFill>
                <a:latin typeface="Barlow" pitchFamily="34" charset="0"/>
                <a:ea typeface="Barlow" pitchFamily="34" charset="-122"/>
                <a:cs typeface="Barlow" pitchFamily="34" charset="-120"/>
              </a:rPr>
              <a:t>Nested Routing</a:t>
            </a:r>
            <a:endParaRPr lang="en-US" sz="2558" dirty="0">
              <a:solidFill>
                <a:srgbClr val="00D7FE"/>
              </a:solidFill>
            </a:endParaRPr>
          </a:p>
        </p:txBody>
      </p:sp>
      <p:sp>
        <p:nvSpPr>
          <p:cNvPr id="16" name="Text 10"/>
          <p:cNvSpPr/>
          <p:nvPr/>
        </p:nvSpPr>
        <p:spPr>
          <a:xfrm>
            <a:off x="10818495" y="4489133"/>
            <a:ext cx="2947868" cy="1975247"/>
          </a:xfrm>
          <a:prstGeom prst="rect">
            <a:avLst/>
          </a:prstGeom>
          <a:noFill/>
          <a:ln/>
        </p:spPr>
        <p:txBody>
          <a:bodyPr wrap="square" rtlCol="0" anchor="t"/>
          <a:lstStyle/>
          <a:p>
            <a:pPr marL="0" indent="0" algn="l">
              <a:lnSpc>
                <a:spcPts val="3110"/>
              </a:lnSpc>
              <a:buNone/>
            </a:pPr>
            <a:r>
              <a:rPr lang="en-US" sz="1944" dirty="0">
                <a:solidFill>
                  <a:schemeClr val="bg1"/>
                </a:solidFill>
                <a:latin typeface="Montserrat" pitchFamily="34" charset="0"/>
                <a:ea typeface="Montserrat" pitchFamily="34" charset="-122"/>
                <a:cs typeface="Montserrat" pitchFamily="34" charset="-120"/>
              </a:rPr>
              <a:t>React Router supports nesting routes, allowing for more complex application structures.</a:t>
            </a:r>
            <a:endParaRPr lang="en-US" sz="1944"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784</Words>
  <Application>Microsoft Office PowerPoint</Application>
  <PresentationFormat>Custom</PresentationFormat>
  <Paragraphs>95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vt:lpstr>
      <vt:lpstr>Barlow</vt:lpstr>
      <vt:lpstr>Calibri</vt:lpstr>
      <vt:lpstr>Montserrat</vt:lpstr>
      <vt:lpstr>Nirmala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 𝓼𝓪𝓾𝓻𝔂𝓪 ♥¸.•*❤´°◦¸¸</cp:lastModifiedBy>
  <cp:revision>4</cp:revision>
  <dcterms:created xsi:type="dcterms:W3CDTF">2024-06-24T13:28:18Z</dcterms:created>
  <dcterms:modified xsi:type="dcterms:W3CDTF">2024-06-25T06:55:04Z</dcterms:modified>
</cp:coreProperties>
</file>