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 id="2147483660" r:id="rId2"/>
  </p:sldMasterIdLst>
  <p:notesMasterIdLst>
    <p:notesMasterId r:id="rId33"/>
  </p:notesMasterIdLst>
  <p:sldIdLst>
    <p:sldId id="272" r:id="rId3"/>
    <p:sldId id="260" r:id="rId4"/>
    <p:sldId id="257" r:id="rId5"/>
    <p:sldId id="259" r:id="rId6"/>
    <p:sldId id="300" r:id="rId7"/>
    <p:sldId id="264" r:id="rId8"/>
    <p:sldId id="265" r:id="rId9"/>
    <p:sldId id="266" r:id="rId10"/>
    <p:sldId id="267" r:id="rId11"/>
    <p:sldId id="268" r:id="rId12"/>
    <p:sldId id="271" r:id="rId13"/>
    <p:sldId id="273" r:id="rId14"/>
    <p:sldId id="274" r:id="rId15"/>
    <p:sldId id="275" r:id="rId16"/>
    <p:sldId id="296" r:id="rId17"/>
    <p:sldId id="276" r:id="rId18"/>
    <p:sldId id="277" r:id="rId19"/>
    <p:sldId id="278" r:id="rId20"/>
    <p:sldId id="279" r:id="rId21"/>
    <p:sldId id="290" r:id="rId22"/>
    <p:sldId id="291" r:id="rId23"/>
    <p:sldId id="292" r:id="rId24"/>
    <p:sldId id="293" r:id="rId25"/>
    <p:sldId id="294" r:id="rId26"/>
    <p:sldId id="295" r:id="rId27"/>
    <p:sldId id="280" r:id="rId28"/>
    <p:sldId id="288" r:id="rId29"/>
    <p:sldId id="297" r:id="rId30"/>
    <p:sldId id="289" r:id="rId31"/>
    <p:sldId id="29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111" d="100"/>
          <a:sy n="111" d="100"/>
        </p:scale>
        <p:origin x="51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191570-6DCE-4AFE-A667-99A6928ECA3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1C53C64F-9EF4-4578-A97F-FA23D0F1F4B9}">
      <dgm:prSet phldrT="[Text]" custT="1"/>
      <dgm:spPr>
        <a:solidFill>
          <a:srgbClr val="00B0F0"/>
        </a:solidFill>
      </dgm:spPr>
      <dgm:t>
        <a:bodyPr/>
        <a:lstStyle/>
        <a:p>
          <a:r>
            <a:rPr lang="en-US" sz="1600" dirty="0">
              <a:latin typeface="Arial" panose="020B0604020202020204" pitchFamily="34" charset="0"/>
              <a:cs typeface="Arial" panose="020B0604020202020204" pitchFamily="34" charset="0"/>
            </a:rPr>
            <a:t>Success of the newly launched Project </a:t>
          </a:r>
        </a:p>
      </dgm:t>
    </dgm:pt>
    <dgm:pt modelId="{20907CBB-05E0-4764-BD5A-14FC0EAC8ACB}" type="parTrans" cxnId="{E40AF045-CED6-4BD3-A239-D88EDA91F5EA}">
      <dgm:prSet/>
      <dgm:spPr/>
      <dgm:t>
        <a:bodyPr/>
        <a:lstStyle/>
        <a:p>
          <a:endParaRPr lang="en-US" sz="1600">
            <a:latin typeface="Arial" panose="020B0604020202020204" pitchFamily="34" charset="0"/>
            <a:cs typeface="Arial" panose="020B0604020202020204" pitchFamily="34" charset="0"/>
          </a:endParaRPr>
        </a:p>
      </dgm:t>
    </dgm:pt>
    <dgm:pt modelId="{1AAC8E63-138E-491C-9B4F-4BCF2BB3F0C2}" type="sibTrans" cxnId="{E40AF045-CED6-4BD3-A239-D88EDA91F5EA}">
      <dgm:prSet/>
      <dgm:spPr/>
      <dgm:t>
        <a:bodyPr/>
        <a:lstStyle/>
        <a:p>
          <a:endParaRPr lang="en-US" sz="1600">
            <a:latin typeface="Arial" panose="020B0604020202020204" pitchFamily="34" charset="0"/>
            <a:cs typeface="Arial" panose="020B0604020202020204" pitchFamily="34" charset="0"/>
          </a:endParaRPr>
        </a:p>
      </dgm:t>
    </dgm:pt>
    <dgm:pt modelId="{F7F00F2A-C132-4237-85B5-39978EA83D28}">
      <dgm:prSet phldrT="[Text]" custT="1"/>
      <dgm:spPr>
        <a:solidFill>
          <a:srgbClr val="00B0F0"/>
        </a:solidFill>
      </dgm:spPr>
      <dgm:t>
        <a:bodyPr/>
        <a:lstStyle/>
        <a:p>
          <a:r>
            <a:rPr lang="en-US" sz="1600" dirty="0">
              <a:latin typeface="Arial" panose="020B0604020202020204" pitchFamily="34" charset="0"/>
              <a:cs typeface="Arial" panose="020B0604020202020204" pitchFamily="34" charset="0"/>
            </a:rPr>
            <a:t>Project Owner </a:t>
          </a:r>
        </a:p>
      </dgm:t>
    </dgm:pt>
    <dgm:pt modelId="{E7CE8A34-D8E8-4B05-9963-A93256332ED8}" type="parTrans" cxnId="{BF8548E4-9ECD-4BDC-BE80-168005C2C766}">
      <dgm:prSet/>
      <dgm:spPr/>
      <dgm:t>
        <a:bodyPr/>
        <a:lstStyle/>
        <a:p>
          <a:endParaRPr lang="en-US" sz="1600">
            <a:latin typeface="Arial" panose="020B0604020202020204" pitchFamily="34" charset="0"/>
            <a:cs typeface="Arial" panose="020B0604020202020204" pitchFamily="34" charset="0"/>
          </a:endParaRPr>
        </a:p>
      </dgm:t>
    </dgm:pt>
    <dgm:pt modelId="{C2E7942F-D622-4B85-B23B-F0F547330E79}" type="sibTrans" cxnId="{BF8548E4-9ECD-4BDC-BE80-168005C2C766}">
      <dgm:prSet/>
      <dgm:spPr/>
      <dgm:t>
        <a:bodyPr/>
        <a:lstStyle/>
        <a:p>
          <a:endParaRPr lang="en-US" sz="1600">
            <a:latin typeface="Arial" panose="020B0604020202020204" pitchFamily="34" charset="0"/>
            <a:cs typeface="Arial" panose="020B0604020202020204" pitchFamily="34" charset="0"/>
          </a:endParaRPr>
        </a:p>
      </dgm:t>
    </dgm:pt>
    <dgm:pt modelId="{29279D9B-C6E5-41D5-A46D-E6D5E7EE5077}">
      <dgm:prSet phldrT="[Text]" custT="1"/>
      <dgm:spPr>
        <a:solidFill>
          <a:srgbClr val="00B0F0"/>
        </a:solidFill>
      </dgm:spPr>
      <dgm:t>
        <a:bodyPr/>
        <a:lstStyle/>
        <a:p>
          <a:r>
            <a:rPr lang="en-US" sz="1600" dirty="0">
              <a:latin typeface="Arial" panose="020B0604020202020204" pitchFamily="34" charset="0"/>
              <a:cs typeface="Arial" panose="020B0604020202020204" pitchFamily="34" charset="0"/>
            </a:rPr>
            <a:t>Project Backer </a:t>
          </a:r>
        </a:p>
      </dgm:t>
    </dgm:pt>
    <dgm:pt modelId="{B2C289E2-8E07-4A05-AAA8-D70ECC0EBAE8}" type="parTrans" cxnId="{5DC8C892-19D7-48A5-BF57-72088DEF1679}">
      <dgm:prSet/>
      <dgm:spPr/>
      <dgm:t>
        <a:bodyPr/>
        <a:lstStyle/>
        <a:p>
          <a:endParaRPr lang="en-US" sz="1600">
            <a:latin typeface="Arial" panose="020B0604020202020204" pitchFamily="34" charset="0"/>
            <a:cs typeface="Arial" panose="020B0604020202020204" pitchFamily="34" charset="0"/>
          </a:endParaRPr>
        </a:p>
      </dgm:t>
    </dgm:pt>
    <dgm:pt modelId="{B4C729F5-2C7E-455D-ABB9-7B340C21EE95}" type="sibTrans" cxnId="{5DC8C892-19D7-48A5-BF57-72088DEF1679}">
      <dgm:prSet/>
      <dgm:spPr/>
      <dgm:t>
        <a:bodyPr/>
        <a:lstStyle/>
        <a:p>
          <a:endParaRPr lang="en-US" sz="1600">
            <a:latin typeface="Arial" panose="020B0604020202020204" pitchFamily="34" charset="0"/>
            <a:cs typeface="Arial" panose="020B0604020202020204" pitchFamily="34" charset="0"/>
          </a:endParaRPr>
        </a:p>
      </dgm:t>
    </dgm:pt>
    <dgm:pt modelId="{D9BD6AE9-EFBE-4697-ADE1-E79C32C93609}">
      <dgm:prSet phldrT="[Text]" custT="1"/>
      <dgm:spPr>
        <a:solidFill>
          <a:srgbClr val="00B0F0"/>
        </a:solidFill>
      </dgm:spPr>
      <dgm:t>
        <a:bodyPr/>
        <a:lstStyle/>
        <a:p>
          <a:r>
            <a:rPr lang="en-US" sz="1600" dirty="0">
              <a:latin typeface="Arial" panose="020B0604020202020204" pitchFamily="34" charset="0"/>
              <a:cs typeface="Arial" panose="020B0604020202020204" pitchFamily="34" charset="0"/>
            </a:rPr>
            <a:t>Crowdfunding Facilitator</a:t>
          </a:r>
        </a:p>
      </dgm:t>
    </dgm:pt>
    <dgm:pt modelId="{CFAC4DD5-B191-4293-B634-D7A934E9C827}" type="parTrans" cxnId="{CE836185-B9F1-4A5C-8A9F-6F2647D78477}">
      <dgm:prSet/>
      <dgm:spPr/>
      <dgm:t>
        <a:bodyPr/>
        <a:lstStyle/>
        <a:p>
          <a:endParaRPr lang="en-US" sz="1600">
            <a:latin typeface="Arial" panose="020B0604020202020204" pitchFamily="34" charset="0"/>
            <a:cs typeface="Arial" panose="020B0604020202020204" pitchFamily="34" charset="0"/>
          </a:endParaRPr>
        </a:p>
      </dgm:t>
    </dgm:pt>
    <dgm:pt modelId="{B3210F18-1F0B-4E39-B53B-88669166575C}" type="sibTrans" cxnId="{CE836185-B9F1-4A5C-8A9F-6F2647D78477}">
      <dgm:prSet/>
      <dgm:spPr/>
      <dgm:t>
        <a:bodyPr/>
        <a:lstStyle/>
        <a:p>
          <a:endParaRPr lang="en-US" sz="1600">
            <a:latin typeface="Arial" panose="020B0604020202020204" pitchFamily="34" charset="0"/>
            <a:cs typeface="Arial" panose="020B0604020202020204" pitchFamily="34" charset="0"/>
          </a:endParaRPr>
        </a:p>
      </dgm:t>
    </dgm:pt>
    <dgm:pt modelId="{9614114B-F5A5-4920-91D7-EC8FEBD3FDC8}" type="pres">
      <dgm:prSet presAssocID="{51191570-6DCE-4AFE-A667-99A6928ECA33}" presName="cycle" presStyleCnt="0">
        <dgm:presLayoutVars>
          <dgm:chMax val="1"/>
          <dgm:dir/>
          <dgm:animLvl val="ctr"/>
          <dgm:resizeHandles val="exact"/>
        </dgm:presLayoutVars>
      </dgm:prSet>
      <dgm:spPr/>
      <dgm:t>
        <a:bodyPr/>
        <a:lstStyle/>
        <a:p>
          <a:endParaRPr lang="en-US"/>
        </a:p>
      </dgm:t>
    </dgm:pt>
    <dgm:pt modelId="{6A857B65-E532-4E90-A18F-46160F00D01A}" type="pres">
      <dgm:prSet presAssocID="{1C53C64F-9EF4-4578-A97F-FA23D0F1F4B9}" presName="centerShape" presStyleLbl="node0" presStyleIdx="0" presStyleCnt="1"/>
      <dgm:spPr/>
      <dgm:t>
        <a:bodyPr/>
        <a:lstStyle/>
        <a:p>
          <a:endParaRPr lang="en-US"/>
        </a:p>
      </dgm:t>
    </dgm:pt>
    <dgm:pt modelId="{7D829491-7015-4996-B82B-BE6EFB746BD5}" type="pres">
      <dgm:prSet presAssocID="{E7CE8A34-D8E8-4B05-9963-A93256332ED8}" presName="parTrans" presStyleLbl="bgSibTrans2D1" presStyleIdx="0" presStyleCnt="3"/>
      <dgm:spPr/>
      <dgm:t>
        <a:bodyPr/>
        <a:lstStyle/>
        <a:p>
          <a:endParaRPr lang="en-US"/>
        </a:p>
      </dgm:t>
    </dgm:pt>
    <dgm:pt modelId="{D57E066D-E61A-4E52-9B41-21AABBA9E24E}" type="pres">
      <dgm:prSet presAssocID="{F7F00F2A-C132-4237-85B5-39978EA83D28}" presName="node" presStyleLbl="node1" presStyleIdx="0" presStyleCnt="3">
        <dgm:presLayoutVars>
          <dgm:bulletEnabled val="1"/>
        </dgm:presLayoutVars>
      </dgm:prSet>
      <dgm:spPr/>
      <dgm:t>
        <a:bodyPr/>
        <a:lstStyle/>
        <a:p>
          <a:endParaRPr lang="en-US"/>
        </a:p>
      </dgm:t>
    </dgm:pt>
    <dgm:pt modelId="{61477AFC-A5CD-4131-AAE2-5B7DD420396E}" type="pres">
      <dgm:prSet presAssocID="{B2C289E2-8E07-4A05-AAA8-D70ECC0EBAE8}" presName="parTrans" presStyleLbl="bgSibTrans2D1" presStyleIdx="1" presStyleCnt="3"/>
      <dgm:spPr/>
      <dgm:t>
        <a:bodyPr/>
        <a:lstStyle/>
        <a:p>
          <a:endParaRPr lang="en-US"/>
        </a:p>
      </dgm:t>
    </dgm:pt>
    <dgm:pt modelId="{5142FE36-9E81-4456-AB50-37BE6DB12B5F}" type="pres">
      <dgm:prSet presAssocID="{29279D9B-C6E5-41D5-A46D-E6D5E7EE5077}" presName="node" presStyleLbl="node1" presStyleIdx="1" presStyleCnt="3">
        <dgm:presLayoutVars>
          <dgm:bulletEnabled val="1"/>
        </dgm:presLayoutVars>
      </dgm:prSet>
      <dgm:spPr/>
      <dgm:t>
        <a:bodyPr/>
        <a:lstStyle/>
        <a:p>
          <a:endParaRPr lang="en-US"/>
        </a:p>
      </dgm:t>
    </dgm:pt>
    <dgm:pt modelId="{67F97EFC-74B3-4919-8A9B-86EA3BE61573}" type="pres">
      <dgm:prSet presAssocID="{CFAC4DD5-B191-4293-B634-D7A934E9C827}" presName="parTrans" presStyleLbl="bgSibTrans2D1" presStyleIdx="2" presStyleCnt="3"/>
      <dgm:spPr/>
      <dgm:t>
        <a:bodyPr/>
        <a:lstStyle/>
        <a:p>
          <a:endParaRPr lang="en-US"/>
        </a:p>
      </dgm:t>
    </dgm:pt>
    <dgm:pt modelId="{14DB5EE9-CD7F-4D37-A976-20D445FC84C4}" type="pres">
      <dgm:prSet presAssocID="{D9BD6AE9-EFBE-4697-ADE1-E79C32C93609}" presName="node" presStyleLbl="node1" presStyleIdx="2" presStyleCnt="3">
        <dgm:presLayoutVars>
          <dgm:bulletEnabled val="1"/>
        </dgm:presLayoutVars>
      </dgm:prSet>
      <dgm:spPr/>
      <dgm:t>
        <a:bodyPr/>
        <a:lstStyle/>
        <a:p>
          <a:endParaRPr lang="en-US"/>
        </a:p>
      </dgm:t>
    </dgm:pt>
  </dgm:ptLst>
  <dgm:cxnLst>
    <dgm:cxn modelId="{5DC8C892-19D7-48A5-BF57-72088DEF1679}" srcId="{1C53C64F-9EF4-4578-A97F-FA23D0F1F4B9}" destId="{29279D9B-C6E5-41D5-A46D-E6D5E7EE5077}" srcOrd="1" destOrd="0" parTransId="{B2C289E2-8E07-4A05-AAA8-D70ECC0EBAE8}" sibTransId="{B4C729F5-2C7E-455D-ABB9-7B340C21EE95}"/>
    <dgm:cxn modelId="{B7DEC137-4343-423B-972C-55AA08AE2225}" type="presOf" srcId="{51191570-6DCE-4AFE-A667-99A6928ECA33}" destId="{9614114B-F5A5-4920-91D7-EC8FEBD3FDC8}" srcOrd="0" destOrd="0" presId="urn:microsoft.com/office/officeart/2005/8/layout/radial4"/>
    <dgm:cxn modelId="{4B1C2E7F-DF5C-49FC-B940-2FAD90732695}" type="presOf" srcId="{1C53C64F-9EF4-4578-A97F-FA23D0F1F4B9}" destId="{6A857B65-E532-4E90-A18F-46160F00D01A}" srcOrd="0" destOrd="0" presId="urn:microsoft.com/office/officeart/2005/8/layout/radial4"/>
    <dgm:cxn modelId="{F662019D-924B-4477-983E-35C6C1979B5A}" type="presOf" srcId="{B2C289E2-8E07-4A05-AAA8-D70ECC0EBAE8}" destId="{61477AFC-A5CD-4131-AAE2-5B7DD420396E}" srcOrd="0" destOrd="0" presId="urn:microsoft.com/office/officeart/2005/8/layout/radial4"/>
    <dgm:cxn modelId="{38DADFB7-2977-43D7-A0F9-01F71AB17E27}" type="presOf" srcId="{E7CE8A34-D8E8-4B05-9963-A93256332ED8}" destId="{7D829491-7015-4996-B82B-BE6EFB746BD5}" srcOrd="0" destOrd="0" presId="urn:microsoft.com/office/officeart/2005/8/layout/radial4"/>
    <dgm:cxn modelId="{455D6951-69AD-47F7-ADA3-9B64A387F2CC}" type="presOf" srcId="{F7F00F2A-C132-4237-85B5-39978EA83D28}" destId="{D57E066D-E61A-4E52-9B41-21AABBA9E24E}" srcOrd="0" destOrd="0" presId="urn:microsoft.com/office/officeart/2005/8/layout/radial4"/>
    <dgm:cxn modelId="{499D9826-63A3-4FA1-8D32-E66FDDB047DE}" type="presOf" srcId="{29279D9B-C6E5-41D5-A46D-E6D5E7EE5077}" destId="{5142FE36-9E81-4456-AB50-37BE6DB12B5F}" srcOrd="0" destOrd="0" presId="urn:microsoft.com/office/officeart/2005/8/layout/radial4"/>
    <dgm:cxn modelId="{BF8548E4-9ECD-4BDC-BE80-168005C2C766}" srcId="{1C53C64F-9EF4-4578-A97F-FA23D0F1F4B9}" destId="{F7F00F2A-C132-4237-85B5-39978EA83D28}" srcOrd="0" destOrd="0" parTransId="{E7CE8A34-D8E8-4B05-9963-A93256332ED8}" sibTransId="{C2E7942F-D622-4B85-B23B-F0F547330E79}"/>
    <dgm:cxn modelId="{CE836185-B9F1-4A5C-8A9F-6F2647D78477}" srcId="{1C53C64F-9EF4-4578-A97F-FA23D0F1F4B9}" destId="{D9BD6AE9-EFBE-4697-ADE1-E79C32C93609}" srcOrd="2" destOrd="0" parTransId="{CFAC4DD5-B191-4293-B634-D7A934E9C827}" sibTransId="{B3210F18-1F0B-4E39-B53B-88669166575C}"/>
    <dgm:cxn modelId="{E40AF045-CED6-4BD3-A239-D88EDA91F5EA}" srcId="{51191570-6DCE-4AFE-A667-99A6928ECA33}" destId="{1C53C64F-9EF4-4578-A97F-FA23D0F1F4B9}" srcOrd="0" destOrd="0" parTransId="{20907CBB-05E0-4764-BD5A-14FC0EAC8ACB}" sibTransId="{1AAC8E63-138E-491C-9B4F-4BCF2BB3F0C2}"/>
    <dgm:cxn modelId="{F66AE09F-C072-4291-8170-20A32AF5B43C}" type="presOf" srcId="{CFAC4DD5-B191-4293-B634-D7A934E9C827}" destId="{67F97EFC-74B3-4919-8A9B-86EA3BE61573}" srcOrd="0" destOrd="0" presId="urn:microsoft.com/office/officeart/2005/8/layout/radial4"/>
    <dgm:cxn modelId="{FF0FFD33-6DC8-4152-8D63-40F845B145F4}" type="presOf" srcId="{D9BD6AE9-EFBE-4697-ADE1-E79C32C93609}" destId="{14DB5EE9-CD7F-4D37-A976-20D445FC84C4}" srcOrd="0" destOrd="0" presId="urn:microsoft.com/office/officeart/2005/8/layout/radial4"/>
    <dgm:cxn modelId="{D038553A-1923-4378-BE86-F60EF9B00DC1}" type="presParOf" srcId="{9614114B-F5A5-4920-91D7-EC8FEBD3FDC8}" destId="{6A857B65-E532-4E90-A18F-46160F00D01A}" srcOrd="0" destOrd="0" presId="urn:microsoft.com/office/officeart/2005/8/layout/radial4"/>
    <dgm:cxn modelId="{D1D2F242-D5DF-4AC4-90E0-1948DA9D585C}" type="presParOf" srcId="{9614114B-F5A5-4920-91D7-EC8FEBD3FDC8}" destId="{7D829491-7015-4996-B82B-BE6EFB746BD5}" srcOrd="1" destOrd="0" presId="urn:microsoft.com/office/officeart/2005/8/layout/radial4"/>
    <dgm:cxn modelId="{CE4CC941-01CD-4AC9-BFF9-67F61F7577FA}" type="presParOf" srcId="{9614114B-F5A5-4920-91D7-EC8FEBD3FDC8}" destId="{D57E066D-E61A-4E52-9B41-21AABBA9E24E}" srcOrd="2" destOrd="0" presId="urn:microsoft.com/office/officeart/2005/8/layout/radial4"/>
    <dgm:cxn modelId="{7C26AC1B-D2D2-434D-A782-CAC12ADF4571}" type="presParOf" srcId="{9614114B-F5A5-4920-91D7-EC8FEBD3FDC8}" destId="{61477AFC-A5CD-4131-AAE2-5B7DD420396E}" srcOrd="3" destOrd="0" presId="urn:microsoft.com/office/officeart/2005/8/layout/radial4"/>
    <dgm:cxn modelId="{550244A5-DDBF-40C4-B33F-4E4C9362F000}" type="presParOf" srcId="{9614114B-F5A5-4920-91D7-EC8FEBD3FDC8}" destId="{5142FE36-9E81-4456-AB50-37BE6DB12B5F}" srcOrd="4" destOrd="0" presId="urn:microsoft.com/office/officeart/2005/8/layout/radial4"/>
    <dgm:cxn modelId="{361AC7A5-D795-4183-9920-D0D4484BF025}" type="presParOf" srcId="{9614114B-F5A5-4920-91D7-EC8FEBD3FDC8}" destId="{67F97EFC-74B3-4919-8A9B-86EA3BE61573}" srcOrd="5" destOrd="0" presId="urn:microsoft.com/office/officeart/2005/8/layout/radial4"/>
    <dgm:cxn modelId="{27396DB1-07A3-4849-972B-F9FD53758070}" type="presParOf" srcId="{9614114B-F5A5-4920-91D7-EC8FEBD3FDC8}" destId="{14DB5EE9-CD7F-4D37-A976-20D445FC84C4}"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3C6143-348D-4401-A45A-276983E9F91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AE99A08A-8ED3-4C5F-9269-3FD079096C75}">
      <dgm:prSet phldrT="[Text]" custT="1"/>
      <dgm:spPr/>
      <dgm:t>
        <a:bodyPr/>
        <a:lstStyle/>
        <a:p>
          <a:r>
            <a:rPr lang="en-US" sz="1200" dirty="0">
              <a:latin typeface="Arial" panose="020B0604020202020204" pitchFamily="34" charset="0"/>
              <a:cs typeface="Arial" panose="020B0604020202020204" pitchFamily="34" charset="0"/>
            </a:rPr>
            <a:t>Data Wrangling</a:t>
          </a:r>
        </a:p>
      </dgm:t>
    </dgm:pt>
    <dgm:pt modelId="{07FBF905-433A-4CDD-B307-D3BB0695C8E7}" type="parTrans" cxnId="{63996A86-BC41-4D1F-A08E-5E4AB44E8C9E}">
      <dgm:prSet/>
      <dgm:spPr/>
      <dgm:t>
        <a:bodyPr/>
        <a:lstStyle/>
        <a:p>
          <a:endParaRPr lang="en-US"/>
        </a:p>
      </dgm:t>
    </dgm:pt>
    <dgm:pt modelId="{7D06A0D5-57F3-4451-B4FD-0B9DB31E942E}" type="sibTrans" cxnId="{63996A86-BC41-4D1F-A08E-5E4AB44E8C9E}">
      <dgm:prSet/>
      <dgm:spPr/>
      <dgm:t>
        <a:bodyPr/>
        <a:lstStyle/>
        <a:p>
          <a:endParaRPr lang="en-US"/>
        </a:p>
      </dgm:t>
    </dgm:pt>
    <dgm:pt modelId="{D23181BD-B4D0-4E89-A72E-5CB7CB177209}">
      <dgm:prSet phldrT="[Text]" custT="1"/>
      <dgm:spPr/>
      <dgm:t>
        <a:bodyPr/>
        <a:lstStyle/>
        <a:p>
          <a:r>
            <a:rPr lang="en-US" sz="1200" dirty="0">
              <a:latin typeface="Arial" panose="020B0604020202020204" pitchFamily="34" charset="0"/>
              <a:cs typeface="Arial" panose="020B0604020202020204" pitchFamily="34" charset="0"/>
            </a:rPr>
            <a:t>Data Cleaning</a:t>
          </a:r>
        </a:p>
      </dgm:t>
    </dgm:pt>
    <dgm:pt modelId="{E196C217-02B4-4B78-BFB2-C354165A25CD}" type="parTrans" cxnId="{B1FC7F6C-BD26-4408-86E5-328F5397AB8B}">
      <dgm:prSet/>
      <dgm:spPr/>
      <dgm:t>
        <a:bodyPr/>
        <a:lstStyle/>
        <a:p>
          <a:endParaRPr lang="en-US"/>
        </a:p>
      </dgm:t>
    </dgm:pt>
    <dgm:pt modelId="{A4646084-8290-459F-A4A5-ADA85D39ADFA}" type="sibTrans" cxnId="{B1FC7F6C-BD26-4408-86E5-328F5397AB8B}">
      <dgm:prSet/>
      <dgm:spPr/>
      <dgm:t>
        <a:bodyPr/>
        <a:lstStyle/>
        <a:p>
          <a:endParaRPr lang="en-US"/>
        </a:p>
      </dgm:t>
    </dgm:pt>
    <dgm:pt modelId="{59A9EBDB-FE04-4537-A83E-51984AB2D4B4}">
      <dgm:prSet phldrT="[Text]" custT="1"/>
      <dgm:spPr/>
      <dgm:t>
        <a:bodyPr/>
        <a:lstStyle/>
        <a:p>
          <a:endParaRPr lang="en-US" sz="1200" dirty="0">
            <a:latin typeface="Arial" panose="020B0604020202020204" pitchFamily="34" charset="0"/>
            <a:cs typeface="Arial" panose="020B0604020202020204" pitchFamily="34" charset="0"/>
          </a:endParaRPr>
        </a:p>
      </dgm:t>
    </dgm:pt>
    <dgm:pt modelId="{FDF3AE0D-91A4-4EA0-A6DD-7600944C820C}" type="parTrans" cxnId="{02DA032C-73E8-4923-8D55-C9399E940A67}">
      <dgm:prSet/>
      <dgm:spPr/>
      <dgm:t>
        <a:bodyPr/>
        <a:lstStyle/>
        <a:p>
          <a:endParaRPr lang="en-US"/>
        </a:p>
      </dgm:t>
    </dgm:pt>
    <dgm:pt modelId="{726262E4-D88F-4ABC-BC11-0B5E69B2A067}" type="sibTrans" cxnId="{02DA032C-73E8-4923-8D55-C9399E940A67}">
      <dgm:prSet/>
      <dgm:spPr/>
      <dgm:t>
        <a:bodyPr/>
        <a:lstStyle/>
        <a:p>
          <a:endParaRPr lang="en-US"/>
        </a:p>
      </dgm:t>
    </dgm:pt>
    <dgm:pt modelId="{AA5C1E46-2168-4F51-AC2F-8C8F8D1A4C78}">
      <dgm:prSet phldrT="[Text]" custT="1"/>
      <dgm:spPr/>
      <dgm:t>
        <a:bodyPr/>
        <a:lstStyle/>
        <a:p>
          <a:endParaRPr lang="en-US" sz="1200" dirty="0">
            <a:latin typeface="Arial" panose="020B0604020202020204" pitchFamily="34" charset="0"/>
            <a:cs typeface="Arial" panose="020B0604020202020204" pitchFamily="34" charset="0"/>
          </a:endParaRPr>
        </a:p>
      </dgm:t>
    </dgm:pt>
    <dgm:pt modelId="{6B35C249-861A-4688-BA28-0430CABB97E4}" type="parTrans" cxnId="{90A90398-5934-4D41-BD83-DBA37BCA5AE0}">
      <dgm:prSet/>
      <dgm:spPr/>
      <dgm:t>
        <a:bodyPr/>
        <a:lstStyle/>
        <a:p>
          <a:endParaRPr lang="en-US"/>
        </a:p>
      </dgm:t>
    </dgm:pt>
    <dgm:pt modelId="{5C51C54A-DDB6-431E-977D-1084577EAADB}" type="sibTrans" cxnId="{90A90398-5934-4D41-BD83-DBA37BCA5AE0}">
      <dgm:prSet/>
      <dgm:spPr/>
      <dgm:t>
        <a:bodyPr/>
        <a:lstStyle/>
        <a:p>
          <a:endParaRPr lang="en-US"/>
        </a:p>
      </dgm:t>
    </dgm:pt>
    <dgm:pt modelId="{9803AB77-49AD-421B-B679-77FA72329343}">
      <dgm:prSet phldrT="[Text]" custT="1"/>
      <dgm:spPr/>
      <dgm:t>
        <a:bodyPr/>
        <a:lstStyle/>
        <a:p>
          <a:r>
            <a:rPr lang="en-US" sz="1200" dirty="0">
              <a:latin typeface="Arial" panose="020B0604020202020204" pitchFamily="34" charset="0"/>
              <a:cs typeface="Arial" panose="020B0604020202020204" pitchFamily="34" charset="0"/>
            </a:rPr>
            <a:t>Data Storage </a:t>
          </a:r>
        </a:p>
      </dgm:t>
    </dgm:pt>
    <dgm:pt modelId="{6C4B78DA-3B6B-4BC2-B872-22EE5B92A856}" type="parTrans" cxnId="{AE892746-FEA5-41AC-AC7E-9711EDF069E1}">
      <dgm:prSet/>
      <dgm:spPr/>
      <dgm:t>
        <a:bodyPr/>
        <a:lstStyle/>
        <a:p>
          <a:endParaRPr lang="en-US"/>
        </a:p>
      </dgm:t>
    </dgm:pt>
    <dgm:pt modelId="{344D3ACB-A0E6-4A95-ADCB-F088EEEE33D1}" type="sibTrans" cxnId="{AE892746-FEA5-41AC-AC7E-9711EDF069E1}">
      <dgm:prSet/>
      <dgm:spPr/>
      <dgm:t>
        <a:bodyPr/>
        <a:lstStyle/>
        <a:p>
          <a:endParaRPr lang="en-US"/>
        </a:p>
      </dgm:t>
    </dgm:pt>
    <dgm:pt modelId="{E770C1D3-EB7F-4FB1-B8AD-E65CA068BA88}">
      <dgm:prSet phldrT="[Text]" custT="1"/>
      <dgm:spPr/>
      <dgm:t>
        <a:bodyPr/>
        <a:lstStyle/>
        <a:p>
          <a:r>
            <a:rPr lang="en-US" sz="1200" dirty="0">
              <a:latin typeface="Arial" panose="020B0604020202020204" pitchFamily="34" charset="0"/>
              <a:cs typeface="Arial" panose="020B0604020202020204" pitchFamily="34" charset="0"/>
            </a:rPr>
            <a:t>Pickle object sterilization is utilized to store each month data frame</a:t>
          </a:r>
        </a:p>
      </dgm:t>
    </dgm:pt>
    <dgm:pt modelId="{4C263E47-325F-41F2-B742-2C3A3A5DAC06}" type="parTrans" cxnId="{ABD619BA-5882-44B3-ADE9-6BD2E35F9A9C}">
      <dgm:prSet/>
      <dgm:spPr/>
      <dgm:t>
        <a:bodyPr/>
        <a:lstStyle/>
        <a:p>
          <a:endParaRPr lang="en-US"/>
        </a:p>
      </dgm:t>
    </dgm:pt>
    <dgm:pt modelId="{B6664623-E5F2-4491-8DE7-CE86BF6F2DB6}" type="sibTrans" cxnId="{ABD619BA-5882-44B3-ADE9-6BD2E35F9A9C}">
      <dgm:prSet/>
      <dgm:spPr/>
      <dgm:t>
        <a:bodyPr/>
        <a:lstStyle/>
        <a:p>
          <a:endParaRPr lang="en-US"/>
        </a:p>
      </dgm:t>
    </dgm:pt>
    <dgm:pt modelId="{D6615926-F4C6-4F57-963D-2651B5699D17}">
      <dgm:prSet custT="1"/>
      <dgm:spPr/>
      <dgm:t>
        <a:bodyPr/>
        <a:lstStyle/>
        <a:p>
          <a:r>
            <a:rPr lang="en-US" sz="1200" dirty="0">
              <a:latin typeface="Arial" panose="020B0604020202020204" pitchFamily="34" charset="0"/>
              <a:cs typeface="Arial" panose="020B0604020202020204" pitchFamily="34" charset="0"/>
            </a:rPr>
            <a:t>Data Extraction</a:t>
          </a:r>
        </a:p>
      </dgm:t>
    </dgm:pt>
    <dgm:pt modelId="{05461014-FDAF-48FE-929F-C160CEDC89F7}" type="parTrans" cxnId="{647F841F-63AF-4005-9B45-7A65322EAD54}">
      <dgm:prSet/>
      <dgm:spPr/>
      <dgm:t>
        <a:bodyPr/>
        <a:lstStyle/>
        <a:p>
          <a:endParaRPr lang="en-US"/>
        </a:p>
      </dgm:t>
    </dgm:pt>
    <dgm:pt modelId="{139C3A9F-002E-4024-84F6-CE6C2DBD8C56}" type="sibTrans" cxnId="{647F841F-63AF-4005-9B45-7A65322EAD54}">
      <dgm:prSet/>
      <dgm:spPr/>
      <dgm:t>
        <a:bodyPr/>
        <a:lstStyle/>
        <a:p>
          <a:endParaRPr lang="en-US"/>
        </a:p>
      </dgm:t>
    </dgm:pt>
    <dgm:pt modelId="{92D4C5F5-24C7-47CE-ADFA-5DDDB455A886}">
      <dgm:prSet phldrT="[Text]" custT="1"/>
      <dgm:spPr/>
      <dgm:t>
        <a:bodyPr/>
        <a:lstStyle/>
        <a:p>
          <a:r>
            <a:rPr lang="en-US" sz="1200" b="1" dirty="0">
              <a:solidFill>
                <a:prstClr val="black"/>
              </a:solidFill>
              <a:latin typeface="Arial" panose="020B0604020202020204" pitchFamily="34" charset="0"/>
              <a:cs typeface="Arial" panose="020B0604020202020204" pitchFamily="34" charset="0"/>
            </a:rPr>
            <a:t>Data acquired for the period: </a:t>
          </a:r>
          <a:r>
            <a:rPr lang="en-US" sz="1200" b="1" dirty="0">
              <a:solidFill>
                <a:srgbClr val="0070C0"/>
              </a:solidFill>
              <a:latin typeface="Arial" panose="020B0604020202020204" pitchFamily="34" charset="0"/>
              <a:cs typeface="Arial" panose="020B0604020202020204" pitchFamily="34" charset="0"/>
            </a:rPr>
            <a:t>March 2016 – Jan 2018</a:t>
          </a:r>
          <a:endParaRPr lang="en-US" sz="1200" dirty="0">
            <a:latin typeface="Arial" panose="020B0604020202020204" pitchFamily="34" charset="0"/>
            <a:cs typeface="Arial" panose="020B0604020202020204" pitchFamily="34" charset="0"/>
          </a:endParaRPr>
        </a:p>
      </dgm:t>
    </dgm:pt>
    <dgm:pt modelId="{E301FA58-F597-42C5-844E-7924A2FEDDD4}" type="parTrans" cxnId="{340BB080-23D3-4D2E-A84F-DB84B409485A}">
      <dgm:prSet/>
      <dgm:spPr/>
      <dgm:t>
        <a:bodyPr/>
        <a:lstStyle/>
        <a:p>
          <a:endParaRPr lang="en-US"/>
        </a:p>
      </dgm:t>
    </dgm:pt>
    <dgm:pt modelId="{AEC6B235-88FD-453F-AB82-F1D4C10C31CA}" type="sibTrans" cxnId="{340BB080-23D3-4D2E-A84F-DB84B409485A}">
      <dgm:prSet/>
      <dgm:spPr/>
      <dgm:t>
        <a:bodyPr/>
        <a:lstStyle/>
        <a:p>
          <a:endParaRPr lang="en-US"/>
        </a:p>
      </dgm:t>
    </dgm:pt>
    <dgm:pt modelId="{FAF3A8F2-0444-4504-B4AC-2F851CC8AC2F}">
      <dgm:prSet phldrT="[Text]" custT="1"/>
      <dgm:spPr/>
      <dgm:t>
        <a:bodyPr/>
        <a:lstStyle/>
        <a:p>
          <a:r>
            <a:rPr lang="en-US" sz="1200" b="1" dirty="0">
              <a:solidFill>
                <a:prstClr val="black"/>
              </a:solidFill>
              <a:latin typeface="Arial" panose="020B0604020202020204" pitchFamily="34" charset="0"/>
              <a:cs typeface="Arial" panose="020B0604020202020204" pitchFamily="34" charset="0"/>
            </a:rPr>
            <a:t>Number of records: </a:t>
          </a:r>
          <a:r>
            <a:rPr lang="en-US" sz="1200" b="1" dirty="0">
              <a:solidFill>
                <a:srgbClr val="0070C0"/>
              </a:solidFill>
              <a:latin typeface="Arial" panose="020B0604020202020204" pitchFamily="34" charset="0"/>
              <a:cs typeface="Arial" panose="020B0604020202020204" pitchFamily="34" charset="0"/>
            </a:rPr>
            <a:t>172892</a:t>
          </a:r>
          <a:endParaRPr lang="en-US" sz="1200" dirty="0">
            <a:latin typeface="Arial" panose="020B0604020202020204" pitchFamily="34" charset="0"/>
            <a:cs typeface="Arial" panose="020B0604020202020204" pitchFamily="34" charset="0"/>
          </a:endParaRPr>
        </a:p>
      </dgm:t>
    </dgm:pt>
    <dgm:pt modelId="{44C0FD60-B70D-4897-A851-A07F25D00E9E}" type="parTrans" cxnId="{F652B746-749D-471F-A700-2D81FFCD0545}">
      <dgm:prSet/>
      <dgm:spPr/>
      <dgm:t>
        <a:bodyPr/>
        <a:lstStyle/>
        <a:p>
          <a:endParaRPr lang="en-US"/>
        </a:p>
      </dgm:t>
    </dgm:pt>
    <dgm:pt modelId="{354EE295-078D-4105-9C59-97BCE352E22A}" type="sibTrans" cxnId="{F652B746-749D-471F-A700-2D81FFCD0545}">
      <dgm:prSet/>
      <dgm:spPr/>
      <dgm:t>
        <a:bodyPr/>
        <a:lstStyle/>
        <a:p>
          <a:endParaRPr lang="en-US"/>
        </a:p>
      </dgm:t>
    </dgm:pt>
    <dgm:pt modelId="{2F635BF8-A09E-430C-B7B6-6A8BF7C7F6CC}">
      <dgm:prSet phldrT="[Text]" custT="1"/>
      <dgm:spPr/>
      <dgm:t>
        <a:bodyPr/>
        <a:lstStyle/>
        <a:p>
          <a:r>
            <a:rPr lang="en-US" sz="1200" b="1" dirty="0">
              <a:solidFill>
                <a:prstClr val="black"/>
              </a:solidFill>
              <a:latin typeface="Arial" panose="020B0604020202020204" pitchFamily="34" charset="0"/>
              <a:cs typeface="Arial" panose="020B0604020202020204" pitchFamily="34" charset="0"/>
            </a:rPr>
            <a:t>Number of Fields: 32</a:t>
          </a:r>
          <a:endParaRPr lang="en-US" sz="1200" b="1" dirty="0">
            <a:solidFill>
              <a:srgbClr val="0070C0"/>
            </a:solidFill>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dgm:t>
    </dgm:pt>
    <dgm:pt modelId="{4E021863-7841-4CEA-9A01-89D93D1A6FEA}" type="parTrans" cxnId="{DC256215-61D6-441B-9783-7C2C9B23D0F1}">
      <dgm:prSet/>
      <dgm:spPr/>
      <dgm:t>
        <a:bodyPr/>
        <a:lstStyle/>
        <a:p>
          <a:endParaRPr lang="en-US"/>
        </a:p>
      </dgm:t>
    </dgm:pt>
    <dgm:pt modelId="{775D729F-EF8C-45F2-811C-E00535187A76}" type="sibTrans" cxnId="{DC256215-61D6-441B-9783-7C2C9B23D0F1}">
      <dgm:prSet/>
      <dgm:spPr/>
      <dgm:t>
        <a:bodyPr/>
        <a:lstStyle/>
        <a:p>
          <a:endParaRPr lang="en-US"/>
        </a:p>
      </dgm:t>
    </dgm:pt>
    <dgm:pt modelId="{DFDE96C6-FA5C-419D-B0B9-72B548C07915}">
      <dgm:prSet phldrT="[Text]" custT="1"/>
      <dgm:spPr/>
      <dgm:t>
        <a:bodyPr/>
        <a:lstStyle/>
        <a:p>
          <a:r>
            <a:rPr lang="en-US" sz="1200" dirty="0">
              <a:latin typeface="Arial" panose="020B0604020202020204" pitchFamily="34" charset="0"/>
              <a:cs typeface="Arial" panose="020B0604020202020204" pitchFamily="34" charset="0"/>
            </a:rPr>
            <a:t>3 Step process </a:t>
          </a:r>
        </a:p>
      </dgm:t>
    </dgm:pt>
    <dgm:pt modelId="{2F666CA5-F230-4BAC-BA18-124ABB971CD2}" type="parTrans" cxnId="{6D2008A1-79CD-4CB2-931A-007714A1F00B}">
      <dgm:prSet/>
      <dgm:spPr/>
      <dgm:t>
        <a:bodyPr/>
        <a:lstStyle/>
        <a:p>
          <a:endParaRPr lang="en-US"/>
        </a:p>
      </dgm:t>
    </dgm:pt>
    <dgm:pt modelId="{F5D1305D-B1AB-491F-B6E3-F0DD84060B7D}" type="sibTrans" cxnId="{6D2008A1-79CD-4CB2-931A-007714A1F00B}">
      <dgm:prSet/>
      <dgm:spPr/>
      <dgm:t>
        <a:bodyPr/>
        <a:lstStyle/>
        <a:p>
          <a:endParaRPr lang="en-US"/>
        </a:p>
      </dgm:t>
    </dgm:pt>
    <dgm:pt modelId="{F8AE6F42-50A1-43EC-A9AF-373B992B82F1}">
      <dgm:prSet custT="1"/>
      <dgm:spPr/>
      <dgm:t>
        <a:bodyPr/>
        <a:lstStyle/>
        <a:p>
          <a:endParaRPr lang="en-US" sz="1200" dirty="0">
            <a:latin typeface="Arial" panose="020B0604020202020204" pitchFamily="34" charset="0"/>
            <a:cs typeface="Arial" panose="020B0604020202020204" pitchFamily="34" charset="0"/>
          </a:endParaRPr>
        </a:p>
      </dgm:t>
    </dgm:pt>
    <dgm:pt modelId="{DD788E14-5A32-4863-BEFE-45981A134A93}" type="parTrans" cxnId="{D76551DB-29DC-4B6F-B7BB-21BF6C60A7FD}">
      <dgm:prSet/>
      <dgm:spPr/>
      <dgm:t>
        <a:bodyPr/>
        <a:lstStyle/>
        <a:p>
          <a:endParaRPr lang="en-US"/>
        </a:p>
      </dgm:t>
    </dgm:pt>
    <dgm:pt modelId="{0FC0B4A4-09F7-4CD5-8CF7-F3FC74CD76A9}" type="sibTrans" cxnId="{D76551DB-29DC-4B6F-B7BB-21BF6C60A7FD}">
      <dgm:prSet/>
      <dgm:spPr/>
      <dgm:t>
        <a:bodyPr/>
        <a:lstStyle/>
        <a:p>
          <a:endParaRPr lang="en-US"/>
        </a:p>
      </dgm:t>
    </dgm:pt>
    <dgm:pt modelId="{BE6E35CC-ECF1-4C0E-98B6-CD9561CD2580}">
      <dgm:prSet custT="1"/>
      <dgm:spPr/>
      <dgm:t>
        <a:bodyPr/>
        <a:lstStyle/>
        <a:p>
          <a:endParaRPr lang="en-US" sz="1200" dirty="0">
            <a:latin typeface="Arial" panose="020B0604020202020204" pitchFamily="34" charset="0"/>
            <a:cs typeface="Arial" panose="020B0604020202020204" pitchFamily="34" charset="0"/>
          </a:endParaRPr>
        </a:p>
      </dgm:t>
    </dgm:pt>
    <dgm:pt modelId="{43081C17-0ED7-4C0E-8E67-45E2004943C7}" type="parTrans" cxnId="{71DF6D26-A5E0-4A96-8F89-D3AFDDBCBE60}">
      <dgm:prSet/>
      <dgm:spPr/>
      <dgm:t>
        <a:bodyPr/>
        <a:lstStyle/>
        <a:p>
          <a:endParaRPr lang="en-US"/>
        </a:p>
      </dgm:t>
    </dgm:pt>
    <dgm:pt modelId="{E701D93C-B54F-425E-97C0-C134644B14FB}" type="sibTrans" cxnId="{71DF6D26-A5E0-4A96-8F89-D3AFDDBCBE60}">
      <dgm:prSet/>
      <dgm:spPr/>
      <dgm:t>
        <a:bodyPr/>
        <a:lstStyle/>
        <a:p>
          <a:endParaRPr lang="en-US"/>
        </a:p>
      </dgm:t>
    </dgm:pt>
    <dgm:pt modelId="{B748129B-0665-4DF8-8E9B-11858E27BB1B}">
      <dgm:prSet custT="1"/>
      <dgm:spPr/>
      <dgm:t>
        <a:bodyPr/>
        <a:lstStyle/>
        <a:p>
          <a:endParaRPr lang="en-US" sz="1200" dirty="0">
            <a:latin typeface="Arial" panose="020B0604020202020204" pitchFamily="34" charset="0"/>
            <a:cs typeface="Arial" panose="020B0604020202020204" pitchFamily="34" charset="0"/>
          </a:endParaRPr>
        </a:p>
      </dgm:t>
    </dgm:pt>
    <dgm:pt modelId="{33672810-CA13-4B15-80B0-5AC969350C6C}" type="parTrans" cxnId="{BF19DC4A-7F7F-408E-97D1-DF7C7F3CA91B}">
      <dgm:prSet/>
      <dgm:spPr/>
      <dgm:t>
        <a:bodyPr/>
        <a:lstStyle/>
        <a:p>
          <a:endParaRPr lang="en-US"/>
        </a:p>
      </dgm:t>
    </dgm:pt>
    <dgm:pt modelId="{19776F2A-132C-4A97-B802-E1683CDCE11A}" type="sibTrans" cxnId="{BF19DC4A-7F7F-408E-97D1-DF7C7F3CA91B}">
      <dgm:prSet/>
      <dgm:spPr/>
      <dgm:t>
        <a:bodyPr/>
        <a:lstStyle/>
        <a:p>
          <a:endParaRPr lang="en-US"/>
        </a:p>
      </dgm:t>
    </dgm:pt>
    <dgm:pt modelId="{5453BAD2-6DBE-4A47-AC2F-61B1ADEB7729}">
      <dgm:prSet custT="1"/>
      <dgm:spPr/>
      <dgm:t>
        <a:bodyPr/>
        <a:lstStyle/>
        <a:p>
          <a:endParaRPr lang="en-US" sz="1200" dirty="0">
            <a:latin typeface="Arial" panose="020B0604020202020204" pitchFamily="34" charset="0"/>
            <a:cs typeface="Arial" panose="020B0604020202020204" pitchFamily="34" charset="0"/>
          </a:endParaRPr>
        </a:p>
      </dgm:t>
    </dgm:pt>
    <dgm:pt modelId="{19578259-B46A-40E0-B53B-FD86C951300E}" type="parTrans" cxnId="{C0D5EF64-9670-483E-AA79-FE987396A6E3}">
      <dgm:prSet/>
      <dgm:spPr/>
      <dgm:t>
        <a:bodyPr/>
        <a:lstStyle/>
        <a:p>
          <a:endParaRPr lang="en-US"/>
        </a:p>
      </dgm:t>
    </dgm:pt>
    <dgm:pt modelId="{2554707B-7920-47E2-ADF7-5096E823904C}" type="sibTrans" cxnId="{C0D5EF64-9670-483E-AA79-FE987396A6E3}">
      <dgm:prSet/>
      <dgm:spPr/>
      <dgm:t>
        <a:bodyPr/>
        <a:lstStyle/>
        <a:p>
          <a:endParaRPr lang="en-US"/>
        </a:p>
      </dgm:t>
    </dgm:pt>
    <dgm:pt modelId="{4BB33155-3CA9-454C-BBA8-B23AB59F30B9}">
      <dgm:prSet custT="1"/>
      <dgm:spPr/>
      <dgm:t>
        <a:bodyPr/>
        <a:lstStyle/>
        <a:p>
          <a:endParaRPr lang="en-US" sz="1200" dirty="0">
            <a:latin typeface="Arial" panose="020B0604020202020204" pitchFamily="34" charset="0"/>
            <a:cs typeface="Arial" panose="020B0604020202020204" pitchFamily="34" charset="0"/>
          </a:endParaRPr>
        </a:p>
      </dgm:t>
    </dgm:pt>
    <dgm:pt modelId="{127B8008-1044-400C-B4AC-9A1B0B0AD638}" type="parTrans" cxnId="{1DC452FB-3D50-4137-B713-DF3686EACDB1}">
      <dgm:prSet/>
      <dgm:spPr/>
      <dgm:t>
        <a:bodyPr/>
        <a:lstStyle/>
        <a:p>
          <a:endParaRPr lang="en-US"/>
        </a:p>
      </dgm:t>
    </dgm:pt>
    <dgm:pt modelId="{2937AA6A-A1E8-4FD4-BB33-03CA29233F7C}" type="sibTrans" cxnId="{1DC452FB-3D50-4137-B713-DF3686EACDB1}">
      <dgm:prSet/>
      <dgm:spPr/>
      <dgm:t>
        <a:bodyPr/>
        <a:lstStyle/>
        <a:p>
          <a:endParaRPr lang="en-US"/>
        </a:p>
      </dgm:t>
    </dgm:pt>
    <dgm:pt modelId="{67752CF9-B93D-40E4-B597-58A79BE1C1CC}">
      <dgm:prSet custT="1"/>
      <dgm:spPr/>
      <dgm:t>
        <a:bodyPr/>
        <a:lstStyle/>
        <a:p>
          <a:r>
            <a:rPr lang="en-US" sz="1200" dirty="0">
              <a:latin typeface="Arial" panose="020B0604020202020204" pitchFamily="34" charset="0"/>
              <a:cs typeface="Arial" panose="020B0604020202020204" pitchFamily="34" charset="0"/>
            </a:rPr>
            <a:t>Data can be downloaded for one month at a time</a:t>
          </a:r>
        </a:p>
      </dgm:t>
    </dgm:pt>
    <dgm:pt modelId="{2EDCB47D-BB7E-4F80-9204-AB08A6F064DD}" type="parTrans" cxnId="{089D0AAD-0F8C-4CB5-B027-0053A605D79B}">
      <dgm:prSet/>
      <dgm:spPr/>
      <dgm:t>
        <a:bodyPr/>
        <a:lstStyle/>
        <a:p>
          <a:endParaRPr lang="en-US"/>
        </a:p>
      </dgm:t>
    </dgm:pt>
    <dgm:pt modelId="{6A96A7A2-43C1-47BE-AD1D-B8C4F92204C0}" type="sibTrans" cxnId="{089D0AAD-0F8C-4CB5-B027-0053A605D79B}">
      <dgm:prSet/>
      <dgm:spPr/>
      <dgm:t>
        <a:bodyPr/>
        <a:lstStyle/>
        <a:p>
          <a:endParaRPr lang="en-US"/>
        </a:p>
      </dgm:t>
    </dgm:pt>
    <dgm:pt modelId="{E13A972B-6752-4AB9-BCCC-EF9B321579CE}">
      <dgm:prSet custT="1"/>
      <dgm:spPr/>
      <dgm:t>
        <a:bodyPr/>
        <a:lstStyle/>
        <a:p>
          <a:r>
            <a:rPr lang="en-US" sz="1200" dirty="0">
              <a:latin typeface="Arial" panose="020B0604020202020204" pitchFamily="34" charset="0"/>
              <a:cs typeface="Arial" panose="020B0604020202020204" pitchFamily="34" charset="0"/>
            </a:rPr>
            <a:t>File size: 140 MB</a:t>
          </a:r>
        </a:p>
      </dgm:t>
    </dgm:pt>
    <dgm:pt modelId="{B001F596-D366-4BD2-9E43-49B11FE0C0A3}" type="parTrans" cxnId="{FFEC3B07-BEBC-4175-879F-9865B340DC81}">
      <dgm:prSet/>
      <dgm:spPr/>
      <dgm:t>
        <a:bodyPr/>
        <a:lstStyle/>
        <a:p>
          <a:endParaRPr lang="en-US"/>
        </a:p>
      </dgm:t>
    </dgm:pt>
    <dgm:pt modelId="{80202669-A821-4DED-924E-536E04631DEF}" type="sibTrans" cxnId="{FFEC3B07-BEBC-4175-879F-9865B340DC81}">
      <dgm:prSet/>
      <dgm:spPr/>
      <dgm:t>
        <a:bodyPr/>
        <a:lstStyle/>
        <a:p>
          <a:endParaRPr lang="en-US"/>
        </a:p>
      </dgm:t>
    </dgm:pt>
    <dgm:pt modelId="{2237E408-547A-40B8-96F7-61975F885F70}">
      <dgm:prSet custT="1"/>
      <dgm:spPr/>
      <dgm:t>
        <a:bodyPr/>
        <a:lstStyle/>
        <a:p>
          <a:r>
            <a:rPr lang="en-US" sz="1200" dirty="0">
              <a:latin typeface="Arial" panose="020B0604020202020204" pitchFamily="34" charset="0"/>
              <a:cs typeface="Arial" panose="020B0604020202020204" pitchFamily="34" charset="0"/>
            </a:rPr>
            <a:t>File format : csv (40 csv files)</a:t>
          </a:r>
        </a:p>
      </dgm:t>
    </dgm:pt>
    <dgm:pt modelId="{447FAAA6-0D7A-4E0E-915C-D815A43374CB}" type="parTrans" cxnId="{EA2EB82D-30F8-4644-B2C3-DD152E6D53E6}">
      <dgm:prSet/>
      <dgm:spPr/>
      <dgm:t>
        <a:bodyPr/>
        <a:lstStyle/>
        <a:p>
          <a:endParaRPr lang="en-US"/>
        </a:p>
      </dgm:t>
    </dgm:pt>
    <dgm:pt modelId="{E640C492-2D41-489F-AE75-A06A08C0144E}" type="sibTrans" cxnId="{EA2EB82D-30F8-4644-B2C3-DD152E6D53E6}">
      <dgm:prSet/>
      <dgm:spPr/>
      <dgm:t>
        <a:bodyPr/>
        <a:lstStyle/>
        <a:p>
          <a:endParaRPr lang="en-US"/>
        </a:p>
      </dgm:t>
    </dgm:pt>
    <dgm:pt modelId="{7CA0E821-95D2-4675-80FD-B65EC3E405B6}">
      <dgm:prSet custT="1"/>
      <dgm:spPr/>
      <dgm:t>
        <a:bodyPr/>
        <a:lstStyle/>
        <a:p>
          <a:r>
            <a:rPr lang="en-US" sz="1200" dirty="0">
              <a:latin typeface="Arial" panose="020B0604020202020204" pitchFamily="34" charset="0"/>
              <a:cs typeface="Arial" panose="020B0604020202020204" pitchFamily="34" charset="0"/>
            </a:rPr>
            <a:t>Each CSV file has 4000 project information</a:t>
          </a:r>
        </a:p>
      </dgm:t>
    </dgm:pt>
    <dgm:pt modelId="{65A706B6-EE2F-44F2-818B-97F640C80EA9}" type="parTrans" cxnId="{6EBBCEA0-AEB7-4856-8D23-8744D2803185}">
      <dgm:prSet/>
      <dgm:spPr/>
      <dgm:t>
        <a:bodyPr/>
        <a:lstStyle/>
        <a:p>
          <a:endParaRPr lang="en-US"/>
        </a:p>
      </dgm:t>
    </dgm:pt>
    <dgm:pt modelId="{B1E33FC2-9523-43D5-9D96-C95A91DE1DA2}" type="sibTrans" cxnId="{6EBBCEA0-AEB7-4856-8D23-8744D2803185}">
      <dgm:prSet/>
      <dgm:spPr/>
      <dgm:t>
        <a:bodyPr/>
        <a:lstStyle/>
        <a:p>
          <a:endParaRPr lang="en-US"/>
        </a:p>
      </dgm:t>
    </dgm:pt>
    <dgm:pt modelId="{94D9FADF-B251-4AF8-985D-44E97FF96920}">
      <dgm:prSet custT="1"/>
      <dgm:spPr/>
      <dgm:t>
        <a:bodyPr/>
        <a:lstStyle/>
        <a:p>
          <a:r>
            <a:rPr lang="en-US" sz="1200" dirty="0">
              <a:latin typeface="Arial" panose="020B0604020202020204" pitchFamily="34" charset="0"/>
              <a:cs typeface="Arial" panose="020B0604020202020204" pitchFamily="34" charset="0"/>
            </a:rPr>
            <a:t>Consolidate files from all months into one</a:t>
          </a:r>
        </a:p>
      </dgm:t>
    </dgm:pt>
    <dgm:pt modelId="{9D61A76D-EAFD-4370-B8AC-AA133A9F229E}" type="parTrans" cxnId="{03C57011-017A-46A7-8950-0B3DC0B34AED}">
      <dgm:prSet/>
      <dgm:spPr/>
      <dgm:t>
        <a:bodyPr/>
        <a:lstStyle/>
        <a:p>
          <a:endParaRPr lang="en-US"/>
        </a:p>
      </dgm:t>
    </dgm:pt>
    <dgm:pt modelId="{960624B7-0421-4797-80D0-BA4016D66E9B}" type="sibTrans" cxnId="{03C57011-017A-46A7-8950-0B3DC0B34AED}">
      <dgm:prSet/>
      <dgm:spPr/>
      <dgm:t>
        <a:bodyPr/>
        <a:lstStyle/>
        <a:p>
          <a:endParaRPr lang="en-US"/>
        </a:p>
      </dgm:t>
    </dgm:pt>
    <dgm:pt modelId="{DEDFC90A-4E30-4CF7-A032-F9C609ACA17C}">
      <dgm:prSet custT="1"/>
      <dgm:spPr/>
      <dgm:t>
        <a:bodyPr/>
        <a:lstStyle/>
        <a:p>
          <a:endParaRPr lang="en-US" sz="1200" dirty="0">
            <a:latin typeface="Arial" panose="020B0604020202020204" pitchFamily="34" charset="0"/>
            <a:cs typeface="Arial" panose="020B0604020202020204" pitchFamily="34" charset="0"/>
          </a:endParaRPr>
        </a:p>
      </dgm:t>
    </dgm:pt>
    <dgm:pt modelId="{7778EF7F-DA8B-42B9-A1E5-1D07FAED1555}" type="parTrans" cxnId="{529D94C8-09AE-4329-8474-9BF827E35B34}">
      <dgm:prSet/>
      <dgm:spPr/>
      <dgm:t>
        <a:bodyPr/>
        <a:lstStyle/>
        <a:p>
          <a:endParaRPr lang="en-US"/>
        </a:p>
      </dgm:t>
    </dgm:pt>
    <dgm:pt modelId="{70269958-B7E2-4C26-B801-FB7319168214}" type="sibTrans" cxnId="{529D94C8-09AE-4329-8474-9BF827E35B34}">
      <dgm:prSet/>
      <dgm:spPr/>
      <dgm:t>
        <a:bodyPr/>
        <a:lstStyle/>
        <a:p>
          <a:endParaRPr lang="en-US"/>
        </a:p>
      </dgm:t>
    </dgm:pt>
    <dgm:pt modelId="{9DB08502-96A4-44BD-84BA-D470A3C7DC99}">
      <dgm:prSet custT="1"/>
      <dgm:spPr/>
      <dgm:t>
        <a:bodyPr/>
        <a:lstStyle/>
        <a:p>
          <a:r>
            <a:rPr lang="en-US" sz="1200" dirty="0">
              <a:latin typeface="Arial" panose="020B0604020202020204" pitchFamily="34" charset="0"/>
              <a:cs typeface="Arial" panose="020B0604020202020204" pitchFamily="34" charset="0"/>
            </a:rPr>
            <a:t>Data fields are converted using date time conversion from Unix time to UTC date (“%Y-%m-%d %H:%M:%S”) format </a:t>
          </a:r>
        </a:p>
      </dgm:t>
    </dgm:pt>
    <dgm:pt modelId="{1BA91566-CEFA-4B85-B606-9A860805B139}" type="parTrans" cxnId="{43926020-1990-4026-BE7F-528A36B9EA43}">
      <dgm:prSet/>
      <dgm:spPr/>
      <dgm:t>
        <a:bodyPr/>
        <a:lstStyle/>
        <a:p>
          <a:endParaRPr lang="en-US"/>
        </a:p>
      </dgm:t>
    </dgm:pt>
    <dgm:pt modelId="{4B8C7FFE-EC5B-4617-8349-81F8AA330C63}" type="sibTrans" cxnId="{43926020-1990-4026-BE7F-528A36B9EA43}">
      <dgm:prSet/>
      <dgm:spPr/>
      <dgm:t>
        <a:bodyPr/>
        <a:lstStyle/>
        <a:p>
          <a:endParaRPr lang="en-US"/>
        </a:p>
      </dgm:t>
    </dgm:pt>
    <dgm:pt modelId="{9B35F1D8-E16B-464D-8410-B88C9DC55AB6}">
      <dgm:prSet custT="1"/>
      <dgm:spPr/>
      <dgm:t>
        <a:bodyPr/>
        <a:lstStyle/>
        <a:p>
          <a:r>
            <a:rPr lang="en-US" sz="1200" dirty="0">
              <a:latin typeface="Arial" panose="020B0604020202020204" pitchFamily="34" charset="0"/>
              <a:cs typeface="Arial" panose="020B0604020202020204" pitchFamily="34" charset="0"/>
            </a:rPr>
            <a:t>Data fields related to location, user and category are subfields which were extracted from JSON Column </a:t>
          </a:r>
        </a:p>
      </dgm:t>
    </dgm:pt>
    <dgm:pt modelId="{64F67360-3A4E-4698-8EDC-DFE086689792}" type="parTrans" cxnId="{0AF186E9-0E19-4423-A641-47D6E3003C7A}">
      <dgm:prSet/>
      <dgm:spPr/>
      <dgm:t>
        <a:bodyPr/>
        <a:lstStyle/>
        <a:p>
          <a:endParaRPr lang="en-US"/>
        </a:p>
      </dgm:t>
    </dgm:pt>
    <dgm:pt modelId="{BD0EB749-EF71-475C-9B1D-6B6D0D0903F5}" type="sibTrans" cxnId="{0AF186E9-0E19-4423-A641-47D6E3003C7A}">
      <dgm:prSet/>
      <dgm:spPr/>
      <dgm:t>
        <a:bodyPr/>
        <a:lstStyle/>
        <a:p>
          <a:endParaRPr lang="en-US"/>
        </a:p>
      </dgm:t>
    </dgm:pt>
    <dgm:pt modelId="{FF2DEDF1-6BB0-4225-95D5-9127B9101FC8}">
      <dgm:prSet custT="1"/>
      <dgm:spPr/>
      <dgm:t>
        <a:bodyPr/>
        <a:lstStyle/>
        <a:p>
          <a:r>
            <a:rPr lang="en-US" sz="1200" dirty="0">
              <a:latin typeface="Arial" panose="020B0604020202020204" pitchFamily="34" charset="0"/>
              <a:cs typeface="Arial" panose="020B0604020202020204" pitchFamily="34" charset="0"/>
            </a:rPr>
            <a:t>Missing data values were neglected </a:t>
          </a:r>
        </a:p>
      </dgm:t>
    </dgm:pt>
    <dgm:pt modelId="{C1CD2796-20FE-42BA-9C3D-BA861314FC30}" type="parTrans" cxnId="{D36CAD72-BB31-4BB1-B657-EC624CDCD294}">
      <dgm:prSet/>
      <dgm:spPr/>
      <dgm:t>
        <a:bodyPr/>
        <a:lstStyle/>
        <a:p>
          <a:endParaRPr lang="en-US"/>
        </a:p>
      </dgm:t>
    </dgm:pt>
    <dgm:pt modelId="{2EB1BF85-5C88-43E2-9D98-5ED79F2BC5C2}" type="sibTrans" cxnId="{D36CAD72-BB31-4BB1-B657-EC624CDCD294}">
      <dgm:prSet/>
      <dgm:spPr/>
      <dgm:t>
        <a:bodyPr/>
        <a:lstStyle/>
        <a:p>
          <a:endParaRPr lang="en-US"/>
        </a:p>
      </dgm:t>
    </dgm:pt>
    <dgm:pt modelId="{8EBE9264-D4C1-4BA3-AC54-3401604347E4}">
      <dgm:prSet custT="1"/>
      <dgm:spPr/>
      <dgm:t>
        <a:bodyPr/>
        <a:lstStyle/>
        <a:p>
          <a:r>
            <a:rPr lang="en-US" sz="1200" dirty="0">
              <a:latin typeface="Arial" panose="020B0604020202020204" pitchFamily="34" charset="0"/>
              <a:cs typeface="Arial" panose="020B0604020202020204" pitchFamily="34" charset="0"/>
            </a:rPr>
            <a:t>If  Project data is available for multiple months then only recent data was considered which made project ID unique within the data </a:t>
          </a:r>
        </a:p>
      </dgm:t>
    </dgm:pt>
    <dgm:pt modelId="{3D8053EE-BC89-472E-A78D-BC64224F3D10}" type="parTrans" cxnId="{8274468B-DFDB-47FE-BEBB-2BB8312B1BE6}">
      <dgm:prSet/>
      <dgm:spPr/>
      <dgm:t>
        <a:bodyPr/>
        <a:lstStyle/>
        <a:p>
          <a:endParaRPr lang="en-US"/>
        </a:p>
      </dgm:t>
    </dgm:pt>
    <dgm:pt modelId="{E79996FC-FA31-4689-8F7B-FFD323CC05D1}" type="sibTrans" cxnId="{8274468B-DFDB-47FE-BEBB-2BB8312B1BE6}">
      <dgm:prSet/>
      <dgm:spPr/>
      <dgm:t>
        <a:bodyPr/>
        <a:lstStyle/>
        <a:p>
          <a:endParaRPr lang="en-US"/>
        </a:p>
      </dgm:t>
    </dgm:pt>
    <dgm:pt modelId="{780F70E7-56B9-4028-84CB-94EBA1729E9A}">
      <dgm:prSet custT="1"/>
      <dgm:spPr/>
      <dgm:t>
        <a:bodyPr/>
        <a:lstStyle/>
        <a:p>
          <a:r>
            <a:rPr lang="en-US" sz="1200" dirty="0">
              <a:latin typeface="Arial" panose="020B0604020202020204" pitchFamily="34" charset="0"/>
              <a:cs typeface="Arial" panose="020B0604020202020204" pitchFamily="34" charset="0"/>
            </a:rPr>
            <a:t>All International amounts were converted to USD</a:t>
          </a:r>
        </a:p>
      </dgm:t>
    </dgm:pt>
    <dgm:pt modelId="{6FCEEF58-4276-4772-8DC8-1A47075A967F}" type="parTrans" cxnId="{5A420FE4-C4F8-4F46-B82E-DDDE9A6F2835}">
      <dgm:prSet/>
      <dgm:spPr/>
      <dgm:t>
        <a:bodyPr/>
        <a:lstStyle/>
        <a:p>
          <a:endParaRPr lang="en-US"/>
        </a:p>
      </dgm:t>
    </dgm:pt>
    <dgm:pt modelId="{5F5B6297-06C9-4CC3-95A5-76C3FB5D6971}" type="sibTrans" cxnId="{5A420FE4-C4F8-4F46-B82E-DDDE9A6F2835}">
      <dgm:prSet/>
      <dgm:spPr/>
      <dgm:t>
        <a:bodyPr/>
        <a:lstStyle/>
        <a:p>
          <a:endParaRPr lang="en-US"/>
        </a:p>
      </dgm:t>
    </dgm:pt>
    <dgm:pt modelId="{F24DFD02-F4A7-423A-8BB3-E2047C48D966}">
      <dgm:prSet custT="1"/>
      <dgm:spPr/>
      <dgm:t>
        <a:bodyPr/>
        <a:lstStyle/>
        <a:p>
          <a:r>
            <a:rPr lang="en-US" sz="1200" dirty="0">
              <a:latin typeface="Arial" panose="020B0604020202020204" pitchFamily="34" charset="0"/>
              <a:cs typeface="Arial" panose="020B0604020202020204" pitchFamily="34" charset="0"/>
            </a:rPr>
            <a:t>Additional fields like pledge count ratio etc were created for further analysis and visualization </a:t>
          </a:r>
        </a:p>
      </dgm:t>
    </dgm:pt>
    <dgm:pt modelId="{D1FA2A12-640C-4F32-BF23-868CE72235D2}" type="parTrans" cxnId="{FB67529D-7E44-463E-B78D-1E890EC24A6B}">
      <dgm:prSet/>
      <dgm:spPr/>
      <dgm:t>
        <a:bodyPr/>
        <a:lstStyle/>
        <a:p>
          <a:endParaRPr lang="en-US"/>
        </a:p>
      </dgm:t>
    </dgm:pt>
    <dgm:pt modelId="{F20C56D3-6977-4D35-969F-996B509B274D}" type="sibTrans" cxnId="{FB67529D-7E44-463E-B78D-1E890EC24A6B}">
      <dgm:prSet/>
      <dgm:spPr/>
      <dgm:t>
        <a:bodyPr/>
        <a:lstStyle/>
        <a:p>
          <a:endParaRPr lang="en-US"/>
        </a:p>
      </dgm:t>
    </dgm:pt>
    <dgm:pt modelId="{B20943AC-0CC2-43CD-988A-70E3420B8ECD}">
      <dgm:prSet custT="1"/>
      <dgm:spPr/>
      <dgm:t>
        <a:bodyPr/>
        <a:lstStyle/>
        <a:p>
          <a:endParaRPr lang="en-US" sz="1200" dirty="0">
            <a:latin typeface="Arial" panose="020B0604020202020204" pitchFamily="34" charset="0"/>
            <a:cs typeface="Arial" panose="020B0604020202020204" pitchFamily="34" charset="0"/>
          </a:endParaRPr>
        </a:p>
      </dgm:t>
    </dgm:pt>
    <dgm:pt modelId="{A8643E0B-24B5-4E00-BBA5-77B3FA17B564}" type="parTrans" cxnId="{27AA5114-D75D-49CF-B580-650447015CED}">
      <dgm:prSet/>
      <dgm:spPr/>
      <dgm:t>
        <a:bodyPr/>
        <a:lstStyle/>
        <a:p>
          <a:endParaRPr lang="en-US"/>
        </a:p>
      </dgm:t>
    </dgm:pt>
    <dgm:pt modelId="{567C4C21-0261-47D7-91C8-68FBCBFCEB78}" type="sibTrans" cxnId="{27AA5114-D75D-49CF-B580-650447015CED}">
      <dgm:prSet/>
      <dgm:spPr/>
      <dgm:t>
        <a:bodyPr/>
        <a:lstStyle/>
        <a:p>
          <a:endParaRPr lang="en-US"/>
        </a:p>
      </dgm:t>
    </dgm:pt>
    <dgm:pt modelId="{A6952607-57FF-408B-9239-7A5DFAE896B6}">
      <dgm:prSet custT="1"/>
      <dgm:spPr/>
      <dgm:t>
        <a:bodyPr/>
        <a:lstStyle/>
        <a:p>
          <a:endParaRPr lang="en-US" sz="1200" dirty="0">
            <a:latin typeface="Arial" panose="020B0604020202020204" pitchFamily="34" charset="0"/>
            <a:cs typeface="Arial" panose="020B0604020202020204" pitchFamily="34" charset="0"/>
          </a:endParaRPr>
        </a:p>
      </dgm:t>
    </dgm:pt>
    <dgm:pt modelId="{EF611469-F611-4A8A-9EC8-270D441342E6}" type="parTrans" cxnId="{7B24D887-C762-408A-91BF-B29B287DC8C4}">
      <dgm:prSet/>
      <dgm:spPr/>
      <dgm:t>
        <a:bodyPr/>
        <a:lstStyle/>
        <a:p>
          <a:endParaRPr lang="en-US"/>
        </a:p>
      </dgm:t>
    </dgm:pt>
    <dgm:pt modelId="{575F7DAA-0784-4868-8F80-6180EFA6DF44}" type="sibTrans" cxnId="{7B24D887-C762-408A-91BF-B29B287DC8C4}">
      <dgm:prSet/>
      <dgm:spPr/>
      <dgm:t>
        <a:bodyPr/>
        <a:lstStyle/>
        <a:p>
          <a:endParaRPr lang="en-US"/>
        </a:p>
      </dgm:t>
    </dgm:pt>
    <dgm:pt modelId="{32BA2B8F-2951-491D-8ED9-71303A6D243D}">
      <dgm:prSet custT="1"/>
      <dgm:spPr/>
      <dgm:t>
        <a:bodyPr/>
        <a:lstStyle/>
        <a:p>
          <a:endParaRPr lang="en-US" sz="1200" dirty="0">
            <a:latin typeface="Arial" panose="020B0604020202020204" pitchFamily="34" charset="0"/>
            <a:cs typeface="Arial" panose="020B0604020202020204" pitchFamily="34" charset="0"/>
          </a:endParaRPr>
        </a:p>
      </dgm:t>
    </dgm:pt>
    <dgm:pt modelId="{FE97D1B2-B694-48D5-80A2-BF751F60AF10}" type="sibTrans" cxnId="{871BBAB3-4FEA-4925-8C7F-BAC2B06CDA5B}">
      <dgm:prSet/>
      <dgm:spPr/>
      <dgm:t>
        <a:bodyPr/>
        <a:lstStyle/>
        <a:p>
          <a:endParaRPr lang="en-US"/>
        </a:p>
      </dgm:t>
    </dgm:pt>
    <dgm:pt modelId="{CE6E260E-07E9-4D1D-ACB9-2176AA0D595E}" type="parTrans" cxnId="{871BBAB3-4FEA-4925-8C7F-BAC2B06CDA5B}">
      <dgm:prSet/>
      <dgm:spPr/>
      <dgm:t>
        <a:bodyPr/>
        <a:lstStyle/>
        <a:p>
          <a:endParaRPr lang="en-US"/>
        </a:p>
      </dgm:t>
    </dgm:pt>
    <dgm:pt modelId="{FA36B19C-CA34-4EF0-88D2-D2D9809197AE}">
      <dgm:prSet custT="1"/>
      <dgm:spPr/>
      <dgm:t>
        <a:bodyPr/>
        <a:lstStyle/>
        <a:p>
          <a:r>
            <a:rPr lang="en-US" sz="1200" dirty="0">
              <a:latin typeface="Arial" panose="020B0604020202020204" pitchFamily="34" charset="0"/>
              <a:cs typeface="Arial" panose="020B0604020202020204" pitchFamily="34" charset="0"/>
            </a:rPr>
            <a:t>JSON data is further extracted using JSON normalize </a:t>
          </a:r>
        </a:p>
      </dgm:t>
    </dgm:pt>
    <dgm:pt modelId="{0ED43A3F-8899-4180-B5EB-F5AEA5097EC9}" type="parTrans" cxnId="{E1961E31-9DE9-42A1-B14A-255327D2136E}">
      <dgm:prSet/>
      <dgm:spPr/>
      <dgm:t>
        <a:bodyPr/>
        <a:lstStyle/>
        <a:p>
          <a:endParaRPr lang="en-US"/>
        </a:p>
      </dgm:t>
    </dgm:pt>
    <dgm:pt modelId="{B26876C6-EE1E-41E4-8410-A04EE320346B}" type="sibTrans" cxnId="{E1961E31-9DE9-42A1-B14A-255327D2136E}">
      <dgm:prSet/>
      <dgm:spPr/>
      <dgm:t>
        <a:bodyPr/>
        <a:lstStyle/>
        <a:p>
          <a:endParaRPr lang="en-US"/>
        </a:p>
      </dgm:t>
    </dgm:pt>
    <dgm:pt modelId="{36F2CF68-EB58-420B-9DA1-B9369E6A654D}">
      <dgm:prSet custT="1"/>
      <dgm:spPr/>
      <dgm:t>
        <a:bodyPr/>
        <a:lstStyle/>
        <a:p>
          <a:endParaRPr lang="en-US" sz="1200" dirty="0">
            <a:latin typeface="Arial" panose="020B0604020202020204" pitchFamily="34" charset="0"/>
            <a:cs typeface="Arial" panose="020B0604020202020204" pitchFamily="34" charset="0"/>
          </a:endParaRPr>
        </a:p>
      </dgm:t>
    </dgm:pt>
    <dgm:pt modelId="{D0935A1E-860A-4EA8-B73C-B774B12B76EB}" type="parTrans" cxnId="{9724D274-B1F2-4B1A-BDE1-F5E8E2C4F5FB}">
      <dgm:prSet/>
      <dgm:spPr/>
      <dgm:t>
        <a:bodyPr/>
        <a:lstStyle/>
        <a:p>
          <a:endParaRPr lang="en-US"/>
        </a:p>
      </dgm:t>
    </dgm:pt>
    <dgm:pt modelId="{E24399CC-3684-490D-B9E5-79BD54E2FFB2}" type="sibTrans" cxnId="{9724D274-B1F2-4B1A-BDE1-F5E8E2C4F5FB}">
      <dgm:prSet/>
      <dgm:spPr/>
      <dgm:t>
        <a:bodyPr/>
        <a:lstStyle/>
        <a:p>
          <a:endParaRPr lang="en-US"/>
        </a:p>
      </dgm:t>
    </dgm:pt>
    <dgm:pt modelId="{59B2AA93-C64C-4438-AD9A-A1D5B7928F05}">
      <dgm:prSet custT="1"/>
      <dgm:spPr/>
      <dgm:t>
        <a:bodyPr/>
        <a:lstStyle/>
        <a:p>
          <a:endParaRPr lang="en-US" sz="1200" dirty="0">
            <a:latin typeface="Arial" panose="020B0604020202020204" pitchFamily="34" charset="0"/>
            <a:cs typeface="Arial" panose="020B0604020202020204" pitchFamily="34" charset="0"/>
          </a:endParaRPr>
        </a:p>
      </dgm:t>
    </dgm:pt>
    <dgm:pt modelId="{9EB6E6A8-07C9-427E-B540-7CAECA751BAD}" type="parTrans" cxnId="{D5F14200-72F1-448F-B06A-6955AE06F5B7}">
      <dgm:prSet/>
      <dgm:spPr/>
      <dgm:t>
        <a:bodyPr/>
        <a:lstStyle/>
        <a:p>
          <a:endParaRPr lang="en-US"/>
        </a:p>
      </dgm:t>
    </dgm:pt>
    <dgm:pt modelId="{ED8C3619-CF17-409E-8ECA-193B1D344198}" type="sibTrans" cxnId="{D5F14200-72F1-448F-B06A-6955AE06F5B7}">
      <dgm:prSet/>
      <dgm:spPr/>
      <dgm:t>
        <a:bodyPr/>
        <a:lstStyle/>
        <a:p>
          <a:endParaRPr lang="en-US"/>
        </a:p>
      </dgm:t>
    </dgm:pt>
    <dgm:pt modelId="{82E79D8A-8994-43F5-B5C7-A6C1AF4C8872}">
      <dgm:prSet custT="1"/>
      <dgm:spPr/>
      <dgm:t>
        <a:bodyPr/>
        <a:lstStyle/>
        <a:p>
          <a:endParaRPr lang="en-US" sz="1200" dirty="0">
            <a:latin typeface="Arial" panose="020B0604020202020204" pitchFamily="34" charset="0"/>
            <a:cs typeface="Arial" panose="020B0604020202020204" pitchFamily="34" charset="0"/>
          </a:endParaRPr>
        </a:p>
      </dgm:t>
    </dgm:pt>
    <dgm:pt modelId="{1F46ECEC-0A6C-4317-9DB8-D67956AD7B39}" type="parTrans" cxnId="{BF0472C6-BE2F-4D5A-9785-E07FB75CFD68}">
      <dgm:prSet/>
      <dgm:spPr/>
      <dgm:t>
        <a:bodyPr/>
        <a:lstStyle/>
        <a:p>
          <a:endParaRPr lang="en-US"/>
        </a:p>
      </dgm:t>
    </dgm:pt>
    <dgm:pt modelId="{E5546869-041D-4464-ACA5-818AC37B36CA}" type="sibTrans" cxnId="{BF0472C6-BE2F-4D5A-9785-E07FB75CFD68}">
      <dgm:prSet/>
      <dgm:spPr/>
      <dgm:t>
        <a:bodyPr/>
        <a:lstStyle/>
        <a:p>
          <a:endParaRPr lang="en-US"/>
        </a:p>
      </dgm:t>
    </dgm:pt>
    <dgm:pt modelId="{B9EBB861-5F61-4E72-B0C1-1A9C4FC6E44E}">
      <dgm:prSet custT="1"/>
      <dgm:spPr/>
      <dgm:t>
        <a:bodyPr/>
        <a:lstStyle/>
        <a:p>
          <a:r>
            <a:rPr lang="en-US" sz="1200" dirty="0">
              <a:latin typeface="Arial" panose="020B0604020202020204" pitchFamily="34" charset="0"/>
              <a:cs typeface="Arial" panose="020B0604020202020204" pitchFamily="34" charset="0"/>
            </a:rPr>
            <a:t>Source: webrobots.com</a:t>
          </a:r>
        </a:p>
      </dgm:t>
    </dgm:pt>
    <dgm:pt modelId="{38B78E89-A9F8-4607-A840-87B1CF4BF642}" type="parTrans" cxnId="{484158DC-B702-4FD0-A672-CF55AF17828B}">
      <dgm:prSet/>
      <dgm:spPr/>
      <dgm:t>
        <a:bodyPr/>
        <a:lstStyle/>
        <a:p>
          <a:endParaRPr lang="en-US"/>
        </a:p>
      </dgm:t>
    </dgm:pt>
    <dgm:pt modelId="{CBA3BA21-59B5-4690-B16F-5902014A870E}" type="sibTrans" cxnId="{484158DC-B702-4FD0-A672-CF55AF17828B}">
      <dgm:prSet/>
      <dgm:spPr/>
      <dgm:t>
        <a:bodyPr/>
        <a:lstStyle/>
        <a:p>
          <a:endParaRPr lang="en-US"/>
        </a:p>
      </dgm:t>
    </dgm:pt>
    <dgm:pt modelId="{0B5F44DB-C8FA-4A55-ADA5-3B0C677F0A93}">
      <dgm:prSet phldrT="[Text]" custT="1"/>
      <dgm:spPr/>
      <dgm:t>
        <a:bodyPr/>
        <a:lstStyle/>
        <a:p>
          <a:endParaRPr lang="en-US" sz="1200" dirty="0">
            <a:latin typeface="Arial" panose="020B0604020202020204" pitchFamily="34" charset="0"/>
            <a:cs typeface="Arial" panose="020B0604020202020204" pitchFamily="34" charset="0"/>
          </a:endParaRPr>
        </a:p>
      </dgm:t>
    </dgm:pt>
    <dgm:pt modelId="{043FE31F-5488-4284-98B4-A9B6DCBADD74}" type="parTrans" cxnId="{8C2A7CD3-32D6-4751-85AB-4628A8D0C236}">
      <dgm:prSet/>
      <dgm:spPr/>
      <dgm:t>
        <a:bodyPr/>
        <a:lstStyle/>
        <a:p>
          <a:endParaRPr lang="en-US"/>
        </a:p>
      </dgm:t>
    </dgm:pt>
    <dgm:pt modelId="{758D460F-03EE-4CD0-A778-1AB1509CE56B}" type="sibTrans" cxnId="{8C2A7CD3-32D6-4751-85AB-4628A8D0C236}">
      <dgm:prSet/>
      <dgm:spPr/>
      <dgm:t>
        <a:bodyPr/>
        <a:lstStyle/>
        <a:p>
          <a:endParaRPr lang="en-US"/>
        </a:p>
      </dgm:t>
    </dgm:pt>
    <dgm:pt modelId="{51AE4B17-DDA3-40E9-8A4E-2A3F863B8328}">
      <dgm:prSet custT="1"/>
      <dgm:spPr/>
      <dgm:t>
        <a:bodyPr/>
        <a:lstStyle/>
        <a:p>
          <a:endParaRPr lang="en-US" sz="1200" dirty="0">
            <a:latin typeface="Arial" panose="020B0604020202020204" pitchFamily="34" charset="0"/>
            <a:cs typeface="Arial" panose="020B0604020202020204" pitchFamily="34" charset="0"/>
          </a:endParaRPr>
        </a:p>
      </dgm:t>
    </dgm:pt>
    <dgm:pt modelId="{8A809040-1D05-4778-9DC6-02B7D9C5A769}" type="parTrans" cxnId="{79BB4711-918F-4CDB-A65E-8C60D650638D}">
      <dgm:prSet/>
      <dgm:spPr/>
      <dgm:t>
        <a:bodyPr/>
        <a:lstStyle/>
        <a:p>
          <a:endParaRPr lang="en-US"/>
        </a:p>
      </dgm:t>
    </dgm:pt>
    <dgm:pt modelId="{D0F1542C-03FC-406A-ADD4-6EBA6CCC4F5C}" type="sibTrans" cxnId="{79BB4711-918F-4CDB-A65E-8C60D650638D}">
      <dgm:prSet/>
      <dgm:spPr/>
      <dgm:t>
        <a:bodyPr/>
        <a:lstStyle/>
        <a:p>
          <a:endParaRPr lang="en-US"/>
        </a:p>
      </dgm:t>
    </dgm:pt>
    <dgm:pt modelId="{F06E058C-8D37-4D04-B555-3818B3610023}">
      <dgm:prSet custT="1"/>
      <dgm:spPr/>
      <dgm:t>
        <a:bodyPr/>
        <a:lstStyle/>
        <a:p>
          <a:endParaRPr lang="en-US" sz="1200" dirty="0">
            <a:latin typeface="Arial" panose="020B0604020202020204" pitchFamily="34" charset="0"/>
            <a:cs typeface="Arial" panose="020B0604020202020204" pitchFamily="34" charset="0"/>
          </a:endParaRPr>
        </a:p>
      </dgm:t>
    </dgm:pt>
    <dgm:pt modelId="{08426F5A-6B70-4C58-BB63-8DD573AC5C83}" type="parTrans" cxnId="{01119862-9A82-41F5-9099-38686F9CDA52}">
      <dgm:prSet/>
      <dgm:spPr/>
      <dgm:t>
        <a:bodyPr/>
        <a:lstStyle/>
        <a:p>
          <a:endParaRPr lang="en-US"/>
        </a:p>
      </dgm:t>
    </dgm:pt>
    <dgm:pt modelId="{7050DD57-BFF3-473E-9D19-108511C6A39E}" type="sibTrans" cxnId="{01119862-9A82-41F5-9099-38686F9CDA52}">
      <dgm:prSet/>
      <dgm:spPr/>
      <dgm:t>
        <a:bodyPr/>
        <a:lstStyle/>
        <a:p>
          <a:endParaRPr lang="en-US"/>
        </a:p>
      </dgm:t>
    </dgm:pt>
    <dgm:pt modelId="{F239CDBD-55B4-4B51-97B1-98FE96A8A1F8}">
      <dgm:prSet custT="1"/>
      <dgm:spPr/>
      <dgm:t>
        <a:bodyPr/>
        <a:lstStyle/>
        <a:p>
          <a:r>
            <a:rPr lang="en-US" sz="1200" dirty="0">
              <a:latin typeface="Arial" panose="020B0604020202020204" pitchFamily="34" charset="0"/>
              <a:cs typeface="Arial" panose="020B0604020202020204" pitchFamily="34" charset="0"/>
            </a:rPr>
            <a:t>After all monthly files are available, as individual files, a single pickle file is created with all data appended</a:t>
          </a:r>
        </a:p>
      </dgm:t>
    </dgm:pt>
    <dgm:pt modelId="{AA1F1A46-AE8C-4330-A695-C5E5385B2BA8}" type="parTrans" cxnId="{08DCCC6A-2147-4FE7-A1D2-327A7370588F}">
      <dgm:prSet/>
      <dgm:spPr/>
      <dgm:t>
        <a:bodyPr/>
        <a:lstStyle/>
        <a:p>
          <a:endParaRPr lang="en-US"/>
        </a:p>
      </dgm:t>
    </dgm:pt>
    <dgm:pt modelId="{7F1780BA-D7B1-4D5F-B9EF-229C84BE1FE4}" type="sibTrans" cxnId="{08DCCC6A-2147-4FE7-A1D2-327A7370588F}">
      <dgm:prSet/>
      <dgm:spPr/>
      <dgm:t>
        <a:bodyPr/>
        <a:lstStyle/>
        <a:p>
          <a:endParaRPr lang="en-US"/>
        </a:p>
      </dgm:t>
    </dgm:pt>
    <dgm:pt modelId="{2480F4DA-6A22-42EB-B644-D5E99109BC29}">
      <dgm:prSet custT="1"/>
      <dgm:spPr/>
      <dgm:t>
        <a:bodyPr/>
        <a:lstStyle/>
        <a:p>
          <a:r>
            <a:rPr lang="en-US" sz="1200" dirty="0">
              <a:latin typeface="Arial" panose="020B0604020202020204" pitchFamily="34" charset="0"/>
              <a:cs typeface="Arial" panose="020B0604020202020204" pitchFamily="34" charset="0"/>
            </a:rPr>
            <a:t>All the final models are saved in a Pickle file </a:t>
          </a:r>
        </a:p>
      </dgm:t>
    </dgm:pt>
    <dgm:pt modelId="{0C974831-F8B7-4EC7-B77F-398F3E866DAB}" type="parTrans" cxnId="{42BB7072-206C-4B20-AA85-AA921EC30D06}">
      <dgm:prSet/>
      <dgm:spPr/>
      <dgm:t>
        <a:bodyPr/>
        <a:lstStyle/>
        <a:p>
          <a:endParaRPr lang="en-US"/>
        </a:p>
      </dgm:t>
    </dgm:pt>
    <dgm:pt modelId="{DC63E8AC-A941-4F42-B27B-694100BB2EA8}" type="sibTrans" cxnId="{42BB7072-206C-4B20-AA85-AA921EC30D06}">
      <dgm:prSet/>
      <dgm:spPr/>
      <dgm:t>
        <a:bodyPr/>
        <a:lstStyle/>
        <a:p>
          <a:endParaRPr lang="en-US"/>
        </a:p>
      </dgm:t>
    </dgm:pt>
    <dgm:pt modelId="{4B94CC9A-88EC-4CFD-A1CB-772FFA5786EB}">
      <dgm:prSet custT="1"/>
      <dgm:spPr/>
      <dgm:t>
        <a:bodyPr/>
        <a:lstStyle/>
        <a:p>
          <a:r>
            <a:rPr lang="en-US" sz="1200" dirty="0">
              <a:latin typeface="Arial" panose="020B0604020202020204" pitchFamily="34" charset="0"/>
              <a:cs typeface="Arial" panose="020B0604020202020204" pitchFamily="34" charset="0"/>
            </a:rPr>
            <a:t>Intermediate pickle file was created to save a state of data wherever process was time consuming</a:t>
          </a:r>
        </a:p>
      </dgm:t>
    </dgm:pt>
    <dgm:pt modelId="{0960E9DF-64DA-4AE6-A6C3-C954A7519F05}" type="parTrans" cxnId="{0DFD9A95-7745-4F7F-A176-52C090AC654E}">
      <dgm:prSet/>
      <dgm:spPr/>
      <dgm:t>
        <a:bodyPr/>
        <a:lstStyle/>
        <a:p>
          <a:endParaRPr lang="en-US"/>
        </a:p>
      </dgm:t>
    </dgm:pt>
    <dgm:pt modelId="{1971A058-31BD-4405-B96F-CC52A8151F1B}" type="sibTrans" cxnId="{0DFD9A95-7745-4F7F-A176-52C090AC654E}">
      <dgm:prSet/>
      <dgm:spPr/>
      <dgm:t>
        <a:bodyPr/>
        <a:lstStyle/>
        <a:p>
          <a:endParaRPr lang="en-US"/>
        </a:p>
      </dgm:t>
    </dgm:pt>
    <dgm:pt modelId="{1410BB37-89BF-4315-9A70-DADB40B98AD5}">
      <dgm:prSet custT="1"/>
      <dgm:spPr/>
      <dgm:t>
        <a:bodyPr/>
        <a:lstStyle/>
        <a:p>
          <a:endParaRPr lang="en-US" sz="1200" dirty="0">
            <a:latin typeface="Arial" panose="020B0604020202020204" pitchFamily="34" charset="0"/>
            <a:cs typeface="Arial" panose="020B0604020202020204" pitchFamily="34" charset="0"/>
          </a:endParaRPr>
        </a:p>
      </dgm:t>
    </dgm:pt>
    <dgm:pt modelId="{D7F51E3B-6770-4FA3-B6C2-F7989EF50806}" type="parTrans" cxnId="{C1733A5A-E62C-49BB-A357-2609FBDCF0A2}">
      <dgm:prSet/>
      <dgm:spPr/>
      <dgm:t>
        <a:bodyPr/>
        <a:lstStyle/>
        <a:p>
          <a:endParaRPr lang="en-US"/>
        </a:p>
      </dgm:t>
    </dgm:pt>
    <dgm:pt modelId="{4B44DACE-DB28-4899-B390-1ECDFB143EC7}" type="sibTrans" cxnId="{C1733A5A-E62C-49BB-A357-2609FBDCF0A2}">
      <dgm:prSet/>
      <dgm:spPr/>
      <dgm:t>
        <a:bodyPr/>
        <a:lstStyle/>
        <a:p>
          <a:endParaRPr lang="en-US"/>
        </a:p>
      </dgm:t>
    </dgm:pt>
    <dgm:pt modelId="{60B53E5F-8236-4847-BAA1-78AEE06353DE}">
      <dgm:prSet phldrT="[Text]" custT="1"/>
      <dgm:spPr/>
      <dgm:t>
        <a:bodyPr/>
        <a:lstStyle/>
        <a:p>
          <a:endParaRPr lang="en-US" sz="1200" dirty="0">
            <a:latin typeface="Arial" panose="020B0604020202020204" pitchFamily="34" charset="0"/>
            <a:cs typeface="Arial" panose="020B0604020202020204" pitchFamily="34" charset="0"/>
          </a:endParaRPr>
        </a:p>
      </dgm:t>
    </dgm:pt>
    <dgm:pt modelId="{12433548-E9FC-42D3-9BD9-71A64E34552B}" type="parTrans" cxnId="{EB61B6BB-02A5-4EDC-A58C-4198D848DA4A}">
      <dgm:prSet/>
      <dgm:spPr/>
      <dgm:t>
        <a:bodyPr/>
        <a:lstStyle/>
        <a:p>
          <a:endParaRPr lang="en-US"/>
        </a:p>
      </dgm:t>
    </dgm:pt>
    <dgm:pt modelId="{175EDC06-FEF0-4F84-BFA6-8F2C3D98BF08}" type="sibTrans" cxnId="{EB61B6BB-02A5-4EDC-A58C-4198D848DA4A}">
      <dgm:prSet/>
      <dgm:spPr/>
      <dgm:t>
        <a:bodyPr/>
        <a:lstStyle/>
        <a:p>
          <a:endParaRPr lang="en-US"/>
        </a:p>
      </dgm:t>
    </dgm:pt>
    <dgm:pt modelId="{B7543A56-D0CF-49CA-B695-67364FB1F8B2}" type="pres">
      <dgm:prSet presAssocID="{7F3C6143-348D-4401-A45A-276983E9F916}" presName="linearFlow" presStyleCnt="0">
        <dgm:presLayoutVars>
          <dgm:dir/>
          <dgm:animLvl val="lvl"/>
          <dgm:resizeHandles val="exact"/>
        </dgm:presLayoutVars>
      </dgm:prSet>
      <dgm:spPr/>
      <dgm:t>
        <a:bodyPr/>
        <a:lstStyle/>
        <a:p>
          <a:endParaRPr lang="en-US"/>
        </a:p>
      </dgm:t>
    </dgm:pt>
    <dgm:pt modelId="{F7E75ABD-92A2-4CCF-9BF8-E6BF50D7D2A9}" type="pres">
      <dgm:prSet presAssocID="{AE99A08A-8ED3-4C5F-9269-3FD079096C75}" presName="composite" presStyleCnt="0"/>
      <dgm:spPr/>
    </dgm:pt>
    <dgm:pt modelId="{B86A7BB0-EC67-4BC6-AB55-4DA153B7601E}" type="pres">
      <dgm:prSet presAssocID="{AE99A08A-8ED3-4C5F-9269-3FD079096C75}" presName="parentText" presStyleLbl="alignNode1" presStyleIdx="0" presStyleCnt="4" custLinFactNeighborX="-53066" custLinFactNeighborY="-6308">
        <dgm:presLayoutVars>
          <dgm:chMax val="1"/>
          <dgm:bulletEnabled val="1"/>
        </dgm:presLayoutVars>
      </dgm:prSet>
      <dgm:spPr/>
      <dgm:t>
        <a:bodyPr/>
        <a:lstStyle/>
        <a:p>
          <a:endParaRPr lang="en-US"/>
        </a:p>
      </dgm:t>
    </dgm:pt>
    <dgm:pt modelId="{98CF0A27-4F86-445B-A4D4-198132F864AE}" type="pres">
      <dgm:prSet presAssocID="{AE99A08A-8ED3-4C5F-9269-3FD079096C75}" presName="descendantText" presStyleLbl="alignAcc1" presStyleIdx="0" presStyleCnt="4" custScaleX="97158" custScaleY="90745" custLinFactNeighborX="-1420" custLinFactNeighborY="-3657">
        <dgm:presLayoutVars>
          <dgm:bulletEnabled val="1"/>
        </dgm:presLayoutVars>
      </dgm:prSet>
      <dgm:spPr/>
      <dgm:t>
        <a:bodyPr/>
        <a:lstStyle/>
        <a:p>
          <a:endParaRPr lang="en-US"/>
        </a:p>
      </dgm:t>
    </dgm:pt>
    <dgm:pt modelId="{5A53BAFC-2D6F-474B-B7C1-CE2654FC79D7}" type="pres">
      <dgm:prSet presAssocID="{7D06A0D5-57F3-4451-B4FD-0B9DB31E942E}" presName="sp" presStyleCnt="0"/>
      <dgm:spPr/>
    </dgm:pt>
    <dgm:pt modelId="{3A7E3931-3DD5-4A4A-9811-5A17B700D67F}" type="pres">
      <dgm:prSet presAssocID="{D6615926-F4C6-4F57-963D-2651B5699D17}" presName="composite" presStyleCnt="0"/>
      <dgm:spPr/>
    </dgm:pt>
    <dgm:pt modelId="{DAB930D3-0640-4F1F-8A3D-3BEA9A4BEF74}" type="pres">
      <dgm:prSet presAssocID="{D6615926-F4C6-4F57-963D-2651B5699D17}" presName="parentText" presStyleLbl="alignNode1" presStyleIdx="1" presStyleCnt="4" custLinFactNeighborX="1300" custLinFactNeighborY="-21991">
        <dgm:presLayoutVars>
          <dgm:chMax val="1"/>
          <dgm:bulletEnabled val="1"/>
        </dgm:presLayoutVars>
      </dgm:prSet>
      <dgm:spPr/>
      <dgm:t>
        <a:bodyPr/>
        <a:lstStyle/>
        <a:p>
          <a:endParaRPr lang="en-US"/>
        </a:p>
      </dgm:t>
    </dgm:pt>
    <dgm:pt modelId="{1C6BA582-7408-4A5E-A4E9-5CC063534C64}" type="pres">
      <dgm:prSet presAssocID="{D6615926-F4C6-4F57-963D-2651B5699D17}" presName="descendantText" presStyleLbl="alignAcc1" presStyleIdx="1" presStyleCnt="4" custScaleX="99886" custScaleY="118275" custLinFactNeighborX="-83" custLinFactNeighborY="-29677">
        <dgm:presLayoutVars>
          <dgm:bulletEnabled val="1"/>
        </dgm:presLayoutVars>
      </dgm:prSet>
      <dgm:spPr/>
      <dgm:t>
        <a:bodyPr/>
        <a:lstStyle/>
        <a:p>
          <a:endParaRPr lang="en-US"/>
        </a:p>
      </dgm:t>
    </dgm:pt>
    <dgm:pt modelId="{1F6E1F51-31C9-4037-ACEC-7098E7A9DB9D}" type="pres">
      <dgm:prSet presAssocID="{139C3A9F-002E-4024-84F6-CE6C2DBD8C56}" presName="sp" presStyleCnt="0"/>
      <dgm:spPr/>
    </dgm:pt>
    <dgm:pt modelId="{95FF4EBA-F240-467C-875F-9B41612020A7}" type="pres">
      <dgm:prSet presAssocID="{D23181BD-B4D0-4E89-A72E-5CB7CB177209}" presName="composite" presStyleCnt="0"/>
      <dgm:spPr/>
    </dgm:pt>
    <dgm:pt modelId="{AB6DE1B6-FF33-4FC2-88BD-6C0844C63E39}" type="pres">
      <dgm:prSet presAssocID="{D23181BD-B4D0-4E89-A72E-5CB7CB177209}" presName="parentText" presStyleLbl="alignNode1" presStyleIdx="2" presStyleCnt="4" custScaleX="93665" custScaleY="123746" custLinFactNeighborX="2198" custLinFactNeighborY="-34342">
        <dgm:presLayoutVars>
          <dgm:chMax val="1"/>
          <dgm:bulletEnabled val="1"/>
        </dgm:presLayoutVars>
      </dgm:prSet>
      <dgm:spPr/>
      <dgm:t>
        <a:bodyPr/>
        <a:lstStyle/>
        <a:p>
          <a:endParaRPr lang="en-US"/>
        </a:p>
      </dgm:t>
    </dgm:pt>
    <dgm:pt modelId="{376C860D-13E9-48C8-8F1C-29F258D515F7}" type="pres">
      <dgm:prSet presAssocID="{D23181BD-B4D0-4E89-A72E-5CB7CB177209}" presName="descendantText" presStyleLbl="alignAcc1" presStyleIdx="2" presStyleCnt="4" custScaleX="100051" custScaleY="153411" custLinFactNeighborX="-45" custLinFactNeighborY="-46232">
        <dgm:presLayoutVars>
          <dgm:bulletEnabled val="1"/>
        </dgm:presLayoutVars>
      </dgm:prSet>
      <dgm:spPr/>
      <dgm:t>
        <a:bodyPr/>
        <a:lstStyle/>
        <a:p>
          <a:endParaRPr lang="en-US"/>
        </a:p>
      </dgm:t>
    </dgm:pt>
    <dgm:pt modelId="{E6159928-A625-4221-B7E3-80BDFCBD3F41}" type="pres">
      <dgm:prSet presAssocID="{A4646084-8290-459F-A4A5-ADA85D39ADFA}" presName="sp" presStyleCnt="0"/>
      <dgm:spPr/>
    </dgm:pt>
    <dgm:pt modelId="{E8AEA142-23A2-4B72-9ADD-8563F0C1ED6A}" type="pres">
      <dgm:prSet presAssocID="{9803AB77-49AD-421B-B679-77FA72329343}" presName="composite" presStyleCnt="0"/>
      <dgm:spPr/>
    </dgm:pt>
    <dgm:pt modelId="{C83EF71F-9BEE-4ED8-B05D-9C460DB90BFB}" type="pres">
      <dgm:prSet presAssocID="{9803AB77-49AD-421B-B679-77FA72329343}" presName="parentText" presStyleLbl="alignNode1" presStyleIdx="3" presStyleCnt="4" custScaleX="95030" custScaleY="106555" custLinFactNeighborX="-2452" custLinFactNeighborY="-34486">
        <dgm:presLayoutVars>
          <dgm:chMax val="1"/>
          <dgm:bulletEnabled val="1"/>
        </dgm:presLayoutVars>
      </dgm:prSet>
      <dgm:spPr/>
      <dgm:t>
        <a:bodyPr/>
        <a:lstStyle/>
        <a:p>
          <a:endParaRPr lang="en-US"/>
        </a:p>
      </dgm:t>
    </dgm:pt>
    <dgm:pt modelId="{46FDFB0E-6D6D-4849-BC6C-3985F505568E}" type="pres">
      <dgm:prSet presAssocID="{9803AB77-49AD-421B-B679-77FA72329343}" presName="descendantText" presStyleLbl="alignAcc1" presStyleIdx="3" presStyleCnt="4" custScaleX="99295" custScaleY="109565" custLinFactNeighborX="-538" custLinFactNeighborY="-49031">
        <dgm:presLayoutVars>
          <dgm:bulletEnabled val="1"/>
        </dgm:presLayoutVars>
      </dgm:prSet>
      <dgm:spPr/>
      <dgm:t>
        <a:bodyPr/>
        <a:lstStyle/>
        <a:p>
          <a:endParaRPr lang="en-US"/>
        </a:p>
      </dgm:t>
    </dgm:pt>
  </dgm:ptLst>
  <dgm:cxnLst>
    <dgm:cxn modelId="{A66A01A3-1E08-4848-859F-A14A421B39D6}" type="presOf" srcId="{F239CDBD-55B4-4B51-97B1-98FE96A8A1F8}" destId="{46FDFB0E-6D6D-4849-BC6C-3985F505568E}" srcOrd="0" destOrd="2" presId="urn:microsoft.com/office/officeart/2005/8/layout/chevron2"/>
    <dgm:cxn modelId="{02DA032C-73E8-4923-8D55-C9399E940A67}" srcId="{D23181BD-B4D0-4E89-A72E-5CB7CB177209}" destId="{59A9EBDB-FE04-4537-A83E-51984AB2D4B4}" srcOrd="0" destOrd="0" parTransId="{FDF3AE0D-91A4-4EA0-A6DD-7600944C820C}" sibTransId="{726262E4-D88F-4ABC-BC11-0B5E69B2A067}"/>
    <dgm:cxn modelId="{82DAF211-7532-422A-ABB2-3E89CFA96850}" type="presOf" srcId="{BE6E35CC-ECF1-4C0E-98B6-CD9561CD2580}" destId="{376C860D-13E9-48C8-8F1C-29F258D515F7}" srcOrd="0" destOrd="16" presId="urn:microsoft.com/office/officeart/2005/8/layout/chevron2"/>
    <dgm:cxn modelId="{43926020-1990-4026-BE7F-528A36B9EA43}" srcId="{D23181BD-B4D0-4E89-A72E-5CB7CB177209}" destId="{9DB08502-96A4-44BD-84BA-D470A3C7DC99}" srcOrd="8" destOrd="0" parTransId="{1BA91566-CEFA-4B85-B606-9A860805B139}" sibTransId="{4B8C7FFE-EC5B-4617-8349-81F8AA330C63}"/>
    <dgm:cxn modelId="{E1961E31-9DE9-42A1-B14A-255327D2136E}" srcId="{D23181BD-B4D0-4E89-A72E-5CB7CB177209}" destId="{FA36B19C-CA34-4EF0-88D2-D2D9809197AE}" srcOrd="7" destOrd="0" parTransId="{0ED43A3F-8899-4180-B5EB-F5AEA5097EC9}" sibTransId="{B26876C6-EE1E-41E4-8410-A04EE320346B}"/>
    <dgm:cxn modelId="{D76551DB-29DC-4B6F-B7BB-21BF6C60A7FD}" srcId="{D23181BD-B4D0-4E89-A72E-5CB7CB177209}" destId="{F8AE6F42-50A1-43EC-A9AF-373B992B82F1}" srcOrd="15" destOrd="0" parTransId="{DD788E14-5A32-4863-BEFE-45981A134A93}" sibTransId="{0FC0B4A4-09F7-4CD5-8CF7-F3FC74CD76A9}"/>
    <dgm:cxn modelId="{7CE93BED-6FD6-4AE2-8B16-CD09C92D5C99}" type="presOf" srcId="{E770C1D3-EB7F-4FB1-B8AD-E65CA068BA88}" destId="{46FDFB0E-6D6D-4849-BC6C-3985F505568E}" srcOrd="0" destOrd="1" presId="urn:microsoft.com/office/officeart/2005/8/layout/chevron2"/>
    <dgm:cxn modelId="{71DF6D26-A5E0-4A96-8F89-D3AFDDBCBE60}" srcId="{D23181BD-B4D0-4E89-A72E-5CB7CB177209}" destId="{BE6E35CC-ECF1-4C0E-98B6-CD9561CD2580}" srcOrd="16" destOrd="0" parTransId="{43081C17-0ED7-4C0E-8E67-45E2004943C7}" sibTransId="{E701D93C-B54F-425E-97C0-C134644B14FB}"/>
    <dgm:cxn modelId="{48F40B17-B565-4469-B1EF-615A79237F7C}" type="presOf" srcId="{A6952607-57FF-408B-9239-7A5DFAE896B6}" destId="{376C860D-13E9-48C8-8F1C-29F258D515F7}" srcOrd="0" destOrd="1" presId="urn:microsoft.com/office/officeart/2005/8/layout/chevron2"/>
    <dgm:cxn modelId="{D27DEE92-EEBE-443C-A9F0-8EF1958E1372}" type="presOf" srcId="{FA36B19C-CA34-4EF0-88D2-D2D9809197AE}" destId="{376C860D-13E9-48C8-8F1C-29F258D515F7}" srcOrd="0" destOrd="7" presId="urn:microsoft.com/office/officeart/2005/8/layout/chevron2"/>
    <dgm:cxn modelId="{55F926BC-FF12-47AF-ACBD-1A4F3177A949}" type="presOf" srcId="{0B5F44DB-C8FA-4A55-ADA5-3B0C677F0A93}" destId="{98CF0A27-4F86-445B-A4D4-198132F864AE}" srcOrd="0" destOrd="0" presId="urn:microsoft.com/office/officeart/2005/8/layout/chevron2"/>
    <dgm:cxn modelId="{35725E5E-AC44-454B-9913-BCA2B8F7D6E6}" type="presOf" srcId="{67752CF9-B93D-40E4-B597-58A79BE1C1CC}" destId="{1C6BA582-7408-4A5E-A4E9-5CC063534C64}" srcOrd="0" destOrd="2" presId="urn:microsoft.com/office/officeart/2005/8/layout/chevron2"/>
    <dgm:cxn modelId="{B13ADE8E-2999-4504-9581-67DC6D6F001C}" type="presOf" srcId="{E13A972B-6752-4AB9-BCCC-EF9B321579CE}" destId="{1C6BA582-7408-4A5E-A4E9-5CC063534C64}" srcOrd="0" destOrd="3" presId="urn:microsoft.com/office/officeart/2005/8/layout/chevron2"/>
    <dgm:cxn modelId="{79BB4711-918F-4CDB-A65E-8C60D650638D}" srcId="{D23181BD-B4D0-4E89-A72E-5CB7CB177209}" destId="{51AE4B17-DDA3-40E9-8A4E-2A3F863B8328}" srcOrd="5" destOrd="0" parTransId="{8A809040-1D05-4778-9DC6-02B7D9C5A769}" sibTransId="{D0F1542C-03FC-406A-ADD4-6EBA6CCC4F5C}"/>
    <dgm:cxn modelId="{BED543F1-DCF5-43BF-A091-CAC2A29062C8}" type="presOf" srcId="{51AE4B17-DDA3-40E9-8A4E-2A3F863B8328}" destId="{376C860D-13E9-48C8-8F1C-29F258D515F7}" srcOrd="0" destOrd="5" presId="urn:microsoft.com/office/officeart/2005/8/layout/chevron2"/>
    <dgm:cxn modelId="{D2A2492D-E9DE-4D44-AD2C-F62ECA02B8D3}" type="presOf" srcId="{36F2CF68-EB58-420B-9DA1-B9369E6A654D}" destId="{376C860D-13E9-48C8-8F1C-29F258D515F7}" srcOrd="0" destOrd="3" presId="urn:microsoft.com/office/officeart/2005/8/layout/chevron2"/>
    <dgm:cxn modelId="{7B5FB768-7689-4F37-9953-F9A16F713FEB}" type="presOf" srcId="{9803AB77-49AD-421B-B679-77FA72329343}" destId="{C83EF71F-9BEE-4ED8-B05D-9C460DB90BFB}" srcOrd="0" destOrd="0" presId="urn:microsoft.com/office/officeart/2005/8/layout/chevron2"/>
    <dgm:cxn modelId="{6237E0E0-63B6-4D7F-81B3-43CF1B522124}" type="presOf" srcId="{2237E408-547A-40B8-96F7-61975F885F70}" destId="{1C6BA582-7408-4A5E-A4E9-5CC063534C64}" srcOrd="0" destOrd="4" presId="urn:microsoft.com/office/officeart/2005/8/layout/chevron2"/>
    <dgm:cxn modelId="{ABD619BA-5882-44B3-ADE9-6BD2E35F9A9C}" srcId="{9803AB77-49AD-421B-B679-77FA72329343}" destId="{E770C1D3-EB7F-4FB1-B8AD-E65CA068BA88}" srcOrd="1" destOrd="0" parTransId="{4C263E47-325F-41F2-B742-2C3A3A5DAC06}" sibTransId="{B6664623-E5F2-4491-8DE7-CE86BF6F2DB6}"/>
    <dgm:cxn modelId="{BF0472C6-BE2F-4D5A-9785-E07FB75CFD68}" srcId="{D6615926-F4C6-4F57-963D-2651B5699D17}" destId="{82E79D8A-8994-43F5-B5C7-A6C1AF4C8872}" srcOrd="0" destOrd="0" parTransId="{1F46ECEC-0A6C-4317-9DB8-D67956AD7B39}" sibTransId="{E5546869-041D-4464-ACA5-818AC37B36CA}"/>
    <dgm:cxn modelId="{9724D274-B1F2-4B1A-BDE1-F5E8E2C4F5FB}" srcId="{D23181BD-B4D0-4E89-A72E-5CB7CB177209}" destId="{36F2CF68-EB58-420B-9DA1-B9369E6A654D}" srcOrd="3" destOrd="0" parTransId="{D0935A1E-860A-4EA8-B73C-B774B12B76EB}" sibTransId="{E24399CC-3684-490D-B9E5-79BD54E2FFB2}"/>
    <dgm:cxn modelId="{EA2EB82D-30F8-4644-B2C3-DD152E6D53E6}" srcId="{D6615926-F4C6-4F57-963D-2651B5699D17}" destId="{2237E408-547A-40B8-96F7-61975F885F70}" srcOrd="4" destOrd="0" parTransId="{447FAAA6-0D7A-4E0E-915C-D815A43374CB}" sibTransId="{E640C492-2D41-489F-AE75-A06A08C0144E}"/>
    <dgm:cxn modelId="{5A44E920-4D27-436C-B334-1C4E535858C2}" type="presOf" srcId="{8EBE9264-D4C1-4BA3-AC54-3401604347E4}" destId="{376C860D-13E9-48C8-8F1C-29F258D515F7}" srcOrd="0" destOrd="11" presId="urn:microsoft.com/office/officeart/2005/8/layout/chevron2"/>
    <dgm:cxn modelId="{089D0AAD-0F8C-4CB5-B027-0053A605D79B}" srcId="{D6615926-F4C6-4F57-963D-2651B5699D17}" destId="{67752CF9-B93D-40E4-B597-58A79BE1C1CC}" srcOrd="2" destOrd="0" parTransId="{2EDCB47D-BB7E-4F80-9204-AB08A6F064DD}" sibTransId="{6A96A7A2-43C1-47BE-AD1D-B8C4F92204C0}"/>
    <dgm:cxn modelId="{63996A86-BC41-4D1F-A08E-5E4AB44E8C9E}" srcId="{7F3C6143-348D-4401-A45A-276983E9F916}" destId="{AE99A08A-8ED3-4C5F-9269-3FD079096C75}" srcOrd="0" destOrd="0" parTransId="{07FBF905-433A-4CDD-B307-D3BB0695C8E7}" sibTransId="{7D06A0D5-57F3-4451-B4FD-0B9DB31E942E}"/>
    <dgm:cxn modelId="{41EEFE14-28FC-42BC-B9B6-7AF3F3B0A5B3}" type="presOf" srcId="{DEDFC90A-4E30-4CF7-A032-F9C609ACA17C}" destId="{1C6BA582-7408-4A5E-A4E9-5CC063534C64}" srcOrd="0" destOrd="7" presId="urn:microsoft.com/office/officeart/2005/8/layout/chevron2"/>
    <dgm:cxn modelId="{D5F14200-72F1-448F-B06A-6955AE06F5B7}" srcId="{D23181BD-B4D0-4E89-A72E-5CB7CB177209}" destId="{59B2AA93-C64C-4438-AD9A-A1D5B7928F05}" srcOrd="4" destOrd="0" parTransId="{9EB6E6A8-07C9-427E-B540-7CAECA751BAD}" sibTransId="{ED8C3619-CF17-409E-8ECA-193B1D344198}"/>
    <dgm:cxn modelId="{327052C1-9A91-45D5-B6C5-A6C7C273B2FC}" type="presOf" srcId="{B748129B-0665-4DF8-8E9B-11858E27BB1B}" destId="{376C860D-13E9-48C8-8F1C-29F258D515F7}" srcOrd="0" destOrd="17" presId="urn:microsoft.com/office/officeart/2005/8/layout/chevron2"/>
    <dgm:cxn modelId="{0B0E2935-F266-46C5-A40B-11AF2EF6050C}" type="presOf" srcId="{FF2DEDF1-6BB0-4225-95D5-9127B9101FC8}" destId="{376C860D-13E9-48C8-8F1C-29F258D515F7}" srcOrd="0" destOrd="10" presId="urn:microsoft.com/office/officeart/2005/8/layout/chevron2"/>
    <dgm:cxn modelId="{529D94C8-09AE-4329-8474-9BF827E35B34}" srcId="{D6615926-F4C6-4F57-963D-2651B5699D17}" destId="{DEDFC90A-4E30-4CF7-A032-F9C609ACA17C}" srcOrd="7" destOrd="0" parTransId="{7778EF7F-DA8B-42B9-A1E5-1D07FAED1555}" sibTransId="{70269958-B7E2-4C26-B801-FB7319168214}"/>
    <dgm:cxn modelId="{AE892746-FEA5-41AC-AC7E-9711EDF069E1}" srcId="{7F3C6143-348D-4401-A45A-276983E9F916}" destId="{9803AB77-49AD-421B-B679-77FA72329343}" srcOrd="3" destOrd="0" parTransId="{6C4B78DA-3B6B-4BC2-B872-22EE5B92A856}" sibTransId="{344D3ACB-A0E6-4A95-ADCB-F088EEEE33D1}"/>
    <dgm:cxn modelId="{A0FF9166-D7BA-47FF-B42B-4255AF10A288}" type="presOf" srcId="{4B94CC9A-88EC-4CFD-A1CB-772FFA5786EB}" destId="{46FDFB0E-6D6D-4849-BC6C-3985F505568E}" srcOrd="0" destOrd="4" presId="urn:microsoft.com/office/officeart/2005/8/layout/chevron2"/>
    <dgm:cxn modelId="{D474CA58-41F2-43A3-B31D-5000B13F0596}" type="presOf" srcId="{92D4C5F5-24C7-47CE-ADFA-5DDDB455A886}" destId="{98CF0A27-4F86-445B-A4D4-198132F864AE}" srcOrd="0" destOrd="2" presId="urn:microsoft.com/office/officeart/2005/8/layout/chevron2"/>
    <dgm:cxn modelId="{BF19DC4A-7F7F-408E-97D1-DF7C7F3CA91B}" srcId="{D23181BD-B4D0-4E89-A72E-5CB7CB177209}" destId="{B748129B-0665-4DF8-8E9B-11858E27BB1B}" srcOrd="17" destOrd="0" parTransId="{33672810-CA13-4B15-80B0-5AC969350C6C}" sibTransId="{19776F2A-132C-4A97-B802-E1683CDCE11A}"/>
    <dgm:cxn modelId="{FB67529D-7E44-463E-B78D-1E890EC24A6B}" srcId="{D23181BD-B4D0-4E89-A72E-5CB7CB177209}" destId="{F24DFD02-F4A7-423A-8BB3-E2047C48D966}" srcOrd="13" destOrd="0" parTransId="{D1FA2A12-640C-4F32-BF23-868CE72235D2}" sibTransId="{F20C56D3-6977-4D35-969F-996B509B274D}"/>
    <dgm:cxn modelId="{0DFD9A95-7745-4F7F-A176-52C090AC654E}" srcId="{9803AB77-49AD-421B-B679-77FA72329343}" destId="{4B94CC9A-88EC-4CFD-A1CB-772FFA5786EB}" srcOrd="4" destOrd="0" parTransId="{0960E9DF-64DA-4AE6-A6C3-C954A7519F05}" sibTransId="{1971A058-31BD-4405-B96F-CC52A8151F1B}"/>
    <dgm:cxn modelId="{C127369B-FFD7-4ADC-BF90-06DF6916DB65}" type="presOf" srcId="{9DB08502-96A4-44BD-84BA-D470A3C7DC99}" destId="{376C860D-13E9-48C8-8F1C-29F258D515F7}" srcOrd="0" destOrd="8" presId="urn:microsoft.com/office/officeart/2005/8/layout/chevron2"/>
    <dgm:cxn modelId="{C19D124B-FCB2-4278-8A77-D1F8988DD3B4}" type="presOf" srcId="{59B2AA93-C64C-4438-AD9A-A1D5B7928F05}" destId="{376C860D-13E9-48C8-8F1C-29F258D515F7}" srcOrd="0" destOrd="4" presId="urn:microsoft.com/office/officeart/2005/8/layout/chevron2"/>
    <dgm:cxn modelId="{B3477C3D-8587-401F-A277-05873C5EB273}" type="presOf" srcId="{60B53E5F-8236-4847-BAA1-78AEE06353DE}" destId="{46FDFB0E-6D6D-4849-BC6C-3985F505568E}" srcOrd="0" destOrd="0" presId="urn:microsoft.com/office/officeart/2005/8/layout/chevron2"/>
    <dgm:cxn modelId="{B1FC7F6C-BD26-4408-86E5-328F5397AB8B}" srcId="{7F3C6143-348D-4401-A45A-276983E9F916}" destId="{D23181BD-B4D0-4E89-A72E-5CB7CB177209}" srcOrd="2" destOrd="0" parTransId="{E196C217-02B4-4B78-BFB2-C354165A25CD}" sibTransId="{A4646084-8290-459F-A4A5-ADA85D39ADFA}"/>
    <dgm:cxn modelId="{08CE2E6A-ABBF-457B-A79D-58E5A8F27A5D}" type="presOf" srcId="{4BB33155-3CA9-454C-BBA8-B23AB59F30B9}" destId="{376C860D-13E9-48C8-8F1C-29F258D515F7}" srcOrd="0" destOrd="19" presId="urn:microsoft.com/office/officeart/2005/8/layout/chevron2"/>
    <dgm:cxn modelId="{ED3538C5-CD70-41D0-AE9C-9A6DD0FBA1B3}" type="presOf" srcId="{2F635BF8-A09E-430C-B7B6-6A8BF7C7F6CC}" destId="{98CF0A27-4F86-445B-A4D4-198132F864AE}" srcOrd="0" destOrd="4" presId="urn:microsoft.com/office/officeart/2005/8/layout/chevron2"/>
    <dgm:cxn modelId="{D5CE0640-37CE-4E0F-AC8B-CFD1F6603CF3}" type="presOf" srcId="{82E79D8A-8994-43F5-B5C7-A6C1AF4C8872}" destId="{1C6BA582-7408-4A5E-A4E9-5CC063534C64}" srcOrd="0" destOrd="0" presId="urn:microsoft.com/office/officeart/2005/8/layout/chevron2"/>
    <dgm:cxn modelId="{02ACEFC9-6B8D-4B02-8E54-E47710AB986B}" type="presOf" srcId="{D6615926-F4C6-4F57-963D-2651B5699D17}" destId="{DAB930D3-0640-4F1F-8A3D-3BEA9A4BEF74}" srcOrd="0" destOrd="0" presId="urn:microsoft.com/office/officeart/2005/8/layout/chevron2"/>
    <dgm:cxn modelId="{08DCCC6A-2147-4FE7-A1D2-327A7370588F}" srcId="{9803AB77-49AD-421B-B679-77FA72329343}" destId="{F239CDBD-55B4-4B51-97B1-98FE96A8A1F8}" srcOrd="2" destOrd="0" parTransId="{AA1F1A46-AE8C-4330-A695-C5E5385B2BA8}" sibTransId="{7F1780BA-D7B1-4D5F-B9EF-229C84BE1FE4}"/>
    <dgm:cxn modelId="{90A90398-5934-4D41-BD83-DBA37BCA5AE0}" srcId="{D23181BD-B4D0-4E89-A72E-5CB7CB177209}" destId="{AA5C1E46-2168-4F51-AC2F-8C8F8D1A4C78}" srcOrd="20" destOrd="0" parTransId="{6B35C249-861A-4688-BA28-0430CABB97E4}" sibTransId="{5C51C54A-DDB6-431E-977D-1084577EAADB}"/>
    <dgm:cxn modelId="{BB0B016A-6592-45D7-AFBF-10292D9BCE1D}" type="presOf" srcId="{9B35F1D8-E16B-464D-8410-B88C9DC55AB6}" destId="{376C860D-13E9-48C8-8F1C-29F258D515F7}" srcOrd="0" destOrd="9" presId="urn:microsoft.com/office/officeart/2005/8/layout/chevron2"/>
    <dgm:cxn modelId="{1DC452FB-3D50-4137-B713-DF3686EACDB1}" srcId="{D23181BD-B4D0-4E89-A72E-5CB7CB177209}" destId="{4BB33155-3CA9-454C-BBA8-B23AB59F30B9}" srcOrd="19" destOrd="0" parTransId="{127B8008-1044-400C-B4AC-9A1B0B0AD638}" sibTransId="{2937AA6A-A1E8-4FD4-BB33-03CA29233F7C}"/>
    <dgm:cxn modelId="{7B24D887-C762-408A-91BF-B29B287DC8C4}" srcId="{D23181BD-B4D0-4E89-A72E-5CB7CB177209}" destId="{A6952607-57FF-408B-9239-7A5DFAE896B6}" srcOrd="1" destOrd="0" parTransId="{EF611469-F611-4A8A-9EC8-270D441342E6}" sibTransId="{575F7DAA-0784-4868-8F80-6180EFA6DF44}"/>
    <dgm:cxn modelId="{871BBAB3-4FEA-4925-8C7F-BAC2B06CDA5B}" srcId="{D23181BD-B4D0-4E89-A72E-5CB7CB177209}" destId="{32BA2B8F-2951-491D-8ED9-71303A6D243D}" srcOrd="2" destOrd="0" parTransId="{CE6E260E-07E9-4D1D-ACB9-2176AA0D595E}" sibTransId="{FE97D1B2-B694-48D5-80A2-BF751F60AF10}"/>
    <dgm:cxn modelId="{6D2008A1-79CD-4CB2-931A-007714A1F00B}" srcId="{AE99A08A-8ED3-4C5F-9269-3FD079096C75}" destId="{DFDE96C6-FA5C-419D-B0B9-72B548C07915}" srcOrd="1" destOrd="0" parTransId="{2F666CA5-F230-4BAC-BA18-124ABB971CD2}" sibTransId="{F5D1305D-B1AB-491F-B6E3-F0DD84060B7D}"/>
    <dgm:cxn modelId="{484158DC-B702-4FD0-A672-CF55AF17828B}" srcId="{D6615926-F4C6-4F57-963D-2651B5699D17}" destId="{B9EBB861-5F61-4E72-B0C1-1A9C4FC6E44E}" srcOrd="1" destOrd="0" parTransId="{38B78E89-A9F8-4607-A840-87B1CF4BF642}" sibTransId="{CBA3BA21-59B5-4690-B16F-5902014A870E}"/>
    <dgm:cxn modelId="{1224B1A1-C51F-4B51-88D7-948C8AD3DDAE}" type="presOf" srcId="{7CA0E821-95D2-4675-80FD-B65EC3E405B6}" destId="{1C6BA582-7408-4A5E-A4E9-5CC063534C64}" srcOrd="0" destOrd="5" presId="urn:microsoft.com/office/officeart/2005/8/layout/chevron2"/>
    <dgm:cxn modelId="{3580F7E6-2CB6-4EB0-9D8C-79325C432B1B}" type="presOf" srcId="{32BA2B8F-2951-491D-8ED9-71303A6D243D}" destId="{376C860D-13E9-48C8-8F1C-29F258D515F7}" srcOrd="0" destOrd="2" presId="urn:microsoft.com/office/officeart/2005/8/layout/chevron2"/>
    <dgm:cxn modelId="{340BB080-23D3-4D2E-A84F-DB84B409485A}" srcId="{AE99A08A-8ED3-4C5F-9269-3FD079096C75}" destId="{92D4C5F5-24C7-47CE-ADFA-5DDDB455A886}" srcOrd="2" destOrd="0" parTransId="{E301FA58-F597-42C5-844E-7924A2FEDDD4}" sibTransId="{AEC6B235-88FD-453F-AB82-F1D4C10C31CA}"/>
    <dgm:cxn modelId="{C0D5EF64-9670-483E-AA79-FE987396A6E3}" srcId="{D23181BD-B4D0-4E89-A72E-5CB7CB177209}" destId="{5453BAD2-6DBE-4A47-AC2F-61B1ADEB7729}" srcOrd="18" destOrd="0" parTransId="{19578259-B46A-40E0-B53B-FD86C951300E}" sibTransId="{2554707B-7920-47E2-ADF7-5096E823904C}"/>
    <dgm:cxn modelId="{DC256215-61D6-441B-9783-7C2C9B23D0F1}" srcId="{AE99A08A-8ED3-4C5F-9269-3FD079096C75}" destId="{2F635BF8-A09E-430C-B7B6-6A8BF7C7F6CC}" srcOrd="4" destOrd="0" parTransId="{4E021863-7841-4CEA-9A01-89D93D1A6FEA}" sibTransId="{775D729F-EF8C-45F2-811C-E00535187A76}"/>
    <dgm:cxn modelId="{647F841F-63AF-4005-9B45-7A65322EAD54}" srcId="{7F3C6143-348D-4401-A45A-276983E9F916}" destId="{D6615926-F4C6-4F57-963D-2651B5699D17}" srcOrd="1" destOrd="0" parTransId="{05461014-FDAF-48FE-929F-C160CEDC89F7}" sibTransId="{139C3A9F-002E-4024-84F6-CE6C2DBD8C56}"/>
    <dgm:cxn modelId="{5E041959-A364-49EC-9384-49C69DE2435B}" type="presOf" srcId="{59A9EBDB-FE04-4537-A83E-51984AB2D4B4}" destId="{376C860D-13E9-48C8-8F1C-29F258D515F7}" srcOrd="0" destOrd="0" presId="urn:microsoft.com/office/officeart/2005/8/layout/chevron2"/>
    <dgm:cxn modelId="{6EBBCEA0-AEB7-4856-8D23-8744D2803185}" srcId="{D6615926-F4C6-4F57-963D-2651B5699D17}" destId="{7CA0E821-95D2-4675-80FD-B65EC3E405B6}" srcOrd="5" destOrd="0" parTransId="{65A706B6-EE2F-44F2-818B-97F640C80EA9}" sibTransId="{B1E33FC2-9523-43D5-9D96-C95A91DE1DA2}"/>
    <dgm:cxn modelId="{AB4181D2-61DD-40F7-B0DF-FDADB2089C79}" type="presOf" srcId="{F06E058C-8D37-4D04-B555-3818B3610023}" destId="{376C860D-13E9-48C8-8F1C-29F258D515F7}" srcOrd="0" destOrd="6" presId="urn:microsoft.com/office/officeart/2005/8/layout/chevron2"/>
    <dgm:cxn modelId="{1732F572-F75E-40CC-AB31-3FDC3EF8FE11}" type="presOf" srcId="{F24DFD02-F4A7-423A-8BB3-E2047C48D966}" destId="{376C860D-13E9-48C8-8F1C-29F258D515F7}" srcOrd="0" destOrd="13" presId="urn:microsoft.com/office/officeart/2005/8/layout/chevron2"/>
    <dgm:cxn modelId="{03C57011-017A-46A7-8950-0B3DC0B34AED}" srcId="{D6615926-F4C6-4F57-963D-2651B5699D17}" destId="{94D9FADF-B251-4AF8-985D-44E97FF96920}" srcOrd="6" destOrd="0" parTransId="{9D61A76D-EAFD-4370-B8AC-AA133A9F229E}" sibTransId="{960624B7-0421-4797-80D0-BA4016D66E9B}"/>
    <dgm:cxn modelId="{0AF186E9-0E19-4423-A641-47D6E3003C7A}" srcId="{D23181BD-B4D0-4E89-A72E-5CB7CB177209}" destId="{9B35F1D8-E16B-464D-8410-B88C9DC55AB6}" srcOrd="9" destOrd="0" parTransId="{64F67360-3A4E-4698-8EDC-DFE086689792}" sibTransId="{BD0EB749-EF71-475C-9B1D-6B6D0D0903F5}"/>
    <dgm:cxn modelId="{73C3716E-0E3D-4C4A-99BC-944A442EF936}" type="presOf" srcId="{94D9FADF-B251-4AF8-985D-44E97FF96920}" destId="{1C6BA582-7408-4A5E-A4E9-5CC063534C64}" srcOrd="0" destOrd="6" presId="urn:microsoft.com/office/officeart/2005/8/layout/chevron2"/>
    <dgm:cxn modelId="{FB4793F2-BDEF-40D0-BB84-9F1ED108CA65}" type="presOf" srcId="{FAF3A8F2-0444-4504-B4AC-2F851CC8AC2F}" destId="{98CF0A27-4F86-445B-A4D4-198132F864AE}" srcOrd="0" destOrd="3" presId="urn:microsoft.com/office/officeart/2005/8/layout/chevron2"/>
    <dgm:cxn modelId="{FFEC3B07-BEBC-4175-879F-9865B340DC81}" srcId="{D6615926-F4C6-4F57-963D-2651B5699D17}" destId="{E13A972B-6752-4AB9-BCCC-EF9B321579CE}" srcOrd="3" destOrd="0" parTransId="{B001F596-D366-4BD2-9E43-49B11FE0C0A3}" sibTransId="{80202669-A821-4DED-924E-536E04631DEF}"/>
    <dgm:cxn modelId="{BA02D88F-011F-46BF-9AA5-072AF26E40CB}" type="presOf" srcId="{D23181BD-B4D0-4E89-A72E-5CB7CB177209}" destId="{AB6DE1B6-FF33-4FC2-88BD-6C0844C63E39}" srcOrd="0" destOrd="0" presId="urn:microsoft.com/office/officeart/2005/8/layout/chevron2"/>
    <dgm:cxn modelId="{C1733A5A-E62C-49BB-A357-2609FBDCF0A2}" srcId="{9803AB77-49AD-421B-B679-77FA72329343}" destId="{1410BB37-89BF-4315-9A70-DADB40B98AD5}" srcOrd="5" destOrd="0" parTransId="{D7F51E3B-6770-4FA3-B6C2-F7989EF50806}" sibTransId="{4B44DACE-DB28-4899-B390-1ECDFB143EC7}"/>
    <dgm:cxn modelId="{838C79FF-0957-4F6A-80CE-C328AA6342F3}" type="presOf" srcId="{AE99A08A-8ED3-4C5F-9269-3FD079096C75}" destId="{B86A7BB0-EC67-4BC6-AB55-4DA153B7601E}" srcOrd="0" destOrd="0" presId="urn:microsoft.com/office/officeart/2005/8/layout/chevron2"/>
    <dgm:cxn modelId="{5DFA900F-12A3-4D19-8383-11084188FCBB}" type="presOf" srcId="{1410BB37-89BF-4315-9A70-DADB40B98AD5}" destId="{46FDFB0E-6D6D-4849-BC6C-3985F505568E}" srcOrd="0" destOrd="5" presId="urn:microsoft.com/office/officeart/2005/8/layout/chevron2"/>
    <dgm:cxn modelId="{8C2A7CD3-32D6-4751-85AB-4628A8D0C236}" srcId="{AE99A08A-8ED3-4C5F-9269-3FD079096C75}" destId="{0B5F44DB-C8FA-4A55-ADA5-3B0C677F0A93}" srcOrd="0" destOrd="0" parTransId="{043FE31F-5488-4284-98B4-A9B6DCBADD74}" sibTransId="{758D460F-03EE-4CD0-A778-1AB1509CE56B}"/>
    <dgm:cxn modelId="{E6D4A548-BF4A-4ECE-84E0-84DFEA3C9832}" type="presOf" srcId="{DFDE96C6-FA5C-419D-B0B9-72B548C07915}" destId="{98CF0A27-4F86-445B-A4D4-198132F864AE}" srcOrd="0" destOrd="1" presId="urn:microsoft.com/office/officeart/2005/8/layout/chevron2"/>
    <dgm:cxn modelId="{42BB7072-206C-4B20-AA85-AA921EC30D06}" srcId="{9803AB77-49AD-421B-B679-77FA72329343}" destId="{2480F4DA-6A22-42EB-B644-D5E99109BC29}" srcOrd="3" destOrd="0" parTransId="{0C974831-F8B7-4EC7-B77F-398F3E866DAB}" sibTransId="{DC63E8AC-A941-4F42-B27B-694100BB2EA8}"/>
    <dgm:cxn modelId="{EB61B6BB-02A5-4EDC-A58C-4198D848DA4A}" srcId="{9803AB77-49AD-421B-B679-77FA72329343}" destId="{60B53E5F-8236-4847-BAA1-78AEE06353DE}" srcOrd="0" destOrd="0" parTransId="{12433548-E9FC-42D3-9BD9-71A64E34552B}" sibTransId="{175EDC06-FEF0-4F84-BFA6-8F2C3D98BF08}"/>
    <dgm:cxn modelId="{D47900DD-D532-459B-9C63-BE959866B1AE}" type="presOf" srcId="{F8AE6F42-50A1-43EC-A9AF-373B992B82F1}" destId="{376C860D-13E9-48C8-8F1C-29F258D515F7}" srcOrd="0" destOrd="15" presId="urn:microsoft.com/office/officeart/2005/8/layout/chevron2"/>
    <dgm:cxn modelId="{F652B746-749D-471F-A700-2D81FFCD0545}" srcId="{AE99A08A-8ED3-4C5F-9269-3FD079096C75}" destId="{FAF3A8F2-0444-4504-B4AC-2F851CC8AC2F}" srcOrd="3" destOrd="0" parTransId="{44C0FD60-B70D-4897-A851-A07F25D00E9E}" sibTransId="{354EE295-078D-4105-9C59-97BCE352E22A}"/>
    <dgm:cxn modelId="{D36CAD72-BB31-4BB1-B657-EC624CDCD294}" srcId="{D23181BD-B4D0-4E89-A72E-5CB7CB177209}" destId="{FF2DEDF1-6BB0-4225-95D5-9127B9101FC8}" srcOrd="10" destOrd="0" parTransId="{C1CD2796-20FE-42BA-9C3D-BA861314FC30}" sibTransId="{2EB1BF85-5C88-43E2-9D98-5ED79F2BC5C2}"/>
    <dgm:cxn modelId="{8274468B-DFDB-47FE-BEBB-2BB8312B1BE6}" srcId="{D23181BD-B4D0-4E89-A72E-5CB7CB177209}" destId="{8EBE9264-D4C1-4BA3-AC54-3401604347E4}" srcOrd="11" destOrd="0" parTransId="{3D8053EE-BC89-472E-A78D-BC64224F3D10}" sibTransId="{E79996FC-FA31-4689-8F7B-FFD323CC05D1}"/>
    <dgm:cxn modelId="{27AA5114-D75D-49CF-B580-650447015CED}" srcId="{D23181BD-B4D0-4E89-A72E-5CB7CB177209}" destId="{B20943AC-0CC2-43CD-988A-70E3420B8ECD}" srcOrd="14" destOrd="0" parTransId="{A8643E0B-24B5-4E00-BBA5-77B3FA17B564}" sibTransId="{567C4C21-0261-47D7-91C8-68FBCBFCEB78}"/>
    <dgm:cxn modelId="{85470683-8B55-4B3D-AED0-A9F3E8B0B59F}" type="presOf" srcId="{7F3C6143-348D-4401-A45A-276983E9F916}" destId="{B7543A56-D0CF-49CA-B695-67364FB1F8B2}" srcOrd="0" destOrd="0" presId="urn:microsoft.com/office/officeart/2005/8/layout/chevron2"/>
    <dgm:cxn modelId="{F0477329-F46A-4A34-B51B-FDBF2642EDEF}" type="presOf" srcId="{5453BAD2-6DBE-4A47-AC2F-61B1ADEB7729}" destId="{376C860D-13E9-48C8-8F1C-29F258D515F7}" srcOrd="0" destOrd="18" presId="urn:microsoft.com/office/officeart/2005/8/layout/chevron2"/>
    <dgm:cxn modelId="{01119862-9A82-41F5-9099-38686F9CDA52}" srcId="{D23181BD-B4D0-4E89-A72E-5CB7CB177209}" destId="{F06E058C-8D37-4D04-B555-3818B3610023}" srcOrd="6" destOrd="0" parTransId="{08426F5A-6B70-4C58-BB63-8DD573AC5C83}" sibTransId="{7050DD57-BFF3-473E-9D19-108511C6A39E}"/>
    <dgm:cxn modelId="{D9166563-16B1-4300-AED9-F1C8C6D5C936}" type="presOf" srcId="{780F70E7-56B9-4028-84CB-94EBA1729E9A}" destId="{376C860D-13E9-48C8-8F1C-29F258D515F7}" srcOrd="0" destOrd="12" presId="urn:microsoft.com/office/officeart/2005/8/layout/chevron2"/>
    <dgm:cxn modelId="{08A4DCFF-8725-441E-8785-F041EEFB450F}" type="presOf" srcId="{2480F4DA-6A22-42EB-B644-D5E99109BC29}" destId="{46FDFB0E-6D6D-4849-BC6C-3985F505568E}" srcOrd="0" destOrd="3" presId="urn:microsoft.com/office/officeart/2005/8/layout/chevron2"/>
    <dgm:cxn modelId="{000C51E1-5102-42FD-90CD-C5589AE44CF2}" type="presOf" srcId="{B9EBB861-5F61-4E72-B0C1-1A9C4FC6E44E}" destId="{1C6BA582-7408-4A5E-A4E9-5CC063534C64}" srcOrd="0" destOrd="1" presId="urn:microsoft.com/office/officeart/2005/8/layout/chevron2"/>
    <dgm:cxn modelId="{076E810D-E81D-4D17-92E6-07F75B4BB02D}" type="presOf" srcId="{B20943AC-0CC2-43CD-988A-70E3420B8ECD}" destId="{376C860D-13E9-48C8-8F1C-29F258D515F7}" srcOrd="0" destOrd="14" presId="urn:microsoft.com/office/officeart/2005/8/layout/chevron2"/>
    <dgm:cxn modelId="{5A420FE4-C4F8-4F46-B82E-DDDE9A6F2835}" srcId="{D23181BD-B4D0-4E89-A72E-5CB7CB177209}" destId="{780F70E7-56B9-4028-84CB-94EBA1729E9A}" srcOrd="12" destOrd="0" parTransId="{6FCEEF58-4276-4772-8DC8-1A47075A967F}" sibTransId="{5F5B6297-06C9-4CC3-95A5-76C3FB5D6971}"/>
    <dgm:cxn modelId="{2701DDA1-41DF-48F8-B034-B6865C41EBF5}" type="presOf" srcId="{AA5C1E46-2168-4F51-AC2F-8C8F8D1A4C78}" destId="{376C860D-13E9-48C8-8F1C-29F258D515F7}" srcOrd="0" destOrd="20" presId="urn:microsoft.com/office/officeart/2005/8/layout/chevron2"/>
    <dgm:cxn modelId="{A57442DD-756D-419C-B277-1BAFF90459A3}" type="presParOf" srcId="{B7543A56-D0CF-49CA-B695-67364FB1F8B2}" destId="{F7E75ABD-92A2-4CCF-9BF8-E6BF50D7D2A9}" srcOrd="0" destOrd="0" presId="urn:microsoft.com/office/officeart/2005/8/layout/chevron2"/>
    <dgm:cxn modelId="{E23EF9F8-E379-4CA0-9409-E64AD35B627D}" type="presParOf" srcId="{F7E75ABD-92A2-4CCF-9BF8-E6BF50D7D2A9}" destId="{B86A7BB0-EC67-4BC6-AB55-4DA153B7601E}" srcOrd="0" destOrd="0" presId="urn:microsoft.com/office/officeart/2005/8/layout/chevron2"/>
    <dgm:cxn modelId="{4B7157D5-1DE4-4A60-B8D5-0249C9EE552E}" type="presParOf" srcId="{F7E75ABD-92A2-4CCF-9BF8-E6BF50D7D2A9}" destId="{98CF0A27-4F86-445B-A4D4-198132F864AE}" srcOrd="1" destOrd="0" presId="urn:microsoft.com/office/officeart/2005/8/layout/chevron2"/>
    <dgm:cxn modelId="{83E30343-0D89-4FF7-92A2-6722C08B3DF5}" type="presParOf" srcId="{B7543A56-D0CF-49CA-B695-67364FB1F8B2}" destId="{5A53BAFC-2D6F-474B-B7C1-CE2654FC79D7}" srcOrd="1" destOrd="0" presId="urn:microsoft.com/office/officeart/2005/8/layout/chevron2"/>
    <dgm:cxn modelId="{2C2B77CF-0068-4293-A1D9-521598821159}" type="presParOf" srcId="{B7543A56-D0CF-49CA-B695-67364FB1F8B2}" destId="{3A7E3931-3DD5-4A4A-9811-5A17B700D67F}" srcOrd="2" destOrd="0" presId="urn:microsoft.com/office/officeart/2005/8/layout/chevron2"/>
    <dgm:cxn modelId="{FA2ACA67-2F6F-420B-8CAA-D45DBA4D2500}" type="presParOf" srcId="{3A7E3931-3DD5-4A4A-9811-5A17B700D67F}" destId="{DAB930D3-0640-4F1F-8A3D-3BEA9A4BEF74}" srcOrd="0" destOrd="0" presId="urn:microsoft.com/office/officeart/2005/8/layout/chevron2"/>
    <dgm:cxn modelId="{02DA417F-9D9A-43BB-9848-428FB845E5DE}" type="presParOf" srcId="{3A7E3931-3DD5-4A4A-9811-5A17B700D67F}" destId="{1C6BA582-7408-4A5E-A4E9-5CC063534C64}" srcOrd="1" destOrd="0" presId="urn:microsoft.com/office/officeart/2005/8/layout/chevron2"/>
    <dgm:cxn modelId="{998A5C76-C325-432F-B321-D0615F434C77}" type="presParOf" srcId="{B7543A56-D0CF-49CA-B695-67364FB1F8B2}" destId="{1F6E1F51-31C9-4037-ACEC-7098E7A9DB9D}" srcOrd="3" destOrd="0" presId="urn:microsoft.com/office/officeart/2005/8/layout/chevron2"/>
    <dgm:cxn modelId="{DF21B7EB-E905-4872-A948-8D37C0E96920}" type="presParOf" srcId="{B7543A56-D0CF-49CA-B695-67364FB1F8B2}" destId="{95FF4EBA-F240-467C-875F-9B41612020A7}" srcOrd="4" destOrd="0" presId="urn:microsoft.com/office/officeart/2005/8/layout/chevron2"/>
    <dgm:cxn modelId="{1E2F0F8C-B6F8-4941-8C1F-AF8FEA990B5D}" type="presParOf" srcId="{95FF4EBA-F240-467C-875F-9B41612020A7}" destId="{AB6DE1B6-FF33-4FC2-88BD-6C0844C63E39}" srcOrd="0" destOrd="0" presId="urn:microsoft.com/office/officeart/2005/8/layout/chevron2"/>
    <dgm:cxn modelId="{7346F07F-C964-47E7-BA4E-4AA4E44C9FF2}" type="presParOf" srcId="{95FF4EBA-F240-467C-875F-9B41612020A7}" destId="{376C860D-13E9-48C8-8F1C-29F258D515F7}" srcOrd="1" destOrd="0" presId="urn:microsoft.com/office/officeart/2005/8/layout/chevron2"/>
    <dgm:cxn modelId="{1A22AE66-840F-4250-87FB-B9F5D905ABCB}" type="presParOf" srcId="{B7543A56-D0CF-49CA-B695-67364FB1F8B2}" destId="{E6159928-A625-4221-B7E3-80BDFCBD3F41}" srcOrd="5" destOrd="0" presId="urn:microsoft.com/office/officeart/2005/8/layout/chevron2"/>
    <dgm:cxn modelId="{81B42F8A-E7D1-4ECB-83AD-20CF6B38B344}" type="presParOf" srcId="{B7543A56-D0CF-49CA-B695-67364FB1F8B2}" destId="{E8AEA142-23A2-4B72-9ADD-8563F0C1ED6A}" srcOrd="6" destOrd="0" presId="urn:microsoft.com/office/officeart/2005/8/layout/chevron2"/>
    <dgm:cxn modelId="{5582DC98-B0ED-4EF1-AE65-E1B949F4C085}" type="presParOf" srcId="{E8AEA142-23A2-4B72-9ADD-8563F0C1ED6A}" destId="{C83EF71F-9BEE-4ED8-B05D-9C460DB90BFB}" srcOrd="0" destOrd="0" presId="urn:microsoft.com/office/officeart/2005/8/layout/chevron2"/>
    <dgm:cxn modelId="{FD58C59B-D9C7-433A-8DD5-EEC634573F2F}" type="presParOf" srcId="{E8AEA142-23A2-4B72-9ADD-8563F0C1ED6A}" destId="{46FDFB0E-6D6D-4849-BC6C-3985F505568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57B65-E532-4E90-A18F-46160F00D01A}">
      <dsp:nvSpPr>
        <dsp:cNvPr id="0" name=""/>
        <dsp:cNvSpPr/>
      </dsp:nvSpPr>
      <dsp:spPr>
        <a:xfrm>
          <a:off x="2875458" y="3244679"/>
          <a:ext cx="2652248" cy="2652248"/>
        </a:xfrm>
        <a:prstGeom prst="ellips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Success of the newly launched Project </a:t>
          </a:r>
        </a:p>
      </dsp:txBody>
      <dsp:txXfrm>
        <a:off x="3263871" y="3633092"/>
        <a:ext cx="1875422" cy="1875422"/>
      </dsp:txXfrm>
    </dsp:sp>
    <dsp:sp modelId="{7D829491-7015-4996-B82B-BE6EFB746BD5}">
      <dsp:nvSpPr>
        <dsp:cNvPr id="0" name=""/>
        <dsp:cNvSpPr/>
      </dsp:nvSpPr>
      <dsp:spPr>
        <a:xfrm rot="12900000">
          <a:off x="1093216" y="2755905"/>
          <a:ext cx="2112368" cy="75589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7E066D-E61A-4E52-9B41-21AABBA9E24E}">
      <dsp:nvSpPr>
        <dsp:cNvPr id="0" name=""/>
        <dsp:cNvSpPr/>
      </dsp:nvSpPr>
      <dsp:spPr>
        <a:xfrm>
          <a:off x="24407" y="1520194"/>
          <a:ext cx="2519636" cy="2015709"/>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Project Owner </a:t>
          </a:r>
        </a:p>
      </dsp:txBody>
      <dsp:txXfrm>
        <a:off x="83445" y="1579232"/>
        <a:ext cx="2401560" cy="1897633"/>
      </dsp:txXfrm>
    </dsp:sp>
    <dsp:sp modelId="{61477AFC-A5CD-4131-AAE2-5B7DD420396E}">
      <dsp:nvSpPr>
        <dsp:cNvPr id="0" name=""/>
        <dsp:cNvSpPr/>
      </dsp:nvSpPr>
      <dsp:spPr>
        <a:xfrm rot="16200000">
          <a:off x="3145398" y="1687607"/>
          <a:ext cx="2112368" cy="75589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42FE36-9E81-4456-AB50-37BE6DB12B5F}">
      <dsp:nvSpPr>
        <dsp:cNvPr id="0" name=""/>
        <dsp:cNvSpPr/>
      </dsp:nvSpPr>
      <dsp:spPr>
        <a:xfrm>
          <a:off x="2941764" y="1514"/>
          <a:ext cx="2519636" cy="2015709"/>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Project Backer </a:t>
          </a:r>
        </a:p>
      </dsp:txBody>
      <dsp:txXfrm>
        <a:off x="3000802" y="60552"/>
        <a:ext cx="2401560" cy="1897633"/>
      </dsp:txXfrm>
    </dsp:sp>
    <dsp:sp modelId="{67F97EFC-74B3-4919-8A9B-86EA3BE61573}">
      <dsp:nvSpPr>
        <dsp:cNvPr id="0" name=""/>
        <dsp:cNvSpPr/>
      </dsp:nvSpPr>
      <dsp:spPr>
        <a:xfrm rot="19500000">
          <a:off x="5197579" y="2755905"/>
          <a:ext cx="2112368" cy="75589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DB5EE9-CD7F-4D37-A976-20D445FC84C4}">
      <dsp:nvSpPr>
        <dsp:cNvPr id="0" name=""/>
        <dsp:cNvSpPr/>
      </dsp:nvSpPr>
      <dsp:spPr>
        <a:xfrm>
          <a:off x="5859121" y="1520194"/>
          <a:ext cx="2519636" cy="2015709"/>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Crowdfunding Facilitator</a:t>
          </a:r>
        </a:p>
      </dsp:txBody>
      <dsp:txXfrm>
        <a:off x="5918159" y="1579232"/>
        <a:ext cx="2401560" cy="1897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A7BB0-EC67-4BC6-AB55-4DA153B7601E}">
      <dsp:nvSpPr>
        <dsp:cNvPr id="0" name=""/>
        <dsp:cNvSpPr/>
      </dsp:nvSpPr>
      <dsp:spPr>
        <a:xfrm rot="5400000">
          <a:off x="-258937" y="258937"/>
          <a:ext cx="1506745" cy="98887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Arial" panose="020B0604020202020204" pitchFamily="34" charset="0"/>
              <a:cs typeface="Arial" panose="020B0604020202020204" pitchFamily="34" charset="0"/>
            </a:rPr>
            <a:t>Data Wrangling</a:t>
          </a:r>
        </a:p>
      </dsp:txBody>
      <dsp:txXfrm rot="-5400000">
        <a:off x="1" y="494436"/>
        <a:ext cx="988871" cy="517874"/>
      </dsp:txXfrm>
    </dsp:sp>
    <dsp:sp modelId="{98CF0A27-4F86-445B-A4D4-198132F864AE}">
      <dsp:nvSpPr>
        <dsp:cNvPr id="0" name=""/>
        <dsp:cNvSpPr/>
      </dsp:nvSpPr>
      <dsp:spPr>
        <a:xfrm rot="5400000">
          <a:off x="5028169" y="-4014164"/>
          <a:ext cx="889611" cy="896276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3 Step process </a:t>
          </a:r>
        </a:p>
        <a:p>
          <a:pPr marL="114300" lvl="1" indent="-114300" algn="l" defTabSz="533400">
            <a:lnSpc>
              <a:spcPct val="90000"/>
            </a:lnSpc>
            <a:spcBef>
              <a:spcPct val="0"/>
            </a:spcBef>
            <a:spcAft>
              <a:spcPct val="15000"/>
            </a:spcAft>
            <a:buChar char="••"/>
          </a:pPr>
          <a:r>
            <a:rPr lang="en-US" sz="1200" b="1" kern="1200" dirty="0">
              <a:solidFill>
                <a:prstClr val="black"/>
              </a:solidFill>
              <a:latin typeface="Arial" panose="020B0604020202020204" pitchFamily="34" charset="0"/>
              <a:cs typeface="Arial" panose="020B0604020202020204" pitchFamily="34" charset="0"/>
            </a:rPr>
            <a:t>Data acquired for the period: </a:t>
          </a:r>
          <a:r>
            <a:rPr lang="en-US" sz="1200" b="1" kern="1200" dirty="0">
              <a:solidFill>
                <a:srgbClr val="0070C0"/>
              </a:solidFill>
              <a:latin typeface="Arial" panose="020B0604020202020204" pitchFamily="34" charset="0"/>
              <a:cs typeface="Arial" panose="020B0604020202020204" pitchFamily="34" charset="0"/>
            </a:rPr>
            <a:t>March 2016 – Jan 2018</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b="1" kern="1200" dirty="0">
              <a:solidFill>
                <a:prstClr val="black"/>
              </a:solidFill>
              <a:latin typeface="Arial" panose="020B0604020202020204" pitchFamily="34" charset="0"/>
              <a:cs typeface="Arial" panose="020B0604020202020204" pitchFamily="34" charset="0"/>
            </a:rPr>
            <a:t>Number of records: </a:t>
          </a:r>
          <a:r>
            <a:rPr lang="en-US" sz="1200" b="1" kern="1200" dirty="0">
              <a:solidFill>
                <a:srgbClr val="0070C0"/>
              </a:solidFill>
              <a:latin typeface="Arial" panose="020B0604020202020204" pitchFamily="34" charset="0"/>
              <a:cs typeface="Arial" panose="020B0604020202020204" pitchFamily="34" charset="0"/>
            </a:rPr>
            <a:t>172892</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b="1" kern="1200" dirty="0">
              <a:solidFill>
                <a:prstClr val="black"/>
              </a:solidFill>
              <a:latin typeface="Arial" panose="020B0604020202020204" pitchFamily="34" charset="0"/>
              <a:cs typeface="Arial" panose="020B0604020202020204" pitchFamily="34" charset="0"/>
            </a:rPr>
            <a:t>Number of Fields: 32</a:t>
          </a:r>
          <a:endParaRPr lang="en-US" sz="1200" b="1" kern="1200" dirty="0">
            <a:solidFill>
              <a:srgbClr val="0070C0"/>
            </a:solidFill>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rot="-5400000">
        <a:off x="991593" y="65839"/>
        <a:ext cx="8919338" cy="802757"/>
      </dsp:txXfrm>
    </dsp:sp>
    <dsp:sp modelId="{DAB930D3-0640-4F1F-8A3D-3BEA9A4BEF74}">
      <dsp:nvSpPr>
        <dsp:cNvPr id="0" name=""/>
        <dsp:cNvSpPr/>
      </dsp:nvSpPr>
      <dsp:spPr>
        <a:xfrm rot="5400000">
          <a:off x="-243452" y="1408639"/>
          <a:ext cx="1506745" cy="98887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Arial" panose="020B0604020202020204" pitchFamily="34" charset="0"/>
              <a:cs typeface="Arial" panose="020B0604020202020204" pitchFamily="34" charset="0"/>
            </a:rPr>
            <a:t>Data Extraction</a:t>
          </a:r>
        </a:p>
      </dsp:txBody>
      <dsp:txXfrm rot="-5400000">
        <a:off x="15486" y="1644138"/>
        <a:ext cx="988871" cy="517874"/>
      </dsp:txXfrm>
    </dsp:sp>
    <dsp:sp modelId="{1C6BA582-7408-4A5E-A4E9-5CC063534C64}">
      <dsp:nvSpPr>
        <dsp:cNvPr id="0" name=""/>
        <dsp:cNvSpPr/>
      </dsp:nvSpPr>
      <dsp:spPr>
        <a:xfrm rot="5400000">
          <a:off x="5016562" y="-2926924"/>
          <a:ext cx="1159499" cy="921442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Source: webrobots.com</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Data can be downloaded for one month at a time</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File size: 140 MB</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File format : csv (40 csv files)</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Each CSV file has 4000 project information</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Consolidate files from all months into one</a:t>
          </a: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rot="-5400000">
        <a:off x="989101" y="1157139"/>
        <a:ext cx="9157819" cy="1046295"/>
      </dsp:txXfrm>
    </dsp:sp>
    <dsp:sp modelId="{AB6DE1B6-FF33-4FC2-88BD-6C0844C63E39}">
      <dsp:nvSpPr>
        <dsp:cNvPr id="0" name=""/>
        <dsp:cNvSpPr/>
      </dsp:nvSpPr>
      <dsp:spPr>
        <a:xfrm rot="5400000">
          <a:off x="-444791" y="2894244"/>
          <a:ext cx="1864537" cy="92622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Arial" panose="020B0604020202020204" pitchFamily="34" charset="0"/>
              <a:cs typeface="Arial" panose="020B0604020202020204" pitchFamily="34" charset="0"/>
            </a:rPr>
            <a:t>Data Cleaning</a:t>
          </a:r>
        </a:p>
      </dsp:txBody>
      <dsp:txXfrm rot="-5400000">
        <a:off x="24364" y="2888202"/>
        <a:ext cx="926226" cy="938311"/>
      </dsp:txXfrm>
    </dsp:sp>
    <dsp:sp modelId="{376C860D-13E9-48C8-8F1C-29F258D515F7}">
      <dsp:nvSpPr>
        <dsp:cNvPr id="0" name=""/>
        <dsp:cNvSpPr/>
      </dsp:nvSpPr>
      <dsp:spPr>
        <a:xfrm rot="5400000">
          <a:off x="4816519" y="-1456451"/>
          <a:ext cx="1503952" cy="922964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JSON data is further extracted using JSON normalize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Data fields are converted using date time conversion from Unix time to UTC date (“%Y-%m-%d %H:%M:%S”) format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Data fields related to location, user and category are subfields which were extracted from JSON Column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Missing data values were neglected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If  Project data is available for multiple months then only recent data was considered which made project ID unique within the data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All International amounts were converted to USD</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Additional fields like pledge count ratio etc were created for further analysis and visualization </a:t>
          </a: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rot="-5400000">
        <a:off x="953675" y="2479810"/>
        <a:ext cx="9156225" cy="1357118"/>
      </dsp:txXfrm>
    </dsp:sp>
    <dsp:sp modelId="{C83EF71F-9BEE-4ED8-B05D-9C460DB90BFB}">
      <dsp:nvSpPr>
        <dsp:cNvPr id="0" name=""/>
        <dsp:cNvSpPr/>
      </dsp:nvSpPr>
      <dsp:spPr>
        <a:xfrm rot="5400000">
          <a:off x="-332894" y="4492179"/>
          <a:ext cx="1605512" cy="93972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latin typeface="Arial" panose="020B0604020202020204" pitchFamily="34" charset="0"/>
              <a:cs typeface="Arial" panose="020B0604020202020204" pitchFamily="34" charset="0"/>
            </a:rPr>
            <a:t>Data Storage </a:t>
          </a:r>
        </a:p>
      </dsp:txBody>
      <dsp:txXfrm rot="-5400000">
        <a:off x="0" y="4629147"/>
        <a:ext cx="939724" cy="665788"/>
      </dsp:txXfrm>
    </dsp:sp>
    <dsp:sp modelId="{46FDFB0E-6D6D-4849-BC6C-3985F505568E}">
      <dsp:nvSpPr>
        <dsp:cNvPr id="0" name=""/>
        <dsp:cNvSpPr/>
      </dsp:nvSpPr>
      <dsp:spPr>
        <a:xfrm rot="5400000">
          <a:off x="4992709" y="157833"/>
          <a:ext cx="1074111" cy="915990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Pickle object sterilization is utilized to store each month data frame</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After all monthly files are available, as individual files, a single pickle file is created with all data appended</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All the final models are saved in a Pickle file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Intermediate pickle file was created to save a state of data wherever process was time consuming</a:t>
          </a: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rot="-5400000">
        <a:off x="949814" y="4253162"/>
        <a:ext cx="9107468" cy="969243"/>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94C4F-354C-4896-B18F-552B28923C01}" type="datetimeFigureOut">
              <a:rPr lang="en-US" smtClean="0"/>
              <a:t>6/8/2018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0D14E-0688-4B65-B108-93F70DDB9EDC}" type="slidenum">
              <a:rPr lang="en-US" smtClean="0"/>
              <a:t>‹#›</a:t>
            </a:fld>
            <a:endParaRPr lang="en-US"/>
          </a:p>
        </p:txBody>
      </p:sp>
    </p:spTree>
    <p:extLst>
      <p:ext uri="{BB962C8B-B14F-4D97-AF65-F5344CB8AC3E}">
        <p14:creationId xmlns:p14="http://schemas.microsoft.com/office/powerpoint/2010/main" val="3476819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E91C-5F8F-4862-8A27-9E082BBDD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A6F48B-387F-4272-91B5-06341CE043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C8491B-E91C-42A9-ACDB-F34E5EC6C791}"/>
              </a:ext>
            </a:extLst>
          </p:cNvPr>
          <p:cNvSpPr>
            <a:spLocks noGrp="1"/>
          </p:cNvSpPr>
          <p:nvPr>
            <p:ph type="dt" sz="half" idx="10"/>
          </p:nvPr>
        </p:nvSpPr>
        <p:spPr/>
        <p:txBody>
          <a:bodyPr/>
          <a:lstStyle/>
          <a:p>
            <a:fld id="{D6523BB9-3D09-489B-933B-A0B3D5141FA8}" type="datetime1">
              <a:rPr lang="en-US" smtClean="0"/>
              <a:t>6/8/2018</a:t>
            </a:fld>
            <a:endParaRPr lang="en-US"/>
          </a:p>
        </p:txBody>
      </p:sp>
      <p:sp>
        <p:nvSpPr>
          <p:cNvPr id="5" name="Footer Placeholder 4">
            <a:extLst>
              <a:ext uri="{FF2B5EF4-FFF2-40B4-BE49-F238E27FC236}">
                <a16:creationId xmlns:a16="http://schemas.microsoft.com/office/drawing/2014/main" id="{1D07641C-0488-488B-ADC0-FAE68892A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A1458-884B-4D27-8B74-7E3B89605133}"/>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2002679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BC2E-B4CE-45B4-8392-1DF0ACFB94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4025D5-765D-4023-BF6F-F1AF502B9ED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2BBCA-AEC1-4CE4-8079-8FD08DC039DF}"/>
              </a:ext>
            </a:extLst>
          </p:cNvPr>
          <p:cNvSpPr>
            <a:spLocks noGrp="1"/>
          </p:cNvSpPr>
          <p:nvPr>
            <p:ph type="dt" sz="half" idx="10"/>
          </p:nvPr>
        </p:nvSpPr>
        <p:spPr/>
        <p:txBody>
          <a:bodyPr/>
          <a:lstStyle/>
          <a:p>
            <a:fld id="{02FA8ADD-67D6-4848-AEA4-C858E2B48774}" type="datetime1">
              <a:rPr lang="en-US" smtClean="0"/>
              <a:t>6/8/2018</a:t>
            </a:fld>
            <a:endParaRPr lang="en-US"/>
          </a:p>
        </p:txBody>
      </p:sp>
      <p:sp>
        <p:nvSpPr>
          <p:cNvPr id="5" name="Footer Placeholder 4">
            <a:extLst>
              <a:ext uri="{FF2B5EF4-FFF2-40B4-BE49-F238E27FC236}">
                <a16:creationId xmlns:a16="http://schemas.microsoft.com/office/drawing/2014/main" id="{FB976BDD-85A3-4B92-9FF5-5DE682F67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CA060-D2E3-4C99-B826-54D9A47AD775}"/>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353326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4F658-AD60-4DEE-8003-7A0D77A557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CAA7F4-EFC6-4DA0-BC98-1C85480DD8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907BF-4826-4374-9A59-72F8C76B4EBE}"/>
              </a:ext>
            </a:extLst>
          </p:cNvPr>
          <p:cNvSpPr>
            <a:spLocks noGrp="1"/>
          </p:cNvSpPr>
          <p:nvPr>
            <p:ph type="dt" sz="half" idx="10"/>
          </p:nvPr>
        </p:nvSpPr>
        <p:spPr/>
        <p:txBody>
          <a:bodyPr/>
          <a:lstStyle/>
          <a:p>
            <a:fld id="{BFC88F62-E1E6-4633-B9C3-8E41EE71CE12}" type="datetime1">
              <a:rPr lang="en-US" smtClean="0"/>
              <a:t>6/8/2018</a:t>
            </a:fld>
            <a:endParaRPr lang="en-US"/>
          </a:p>
        </p:txBody>
      </p:sp>
      <p:sp>
        <p:nvSpPr>
          <p:cNvPr id="5" name="Footer Placeholder 4">
            <a:extLst>
              <a:ext uri="{FF2B5EF4-FFF2-40B4-BE49-F238E27FC236}">
                <a16:creationId xmlns:a16="http://schemas.microsoft.com/office/drawing/2014/main" id="{690569FC-2A21-4544-A7B6-F2FBDA539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64354-DD1E-46E5-AFCF-B45AE9C9AFD0}"/>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3421155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2F56D5E-CE03-4121-8EA2-C1A46C962F71}" type="datetime1">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3195079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AC345F-95FC-4083-876C-8BFC1CFC2145}" type="datetime1">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92415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D50FF-6ACF-46D9-A5D5-97EE57A5DF43}" type="datetime1">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163635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01A971-6F02-4423-B60B-917C1608141A}" type="datetime1">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28392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8FE85F-48DB-479E-B05A-DD8A3E137196}" type="datetime1">
              <a:rPr lang="en-US" smtClean="0"/>
              <a:t>6/8/2018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204647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F8224A-ED6F-4FEF-83A0-9C390C6939FF}" type="datetime1">
              <a:rPr lang="en-US" smtClean="0"/>
              <a:t>6/8/2018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302193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B11E-8BAD-43C8-903F-A5361C901026}" type="datetime1">
              <a:rPr lang="en-US" smtClean="0"/>
              <a:t>6/8/2018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41147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650E49-72B0-495B-B98D-563BE279369E}" type="datetime1">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00422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1DAB-7780-45BD-A60C-8315EE7A6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23BDA-F20A-4AF8-B275-6B68B6A2A5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7DC0A-5ACE-48F9-8AE8-9A50FB4E2CC1}"/>
              </a:ext>
            </a:extLst>
          </p:cNvPr>
          <p:cNvSpPr>
            <a:spLocks noGrp="1"/>
          </p:cNvSpPr>
          <p:nvPr>
            <p:ph type="dt" sz="half" idx="10"/>
          </p:nvPr>
        </p:nvSpPr>
        <p:spPr/>
        <p:txBody>
          <a:bodyPr/>
          <a:lstStyle/>
          <a:p>
            <a:fld id="{3A271401-F18D-4D48-A5CC-7E84A16B5EED}" type="datetime1">
              <a:rPr lang="en-US" smtClean="0"/>
              <a:t>6/8/2018</a:t>
            </a:fld>
            <a:endParaRPr lang="en-US"/>
          </a:p>
        </p:txBody>
      </p:sp>
      <p:sp>
        <p:nvSpPr>
          <p:cNvPr id="5" name="Footer Placeholder 4">
            <a:extLst>
              <a:ext uri="{FF2B5EF4-FFF2-40B4-BE49-F238E27FC236}">
                <a16:creationId xmlns:a16="http://schemas.microsoft.com/office/drawing/2014/main" id="{15ADCA1D-0C00-4811-A9CC-BC9116B87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DDDED-1CC7-41DD-9287-ECD5E2C334B4}"/>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1544245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CBDB03-6C30-4B95-A17E-023D65903468}" type="datetime1">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3328389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A0D83C-D59B-46EF-AC71-20C4651A2322}" type="datetime1">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3923074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597CA5-FD43-496C-8251-1F1E9D3F64D1}" type="datetime1">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722904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9668-BABA-4C7A-B08A-5763731C9D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4C1E99-AB00-4DE8-91A1-C1C591629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F9EF32-2713-482E-9CF2-F65815CC1AFC}"/>
              </a:ext>
            </a:extLst>
          </p:cNvPr>
          <p:cNvSpPr>
            <a:spLocks noGrp="1"/>
          </p:cNvSpPr>
          <p:nvPr>
            <p:ph type="dt" sz="half" idx="10"/>
          </p:nvPr>
        </p:nvSpPr>
        <p:spPr/>
        <p:txBody>
          <a:bodyPr/>
          <a:lstStyle/>
          <a:p>
            <a:fld id="{E04BA322-C073-4E84-8189-8F9F3A1069AC}" type="datetime1">
              <a:rPr lang="en-US" smtClean="0"/>
              <a:t>6/8/2018</a:t>
            </a:fld>
            <a:endParaRPr lang="en-US"/>
          </a:p>
        </p:txBody>
      </p:sp>
      <p:sp>
        <p:nvSpPr>
          <p:cNvPr id="5" name="Footer Placeholder 4">
            <a:extLst>
              <a:ext uri="{FF2B5EF4-FFF2-40B4-BE49-F238E27FC236}">
                <a16:creationId xmlns:a16="http://schemas.microsoft.com/office/drawing/2014/main" id="{BD61F724-6FC6-47BD-BF20-AD4AC6C04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94965-491D-4AD9-9740-09B86B840B8B}"/>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983055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8320-CD16-4EF5-B38E-A7015F6E1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802D13-E1A3-4E2B-96EA-68ABA4E84E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43A26D-A551-49B7-9BEA-F40C5AC33C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DB2A30-0848-4C99-936D-4E2F27A3D14D}"/>
              </a:ext>
            </a:extLst>
          </p:cNvPr>
          <p:cNvSpPr>
            <a:spLocks noGrp="1"/>
          </p:cNvSpPr>
          <p:nvPr>
            <p:ph type="dt" sz="half" idx="10"/>
          </p:nvPr>
        </p:nvSpPr>
        <p:spPr/>
        <p:txBody>
          <a:bodyPr/>
          <a:lstStyle/>
          <a:p>
            <a:fld id="{1E9B6360-B4BA-4109-BEF2-5B7BF7E2311B}" type="datetime1">
              <a:rPr lang="en-US" smtClean="0"/>
              <a:t>6/8/2018</a:t>
            </a:fld>
            <a:endParaRPr lang="en-US"/>
          </a:p>
        </p:txBody>
      </p:sp>
      <p:sp>
        <p:nvSpPr>
          <p:cNvPr id="6" name="Footer Placeholder 5">
            <a:extLst>
              <a:ext uri="{FF2B5EF4-FFF2-40B4-BE49-F238E27FC236}">
                <a16:creationId xmlns:a16="http://schemas.microsoft.com/office/drawing/2014/main" id="{32A1922E-DA6E-4320-A7BF-3961C8C83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158775-A69A-44D0-BA86-753F3380EE0E}"/>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294355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5F1C-BE24-42BB-9178-47EF9C512C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3456A-DDCD-4AC2-B6C1-7EAD91076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21E947-2A70-4543-9553-88A2877A75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C7F002-5DDC-4050-895F-F3F9BEA86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A844BC-CB31-4399-AF11-C8BF64D8BC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0135A7-AD12-4724-807E-E8EE499FF751}"/>
              </a:ext>
            </a:extLst>
          </p:cNvPr>
          <p:cNvSpPr>
            <a:spLocks noGrp="1"/>
          </p:cNvSpPr>
          <p:nvPr>
            <p:ph type="dt" sz="half" idx="10"/>
          </p:nvPr>
        </p:nvSpPr>
        <p:spPr/>
        <p:txBody>
          <a:bodyPr/>
          <a:lstStyle/>
          <a:p>
            <a:fld id="{3D35BCAA-E110-49D8-8E60-DFCD8F9AF958}" type="datetime1">
              <a:rPr lang="en-US" smtClean="0"/>
              <a:t>6/8/2018</a:t>
            </a:fld>
            <a:endParaRPr lang="en-US"/>
          </a:p>
        </p:txBody>
      </p:sp>
      <p:sp>
        <p:nvSpPr>
          <p:cNvPr id="8" name="Footer Placeholder 7">
            <a:extLst>
              <a:ext uri="{FF2B5EF4-FFF2-40B4-BE49-F238E27FC236}">
                <a16:creationId xmlns:a16="http://schemas.microsoft.com/office/drawing/2014/main" id="{4C917158-C795-4633-8031-EA75C3C857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CA9A63-7B9D-4B7A-9C1F-084E8BD6EAC7}"/>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21748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0164-3E09-4820-857A-22D51C81E4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BACA41-C6C4-451A-9BCE-453356A07B3F}"/>
              </a:ext>
            </a:extLst>
          </p:cNvPr>
          <p:cNvSpPr>
            <a:spLocks noGrp="1"/>
          </p:cNvSpPr>
          <p:nvPr>
            <p:ph type="dt" sz="half" idx="10"/>
          </p:nvPr>
        </p:nvSpPr>
        <p:spPr/>
        <p:txBody>
          <a:bodyPr/>
          <a:lstStyle/>
          <a:p>
            <a:fld id="{DFD1A59B-9F04-4E3C-A5D7-B839FFE20696}" type="datetime1">
              <a:rPr lang="en-US" smtClean="0"/>
              <a:t>6/8/2018</a:t>
            </a:fld>
            <a:endParaRPr lang="en-US"/>
          </a:p>
        </p:txBody>
      </p:sp>
      <p:sp>
        <p:nvSpPr>
          <p:cNvPr id="4" name="Footer Placeholder 3">
            <a:extLst>
              <a:ext uri="{FF2B5EF4-FFF2-40B4-BE49-F238E27FC236}">
                <a16:creationId xmlns:a16="http://schemas.microsoft.com/office/drawing/2014/main" id="{A60879F1-FCA3-4C97-B9D5-F690D711DC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617C43-4E00-46C1-B470-08AB9851BB4F}"/>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227328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FCEB3B-F227-486A-A7A8-00D9EED9FDBB}"/>
              </a:ext>
            </a:extLst>
          </p:cNvPr>
          <p:cNvSpPr>
            <a:spLocks noGrp="1"/>
          </p:cNvSpPr>
          <p:nvPr>
            <p:ph type="dt" sz="half" idx="10"/>
          </p:nvPr>
        </p:nvSpPr>
        <p:spPr/>
        <p:txBody>
          <a:bodyPr/>
          <a:lstStyle/>
          <a:p>
            <a:fld id="{94D248E8-60C0-4AF3-9F22-27FD623B1760}" type="datetime1">
              <a:rPr lang="en-US" smtClean="0"/>
              <a:t>6/8/2018</a:t>
            </a:fld>
            <a:endParaRPr lang="en-US"/>
          </a:p>
        </p:txBody>
      </p:sp>
      <p:sp>
        <p:nvSpPr>
          <p:cNvPr id="3" name="Footer Placeholder 2">
            <a:extLst>
              <a:ext uri="{FF2B5EF4-FFF2-40B4-BE49-F238E27FC236}">
                <a16:creationId xmlns:a16="http://schemas.microsoft.com/office/drawing/2014/main" id="{A1FDEB2E-8560-4D6C-8CE7-92EE06AC81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FDCC7B-973D-4E05-889B-E5122F6B6532}"/>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181090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3205-5EFD-4CAD-A64E-4ADFF7CF4B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C46C35-A110-4AD2-808A-8F278548CF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3087B2-1CF8-48A9-8F3D-244312D7E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F25102-7C7D-45FF-B2CC-07A9A829D470}"/>
              </a:ext>
            </a:extLst>
          </p:cNvPr>
          <p:cNvSpPr>
            <a:spLocks noGrp="1"/>
          </p:cNvSpPr>
          <p:nvPr>
            <p:ph type="dt" sz="half" idx="10"/>
          </p:nvPr>
        </p:nvSpPr>
        <p:spPr/>
        <p:txBody>
          <a:bodyPr/>
          <a:lstStyle/>
          <a:p>
            <a:fld id="{99E3B95E-49FE-4487-B3D2-2C4D5A7E49B2}" type="datetime1">
              <a:rPr lang="en-US" smtClean="0"/>
              <a:t>6/8/2018</a:t>
            </a:fld>
            <a:endParaRPr lang="en-US"/>
          </a:p>
        </p:txBody>
      </p:sp>
      <p:sp>
        <p:nvSpPr>
          <p:cNvPr id="6" name="Footer Placeholder 5">
            <a:extLst>
              <a:ext uri="{FF2B5EF4-FFF2-40B4-BE49-F238E27FC236}">
                <a16:creationId xmlns:a16="http://schemas.microsoft.com/office/drawing/2014/main" id="{ABFDFE86-2A19-4D0B-BFAE-3E8A7B67A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9976C-1ED7-4535-9CFC-C5D21027124A}"/>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74971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E03B-5C83-446F-8DEC-FB51EFA07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904B6-BDAC-4E6F-AB90-0FA8F911C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001F31-2AAF-4112-BE9C-ABBE90C1B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E45587-7828-4DC5-A0EA-48D9DDCAE9A5}"/>
              </a:ext>
            </a:extLst>
          </p:cNvPr>
          <p:cNvSpPr>
            <a:spLocks noGrp="1"/>
          </p:cNvSpPr>
          <p:nvPr>
            <p:ph type="dt" sz="half" idx="10"/>
          </p:nvPr>
        </p:nvSpPr>
        <p:spPr/>
        <p:txBody>
          <a:bodyPr/>
          <a:lstStyle/>
          <a:p>
            <a:fld id="{736DF213-1AAB-4D24-820B-F8D1127594A0}" type="datetime1">
              <a:rPr lang="en-US" smtClean="0"/>
              <a:t>6/8/2018</a:t>
            </a:fld>
            <a:endParaRPr lang="en-US"/>
          </a:p>
        </p:txBody>
      </p:sp>
      <p:sp>
        <p:nvSpPr>
          <p:cNvPr id="6" name="Footer Placeholder 5">
            <a:extLst>
              <a:ext uri="{FF2B5EF4-FFF2-40B4-BE49-F238E27FC236}">
                <a16:creationId xmlns:a16="http://schemas.microsoft.com/office/drawing/2014/main" id="{55FEAABE-57A8-45C8-BA8D-5B41F2F346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9BB0C-47E9-487A-B06F-900C3677D304}"/>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252368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F052B-73D5-450A-95AA-DF437BAE7E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39088B-1907-4BB8-88B4-A0122BE0B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2D4FA-7141-4DF3-BD0C-7746A7691F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40103-C549-4447-BEE7-56005FFD1D76}" type="datetime1">
              <a:rPr lang="en-US" smtClean="0"/>
              <a:t>6/8/2018</a:t>
            </a:fld>
            <a:endParaRPr lang="en-US"/>
          </a:p>
        </p:txBody>
      </p:sp>
      <p:sp>
        <p:nvSpPr>
          <p:cNvPr id="5" name="Footer Placeholder 4">
            <a:extLst>
              <a:ext uri="{FF2B5EF4-FFF2-40B4-BE49-F238E27FC236}">
                <a16:creationId xmlns:a16="http://schemas.microsoft.com/office/drawing/2014/main" id="{B0AB7C82-35C8-4C86-BE75-BCFC2234A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345A49-E822-4256-AA44-544606835A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7AA7B-1D0E-49A5-838B-B42ABDE721A8}" type="slidenum">
              <a:rPr lang="en-US" smtClean="0"/>
              <a:t>‹#›</a:t>
            </a:fld>
            <a:endParaRPr lang="en-US"/>
          </a:p>
        </p:txBody>
      </p:sp>
    </p:spTree>
    <p:extLst>
      <p:ext uri="{BB962C8B-B14F-4D97-AF65-F5344CB8AC3E}">
        <p14:creationId xmlns:p14="http://schemas.microsoft.com/office/powerpoint/2010/main" val="313870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80998-13BD-4A41-956F-C40C40E58DA0}" type="datetime1">
              <a:rPr lang="en-US" smtClean="0"/>
              <a:t>6/8/2018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A6B3E-46B9-EC46-AB95-0E643768DDA9}" type="slidenum">
              <a:rPr lang="en-US" smtClean="0"/>
              <a:t>‹#›</a:t>
            </a:fld>
            <a:endParaRPr lang="en-US"/>
          </a:p>
        </p:txBody>
      </p:sp>
    </p:spTree>
    <p:extLst>
      <p:ext uri="{BB962C8B-B14F-4D97-AF65-F5344CB8AC3E}">
        <p14:creationId xmlns:p14="http://schemas.microsoft.com/office/powerpoint/2010/main" val="1327541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saurabhspundir/KickstarterSuccessPredication/blob/master/Capstone_ML_LogisticRegression_RandomForestClassifier.ipynb"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www.linkedin.com/in/saurabhspundir" TargetMode="External"/><Relationship Id="rId2" Type="http://schemas.openxmlformats.org/officeDocument/2006/relationships/hyperlink" Target="mailto:saurabhpundir.data@gmail.com" TargetMode="External"/><Relationship Id="rId1" Type="http://schemas.openxmlformats.org/officeDocument/2006/relationships/slideLayout" Target="../slideLayouts/slideLayout18.xml"/><Relationship Id="rId4" Type="http://schemas.openxmlformats.org/officeDocument/2006/relationships/hyperlink" Target="https://github.com/saurabhspundir/KickstarterSuccessPredication/"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2035C367-A850-4B2D-84D7-3430004DA615}"/>
              </a:ext>
            </a:extLst>
          </p:cNvPr>
          <p:cNvPicPr>
            <a:picLocks noChangeAspect="1"/>
          </p:cNvPicPr>
          <p:nvPr/>
        </p:nvPicPr>
        <p:blipFill rotWithShape="1">
          <a:blip r:embed="rId2">
            <a:extLst>
              <a:ext uri="{28A0092B-C50C-407E-A947-70E740481C1C}">
                <a14:useLocalDpi xmlns:a14="http://schemas.microsoft.com/office/drawing/2010/main" val="0"/>
              </a:ext>
            </a:extLst>
          </a:blip>
          <a:srcRect l="3288" r="3379"/>
          <a:stretch/>
        </p:blipFill>
        <p:spPr>
          <a:xfrm>
            <a:off x="20" y="10"/>
            <a:ext cx="12191980" cy="6857990"/>
          </a:xfrm>
          <a:prstGeom prst="rect">
            <a:avLst/>
          </a:prstGeom>
          <a:ln>
            <a:solidFill>
              <a:schemeClr val="tx1"/>
            </a:solidFill>
          </a:ln>
        </p:spPr>
      </p:pic>
      <p:sp>
        <p:nvSpPr>
          <p:cNvPr id="7" name="Rectangle 6">
            <a:extLst>
              <a:ext uri="{FF2B5EF4-FFF2-40B4-BE49-F238E27FC236}">
                <a16:creationId xmlns:a16="http://schemas.microsoft.com/office/drawing/2014/main" id="{859C897C-8CC4-4AF3-8494-B4B1D7F5BF53}"/>
              </a:ext>
            </a:extLst>
          </p:cNvPr>
          <p:cNvSpPr/>
          <p:nvPr/>
        </p:nvSpPr>
        <p:spPr>
          <a:xfrm>
            <a:off x="1964266" y="237066"/>
            <a:ext cx="8263466" cy="2492990"/>
          </a:xfrm>
          <a:prstGeom prst="rect">
            <a:avLst/>
          </a:prstGeom>
        </p:spPr>
        <p:txBody>
          <a:bodyPr wrap="square">
            <a:spAutoFit/>
          </a:bodyPr>
          <a:lstStyle/>
          <a:p>
            <a:pPr algn="ctr"/>
            <a:r>
              <a:rPr lang="en-US" sz="2800" b="1" dirty="0">
                <a:latin typeface="Arial" panose="020B0604020202020204" pitchFamily="34" charset="0"/>
                <a:cs typeface="Arial" panose="020B0604020202020204" pitchFamily="34" charset="0"/>
              </a:rPr>
              <a:t>Predicting Success of Kickstarter Campaigns</a:t>
            </a:r>
          </a:p>
          <a:p>
            <a:pPr algn="ctr"/>
            <a:endParaRPr lang="en-US" sz="2400" b="1" dirty="0">
              <a:latin typeface="Arial" panose="020B0604020202020204" pitchFamily="34" charset="0"/>
              <a:cs typeface="Arial" panose="020B0604020202020204" pitchFamily="34" charset="0"/>
            </a:endParaRPr>
          </a:p>
          <a:p>
            <a:pPr algn="ctr"/>
            <a:r>
              <a:rPr lang="en-US" sz="2400" b="1" dirty="0">
                <a:latin typeface="Arial" panose="020B0604020202020204" pitchFamily="34" charset="0"/>
                <a:cs typeface="Arial" panose="020B0604020202020204" pitchFamily="34" charset="0"/>
              </a:rPr>
              <a:t>Saurabh Pundir </a:t>
            </a:r>
          </a:p>
          <a:p>
            <a:pPr algn="ctr"/>
            <a:r>
              <a:rPr lang="en-US" sz="2000" b="1" dirty="0">
                <a:latin typeface="Arial" panose="020B0604020202020204" pitchFamily="34" charset="0"/>
                <a:cs typeface="Arial" panose="020B0604020202020204" pitchFamily="34" charset="0"/>
              </a:rPr>
              <a:t/>
            </a:r>
            <a:br>
              <a:rPr lang="en-US" sz="2000" b="1"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Data Science Intensive Capstone Project, June 1, 2018 Cohort</a:t>
            </a:r>
          </a:p>
          <a:p>
            <a:pPr algn="ctr"/>
            <a:endParaRPr lang="en-US" sz="2000" b="1" dirty="0">
              <a:latin typeface="Arial" panose="020B0604020202020204" pitchFamily="34" charset="0"/>
              <a:cs typeface="Arial" panose="020B0604020202020204" pitchFamily="34" charset="0"/>
            </a:endParaRPr>
          </a:p>
          <a:p>
            <a:pPr algn="ctr"/>
            <a:endParaRPr lang="en-US" sz="2000" dirty="0"/>
          </a:p>
        </p:txBody>
      </p:sp>
      <p:pic>
        <p:nvPicPr>
          <p:cNvPr id="15" name="Picture 14">
            <a:extLst>
              <a:ext uri="{FF2B5EF4-FFF2-40B4-BE49-F238E27FC236}">
                <a16:creationId xmlns:a16="http://schemas.microsoft.com/office/drawing/2014/main" id="{FA3D850F-6716-4374-BF4C-0B52F7C38CC1}"/>
              </a:ext>
            </a:extLst>
          </p:cNvPr>
          <p:cNvPicPr>
            <a:picLocks noChangeAspect="1"/>
          </p:cNvPicPr>
          <p:nvPr/>
        </p:nvPicPr>
        <p:blipFill rotWithShape="1">
          <a:blip r:embed="rId3">
            <a:alphaModFix/>
          </a:blip>
          <a:srcRect t="23127" b="26648"/>
          <a:stretch/>
        </p:blipFill>
        <p:spPr>
          <a:xfrm>
            <a:off x="4683343" y="3952054"/>
            <a:ext cx="2416239" cy="606778"/>
          </a:xfrm>
          <a:prstGeom prst="rect">
            <a:avLst/>
          </a:prstGeom>
          <a:ln>
            <a:noFill/>
          </a:ln>
        </p:spPr>
      </p:pic>
      <p:graphicFrame>
        <p:nvGraphicFramePr>
          <p:cNvPr id="2" name="Table 1">
            <a:extLst>
              <a:ext uri="{FF2B5EF4-FFF2-40B4-BE49-F238E27FC236}">
                <a16:creationId xmlns:a16="http://schemas.microsoft.com/office/drawing/2014/main" id="{746BEC3B-7E8B-44C8-84F4-2F183CA220E0}"/>
              </a:ext>
            </a:extLst>
          </p:cNvPr>
          <p:cNvGraphicFramePr>
            <a:graphicFrameLocks noGrp="1"/>
          </p:cNvGraphicFramePr>
          <p:nvPr>
            <p:extLst>
              <p:ext uri="{D42A27DB-BD31-4B8C-83A1-F6EECF244321}">
                <p14:modId xmlns:p14="http://schemas.microsoft.com/office/powerpoint/2010/main" val="1801822128"/>
              </p:ext>
            </p:extLst>
          </p:nvPr>
        </p:nvGraphicFramePr>
        <p:xfrm>
          <a:off x="283352" y="5347388"/>
          <a:ext cx="4859338" cy="335280"/>
        </p:xfrm>
        <a:graphic>
          <a:graphicData uri="http://schemas.openxmlformats.org/drawingml/2006/table">
            <a:tbl>
              <a:tblPr firstRow="1" bandRow="1">
                <a:tableStyleId>{5C22544A-7EE6-4342-B048-85BDC9FD1C3A}</a:tableStyleId>
              </a:tblPr>
              <a:tblGrid>
                <a:gridCol w="4859338">
                  <a:extLst>
                    <a:ext uri="{9D8B030D-6E8A-4147-A177-3AD203B41FA5}">
                      <a16:colId xmlns:a16="http://schemas.microsoft.com/office/drawing/2014/main" val="376319033"/>
                    </a:ext>
                  </a:extLst>
                </a:gridCol>
              </a:tblGrid>
              <a:tr h="152043">
                <a:tc>
                  <a:txBody>
                    <a:bodyPr/>
                    <a:lstStyle/>
                    <a:p>
                      <a:r>
                        <a:rPr lang="en-US" sz="1600" b="1" dirty="0">
                          <a:solidFill>
                            <a:schemeClr val="tx1"/>
                          </a:solidFill>
                          <a:latin typeface="Arial" panose="020B0604020202020204" pitchFamily="34" charset="0"/>
                          <a:cs typeface="Arial" panose="020B0604020202020204" pitchFamily="34" charset="0"/>
                        </a:rPr>
                        <a:t>Thanks to Springboard Mentor</a:t>
                      </a:r>
                    </a:p>
                  </a:txBody>
                  <a:tcPr>
                    <a:noFill/>
                  </a:tcPr>
                </a:tc>
                <a:extLst>
                  <a:ext uri="{0D108BD9-81ED-4DB2-BD59-A6C34878D82A}">
                    <a16:rowId xmlns:a16="http://schemas.microsoft.com/office/drawing/2014/main" val="1429515278"/>
                  </a:ext>
                </a:extLst>
              </a:tr>
            </a:tbl>
          </a:graphicData>
        </a:graphic>
      </p:graphicFrame>
      <p:graphicFrame>
        <p:nvGraphicFramePr>
          <p:cNvPr id="8" name="Table 7">
            <a:extLst>
              <a:ext uri="{FF2B5EF4-FFF2-40B4-BE49-F238E27FC236}">
                <a16:creationId xmlns:a16="http://schemas.microsoft.com/office/drawing/2014/main" id="{A979D8C0-4740-4960-8346-8B8E5A587FB5}"/>
              </a:ext>
            </a:extLst>
          </p:cNvPr>
          <p:cNvGraphicFramePr>
            <a:graphicFrameLocks noGrp="1"/>
          </p:cNvGraphicFramePr>
          <p:nvPr>
            <p:extLst>
              <p:ext uri="{D42A27DB-BD31-4B8C-83A1-F6EECF244321}">
                <p14:modId xmlns:p14="http://schemas.microsoft.com/office/powerpoint/2010/main" val="2867885307"/>
              </p:ext>
            </p:extLst>
          </p:nvPr>
        </p:nvGraphicFramePr>
        <p:xfrm>
          <a:off x="283352" y="5858854"/>
          <a:ext cx="8908774" cy="606778"/>
        </p:xfrm>
        <a:graphic>
          <a:graphicData uri="http://schemas.openxmlformats.org/drawingml/2006/table">
            <a:tbl>
              <a:tblPr firstRow="1" bandRow="1">
                <a:tableStyleId>{5C22544A-7EE6-4342-B048-85BDC9FD1C3A}</a:tableStyleId>
              </a:tblPr>
              <a:tblGrid>
                <a:gridCol w="8908774">
                  <a:extLst>
                    <a:ext uri="{9D8B030D-6E8A-4147-A177-3AD203B41FA5}">
                      <a16:colId xmlns:a16="http://schemas.microsoft.com/office/drawing/2014/main" val="376319033"/>
                    </a:ext>
                  </a:extLst>
                </a:gridCol>
              </a:tblGrid>
              <a:tr h="606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rial" panose="020B0604020202020204" pitchFamily="34" charset="0"/>
                          <a:cs typeface="Arial" panose="020B0604020202020204" pitchFamily="34" charset="0"/>
                        </a:rPr>
                        <a:t>AJ </a:t>
                      </a:r>
                      <a:r>
                        <a:rPr lang="en-US" sz="1600" dirty="0" smtClean="0">
                          <a:solidFill>
                            <a:schemeClr val="tx1"/>
                          </a:solidFill>
                          <a:latin typeface="Arial" panose="020B0604020202020204" pitchFamily="34" charset="0"/>
                          <a:cs typeface="Arial" panose="020B0604020202020204" pitchFamily="34" charset="0"/>
                        </a:rPr>
                        <a:t>Sanchez</a:t>
                      </a:r>
                      <a:endParaRPr lang="en-US" sz="1600" b="1" i="0" kern="1200" dirty="0">
                        <a:solidFill>
                          <a:schemeClr val="tx1"/>
                        </a:solidFill>
                        <a:effectLst/>
                        <a:latin typeface="Arial" panose="020B0604020202020204" pitchFamily="34" charset="0"/>
                        <a:ea typeface="+mn-ea"/>
                        <a:cs typeface="Arial" panose="020B0604020202020204" pitchFamily="34" charset="0"/>
                      </a:endParaRPr>
                    </a:p>
                  </a:txBody>
                  <a:tcPr>
                    <a:noFill/>
                  </a:tcPr>
                </a:tc>
                <a:extLst>
                  <a:ext uri="{0D108BD9-81ED-4DB2-BD59-A6C34878D82A}">
                    <a16:rowId xmlns:a16="http://schemas.microsoft.com/office/drawing/2014/main" val="1429515278"/>
                  </a:ext>
                </a:extLst>
              </a:tr>
            </a:tbl>
          </a:graphicData>
        </a:graphic>
      </p:graphicFrame>
      <p:sp>
        <p:nvSpPr>
          <p:cNvPr id="3" name="Slide Number Placeholder 2">
            <a:extLst>
              <a:ext uri="{FF2B5EF4-FFF2-40B4-BE49-F238E27FC236}">
                <a16:creationId xmlns:a16="http://schemas.microsoft.com/office/drawing/2014/main" id="{003EEF1B-8511-4D4B-B739-EC349C0F66E1}"/>
              </a:ext>
            </a:extLst>
          </p:cNvPr>
          <p:cNvSpPr>
            <a:spLocks noGrp="1"/>
          </p:cNvSpPr>
          <p:nvPr>
            <p:ph type="sldNum" sz="quarter" idx="12"/>
          </p:nvPr>
        </p:nvSpPr>
        <p:spPr/>
        <p:txBody>
          <a:bodyPr/>
          <a:lstStyle/>
          <a:p>
            <a:fld id="{FD37AA7B-1D0E-49A5-838B-B42ABDE721A8}" type="slidenum">
              <a:rPr lang="en-US" smtClean="0"/>
              <a:t>1</a:t>
            </a:fld>
            <a:endParaRPr lang="en-US"/>
          </a:p>
        </p:txBody>
      </p:sp>
    </p:spTree>
    <p:extLst>
      <p:ext uri="{BB962C8B-B14F-4D97-AF65-F5344CB8AC3E}">
        <p14:creationId xmlns:p14="http://schemas.microsoft.com/office/powerpoint/2010/main" val="365060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C8C6-6C7F-432E-A7EA-3F81A8C606A8}"/>
              </a:ext>
            </a:extLst>
          </p:cNvPr>
          <p:cNvSpPr>
            <a:spLocks noGrp="1"/>
          </p:cNvSpPr>
          <p:nvPr>
            <p:ph type="title"/>
          </p:nvPr>
        </p:nvSpPr>
        <p:spPr>
          <a:xfrm>
            <a:off x="0" y="1"/>
            <a:ext cx="12192000" cy="406400"/>
          </a:xfrm>
          <a:solidFill>
            <a:srgbClr val="00B0F0"/>
          </a:solidFill>
        </p:spPr>
        <p:txBody>
          <a:bodyPr vert="horz" lIns="91440" tIns="45720" rIns="91440" bIns="45720" rtlCol="0" anchor="ctr">
            <a:normAutofit fontScale="90000"/>
          </a:bodyPr>
          <a:lstStyle/>
          <a:p>
            <a:r>
              <a:rPr lang="en-US" sz="3600" dirty="0">
                <a:latin typeface="Arial" panose="020B0604020202020204" pitchFamily="34" charset="0"/>
                <a:cs typeface="Arial" panose="020B0604020202020204" pitchFamily="34" charset="0"/>
              </a:rPr>
              <a:t>Goal Amount Distribution of Successful Projects</a:t>
            </a:r>
          </a:p>
        </p:txBody>
      </p:sp>
      <p:sp>
        <p:nvSpPr>
          <p:cNvPr id="4" name="Text Placeholder 3">
            <a:extLst>
              <a:ext uri="{FF2B5EF4-FFF2-40B4-BE49-F238E27FC236}">
                <a16:creationId xmlns:a16="http://schemas.microsoft.com/office/drawing/2014/main" id="{3C3B343C-8E07-41BC-B375-1D032A4B0D2C}"/>
              </a:ext>
            </a:extLst>
          </p:cNvPr>
          <p:cNvSpPr>
            <a:spLocks noGrp="1"/>
          </p:cNvSpPr>
          <p:nvPr>
            <p:ph type="body" sz="half" idx="2"/>
          </p:nvPr>
        </p:nvSpPr>
        <p:spPr>
          <a:xfrm>
            <a:off x="0" y="406402"/>
            <a:ext cx="4423319" cy="6451597"/>
          </a:xfrm>
        </p:spPr>
        <p:txBody>
          <a:bodyPr vert="horz" lIns="91440" tIns="45720" rIns="91440" bIns="45720" rtlCol="0">
            <a:normAutofit/>
          </a:bodyPr>
          <a:lstStyle/>
          <a:p>
            <a:pPr marL="342900" marR="304800" lvl="0" indent="-342900">
              <a:lnSpc>
                <a:spcPts val="1500"/>
              </a:lnSpc>
              <a:spcBef>
                <a:spcPts val="0"/>
              </a:spcBef>
              <a:spcAft>
                <a:spcPts val="0"/>
              </a:spcAft>
              <a:buSzPts val="1000"/>
              <a:buFont typeface="Symbol" panose="05050102010706020507" pitchFamily="18" charset="2"/>
              <a:buChar char=""/>
              <a:tabLst>
                <a:tab pos="457200" algn="l"/>
              </a:tabLst>
            </a:pPr>
            <a:endParaRPr lang="en-US" sz="2400" dirty="0">
              <a:latin typeface="Arial" panose="020B0604020202020204" pitchFamily="34" charset="0"/>
              <a:ea typeface="Calibri" panose="020F0502020204030204" pitchFamily="34" charset="0"/>
              <a:cs typeface="Arial" panose="020B0604020202020204" pitchFamily="34" charset="0"/>
            </a:endParaRP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Most successful projects have goal amount in the range of 2500-5000 USD</a:t>
            </a:r>
          </a:p>
          <a:p>
            <a:pPr lvl="0"/>
            <a:endParaRPr lang="en-US" sz="20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For goal amounts from 0 - 4000 USD the difference between the number of failed and successful projects is very similar</a:t>
            </a:r>
          </a:p>
          <a:p>
            <a:pPr lvl="0"/>
            <a:endParaRPr lang="en-US" sz="20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If goal amount is more than 4000 USD the effect of goal amount can be seen on the success /failure of the project</a:t>
            </a:r>
          </a:p>
          <a:p>
            <a:pPr marL="342900" lvl="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pic>
        <p:nvPicPr>
          <p:cNvPr id="6" name="Content Placeholder 4">
            <a:extLst>
              <a:ext uri="{FF2B5EF4-FFF2-40B4-BE49-F238E27FC236}">
                <a16:creationId xmlns:a16="http://schemas.microsoft.com/office/drawing/2014/main" id="{399DBC2F-1F41-4A50-B1ED-E8CFE6DF619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019" r="11" b="4"/>
          <a:stretch/>
        </p:blipFill>
        <p:spPr>
          <a:xfrm>
            <a:off x="4423318" y="406402"/>
            <a:ext cx="7768681" cy="6451598"/>
          </a:xfrm>
          <a:prstGeom prst="rect">
            <a:avLst/>
          </a:prstGeom>
        </p:spPr>
      </p:pic>
      <p:sp>
        <p:nvSpPr>
          <p:cNvPr id="3" name="Slide Number Placeholder 2">
            <a:extLst>
              <a:ext uri="{FF2B5EF4-FFF2-40B4-BE49-F238E27FC236}">
                <a16:creationId xmlns:a16="http://schemas.microsoft.com/office/drawing/2014/main" id="{568137D2-9134-4F71-BFC8-F331FBADE1D9}"/>
              </a:ext>
            </a:extLst>
          </p:cNvPr>
          <p:cNvSpPr>
            <a:spLocks noGrp="1"/>
          </p:cNvSpPr>
          <p:nvPr>
            <p:ph type="sldNum" sz="quarter" idx="12"/>
          </p:nvPr>
        </p:nvSpPr>
        <p:spPr/>
        <p:txBody>
          <a:bodyPr/>
          <a:lstStyle/>
          <a:p>
            <a:fld id="{FD37AA7B-1D0E-49A5-838B-B42ABDE721A8}" type="slidenum">
              <a:rPr lang="en-US" smtClean="0"/>
              <a:t>10</a:t>
            </a:fld>
            <a:endParaRPr lang="en-US"/>
          </a:p>
        </p:txBody>
      </p:sp>
    </p:spTree>
    <p:extLst>
      <p:ext uri="{BB962C8B-B14F-4D97-AF65-F5344CB8AC3E}">
        <p14:creationId xmlns:p14="http://schemas.microsoft.com/office/powerpoint/2010/main" val="935616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C8C6-6C7F-432E-A7EA-3F81A8C606A8}"/>
              </a:ext>
            </a:extLst>
          </p:cNvPr>
          <p:cNvSpPr>
            <a:spLocks noGrp="1"/>
          </p:cNvSpPr>
          <p:nvPr>
            <p:ph type="title"/>
          </p:nvPr>
        </p:nvSpPr>
        <p:spPr>
          <a:xfrm>
            <a:off x="0" y="1"/>
            <a:ext cx="12192000" cy="406400"/>
          </a:xfrm>
          <a:solidFill>
            <a:srgbClr val="00B0F0"/>
          </a:solidFill>
        </p:spPr>
        <p:txBody>
          <a:bodyPr vert="horz" lIns="91440" tIns="45720" rIns="91440" bIns="45720" rtlCol="0" anchor="ctr">
            <a:normAutofit fontScale="90000"/>
          </a:bodyPr>
          <a:lstStyle/>
          <a:p>
            <a:r>
              <a:rPr lang="en-US" sz="3600" dirty="0">
                <a:latin typeface="Arial" panose="020B0604020202020204" pitchFamily="34" charset="0"/>
                <a:cs typeface="Arial" panose="020B0604020202020204" pitchFamily="34" charset="0"/>
              </a:rPr>
              <a:t>Goal Amount Distribution of Failed Projects</a:t>
            </a:r>
          </a:p>
        </p:txBody>
      </p:sp>
      <p:sp>
        <p:nvSpPr>
          <p:cNvPr id="4" name="Text Placeholder 3">
            <a:extLst>
              <a:ext uri="{FF2B5EF4-FFF2-40B4-BE49-F238E27FC236}">
                <a16:creationId xmlns:a16="http://schemas.microsoft.com/office/drawing/2014/main" id="{3C3B343C-8E07-41BC-B375-1D032A4B0D2C}"/>
              </a:ext>
            </a:extLst>
          </p:cNvPr>
          <p:cNvSpPr>
            <a:spLocks noGrp="1"/>
          </p:cNvSpPr>
          <p:nvPr>
            <p:ph type="body" sz="half" idx="2"/>
          </p:nvPr>
        </p:nvSpPr>
        <p:spPr>
          <a:xfrm>
            <a:off x="33337" y="406401"/>
            <a:ext cx="4505326" cy="6448488"/>
          </a:xfrm>
        </p:spPr>
        <p:txBody>
          <a:bodyPr vert="horz" lIns="91440" tIns="45720" rIns="91440" bIns="45720" rtlCol="0">
            <a:normAutofit/>
          </a:bodyPr>
          <a:lstStyle/>
          <a:p>
            <a:pPr marL="342900" marR="304800" lvl="0" indent="-342900">
              <a:lnSpc>
                <a:spcPts val="1500"/>
              </a:lnSpc>
              <a:spcBef>
                <a:spcPts val="0"/>
              </a:spcBef>
              <a:spcAft>
                <a:spcPts val="0"/>
              </a:spcAft>
              <a:buSzPts val="1000"/>
              <a:buFont typeface="Symbol" panose="05050102010706020507" pitchFamily="18" charset="2"/>
              <a:buChar char=""/>
              <a:tabLst>
                <a:tab pos="457200" algn="l"/>
              </a:tabLst>
            </a:pPr>
            <a:endParaRPr lang="en-US" sz="24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Most failed projects have goal amount in the range of 5000-7000 USD  </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average goal amount of failed project is seven times higher. It indicates project with higher amount ask fail more.    </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If goal amount is more than 4000 USD the effect of goal amount can be seen on the success /failure of the project</a:t>
            </a:r>
          </a:p>
          <a:p>
            <a:pPr marL="342900" lvl="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5EE0199D-D1BC-4572-A0A1-F7C2B10F3E4F}"/>
              </a:ext>
            </a:extLst>
          </p:cNvPr>
          <p:cNvPicPr>
            <a:picLocks noGrp="1" noChangeAspect="1"/>
          </p:cNvPicPr>
          <p:nvPr>
            <p:ph idx="1"/>
          </p:nvPr>
        </p:nvPicPr>
        <p:blipFill>
          <a:blip r:embed="rId2"/>
          <a:stretch>
            <a:fillRect/>
          </a:stretch>
        </p:blipFill>
        <p:spPr>
          <a:xfrm>
            <a:off x="4572000" y="381173"/>
            <a:ext cx="7620000" cy="6476825"/>
          </a:xfrm>
          <a:prstGeom prst="rect">
            <a:avLst/>
          </a:prstGeom>
        </p:spPr>
      </p:pic>
      <p:sp>
        <p:nvSpPr>
          <p:cNvPr id="3" name="Slide Number Placeholder 2">
            <a:extLst>
              <a:ext uri="{FF2B5EF4-FFF2-40B4-BE49-F238E27FC236}">
                <a16:creationId xmlns:a16="http://schemas.microsoft.com/office/drawing/2014/main" id="{E04F326D-4115-4D56-9547-418D710E441E}"/>
              </a:ext>
            </a:extLst>
          </p:cNvPr>
          <p:cNvSpPr>
            <a:spLocks noGrp="1"/>
          </p:cNvSpPr>
          <p:nvPr>
            <p:ph type="sldNum" sz="quarter" idx="12"/>
          </p:nvPr>
        </p:nvSpPr>
        <p:spPr/>
        <p:txBody>
          <a:bodyPr/>
          <a:lstStyle/>
          <a:p>
            <a:fld id="{FD37AA7B-1D0E-49A5-838B-B42ABDE721A8}" type="slidenum">
              <a:rPr lang="en-US" smtClean="0"/>
              <a:t>11</a:t>
            </a:fld>
            <a:endParaRPr lang="en-US"/>
          </a:p>
        </p:txBody>
      </p:sp>
    </p:spTree>
    <p:extLst>
      <p:ext uri="{BB962C8B-B14F-4D97-AF65-F5344CB8AC3E}">
        <p14:creationId xmlns:p14="http://schemas.microsoft.com/office/powerpoint/2010/main" val="740286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1A8C86-2917-48E5-B35C-D1EC1BDB2CD1}"/>
              </a:ext>
            </a:extLst>
          </p:cNvPr>
          <p:cNvPicPr>
            <a:picLocks noChangeAspect="1"/>
          </p:cNvPicPr>
          <p:nvPr/>
        </p:nvPicPr>
        <p:blipFill>
          <a:blip r:embed="rId2"/>
          <a:stretch>
            <a:fillRect/>
          </a:stretch>
        </p:blipFill>
        <p:spPr>
          <a:xfrm>
            <a:off x="122233" y="420512"/>
            <a:ext cx="8558924" cy="6307666"/>
          </a:xfrm>
          <a:prstGeom prst="rect">
            <a:avLst/>
          </a:prstGeom>
        </p:spPr>
      </p:pic>
      <p:sp>
        <p:nvSpPr>
          <p:cNvPr id="4" name="Title 1">
            <a:extLst>
              <a:ext uri="{FF2B5EF4-FFF2-40B4-BE49-F238E27FC236}">
                <a16:creationId xmlns:a16="http://schemas.microsoft.com/office/drawing/2014/main" id="{DFBB84F0-2F22-4335-AF90-3DF3F4DD7CCD}"/>
              </a:ext>
            </a:extLst>
          </p:cNvPr>
          <p:cNvSpPr>
            <a:spLocks noGrp="1"/>
          </p:cNvSpPr>
          <p:nvPr>
            <p:ph type="title"/>
          </p:nvPr>
        </p:nvSpPr>
        <p:spPr>
          <a:xfrm>
            <a:off x="0" y="-1586"/>
            <a:ext cx="12192000" cy="328964"/>
          </a:xfrm>
          <a:solidFill>
            <a:srgbClr val="00B0F0"/>
          </a:solidFill>
        </p:spPr>
        <p:txBody>
          <a:bodyPr vert="horz" lIns="91440" tIns="45720" rIns="91440" bIns="45720" rtlCol="0" anchor="ctr">
            <a:noAutofit/>
          </a:bodyPr>
          <a:lstStyle/>
          <a:p>
            <a:r>
              <a:rPr lang="en-US" sz="2400" dirty="0">
                <a:latin typeface="Arial" panose="020B0604020202020204" pitchFamily="34" charset="0"/>
                <a:cs typeface="Arial" panose="020B0604020202020204" pitchFamily="34" charset="0"/>
              </a:rPr>
              <a:t>Country-wise Distribution of Successful and Failed Projects</a:t>
            </a:r>
          </a:p>
        </p:txBody>
      </p:sp>
      <p:pic>
        <p:nvPicPr>
          <p:cNvPr id="11" name="Picture 10">
            <a:extLst>
              <a:ext uri="{FF2B5EF4-FFF2-40B4-BE49-F238E27FC236}">
                <a16:creationId xmlns:a16="http://schemas.microsoft.com/office/drawing/2014/main" id="{AFEF419D-7D65-4F57-B392-2116EF60DD7D}"/>
              </a:ext>
            </a:extLst>
          </p:cNvPr>
          <p:cNvPicPr>
            <a:picLocks noChangeAspect="1"/>
          </p:cNvPicPr>
          <p:nvPr/>
        </p:nvPicPr>
        <p:blipFill>
          <a:blip r:embed="rId3"/>
          <a:stretch>
            <a:fillRect/>
          </a:stretch>
        </p:blipFill>
        <p:spPr>
          <a:xfrm>
            <a:off x="8974667" y="439497"/>
            <a:ext cx="3103842" cy="5543614"/>
          </a:xfrm>
          <a:prstGeom prst="rect">
            <a:avLst/>
          </a:prstGeom>
        </p:spPr>
      </p:pic>
      <p:sp>
        <p:nvSpPr>
          <p:cNvPr id="12" name="Rectangle 11">
            <a:extLst>
              <a:ext uri="{FF2B5EF4-FFF2-40B4-BE49-F238E27FC236}">
                <a16:creationId xmlns:a16="http://schemas.microsoft.com/office/drawing/2014/main" id="{3AC466D9-A4FD-4703-94A3-43BD107DC33C}"/>
              </a:ext>
            </a:extLst>
          </p:cNvPr>
          <p:cNvSpPr/>
          <p:nvPr/>
        </p:nvSpPr>
        <p:spPr>
          <a:xfrm>
            <a:off x="8974667" y="527644"/>
            <a:ext cx="2993556" cy="5237331"/>
          </a:xfrm>
          <a:prstGeom prst="rect">
            <a:avLst/>
          </a:prstGeom>
        </p:spPr>
        <p:txBody>
          <a:bodyPr wrap="square">
            <a:spAutoFit/>
          </a:bodyPr>
          <a:lstStyle/>
          <a:p>
            <a:pPr marL="571500" marR="0" indent="-342900">
              <a:spcBef>
                <a:spcPts val="0"/>
              </a:spcBef>
              <a:spcAft>
                <a:spcPts val="0"/>
              </a:spcAf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 number of projects launched were from USA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 number of Successful  and Failed projects - USA</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 countries in Top 10 and bottom 10 are same. It means these are most and least participating countries</a:t>
            </a:r>
          </a:p>
          <a:p>
            <a:pPr marL="285750" indent="-285750">
              <a:buFont typeface="Arial" panose="020B0604020202020204" pitchFamily="34" charset="0"/>
              <a:buChar char="•"/>
            </a:pPr>
            <a:endParaRPr lang="en-US" dirty="0"/>
          </a:p>
          <a:p>
            <a:endParaRPr lang="en-US" dirty="0"/>
          </a:p>
          <a:p>
            <a:pPr marL="342900" lvl="0" indent="-342900">
              <a:lnSpc>
                <a:spcPct val="90000"/>
              </a:lnSpc>
              <a:spcBef>
                <a:spcPts val="1000"/>
              </a:spcBef>
              <a:buFont typeface="Arial" panose="020B0604020202020204" pitchFamily="34" charset="0"/>
              <a:buChar char="•"/>
            </a:pPr>
            <a:endParaRPr lang="en-US" sz="2000" dirty="0">
              <a:solidFill>
                <a:prstClr val="black"/>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F873531D-2A5E-4A97-A0B7-2E19AE093C7A}"/>
              </a:ext>
            </a:extLst>
          </p:cNvPr>
          <p:cNvSpPr>
            <a:spLocks noGrp="1"/>
          </p:cNvSpPr>
          <p:nvPr>
            <p:ph type="sldNum" sz="quarter" idx="12"/>
          </p:nvPr>
        </p:nvSpPr>
        <p:spPr/>
        <p:txBody>
          <a:bodyPr/>
          <a:lstStyle/>
          <a:p>
            <a:fld id="{FD37AA7B-1D0E-49A5-838B-B42ABDE721A8}" type="slidenum">
              <a:rPr lang="en-US" smtClean="0"/>
              <a:t>12</a:t>
            </a:fld>
            <a:endParaRPr lang="en-US"/>
          </a:p>
        </p:txBody>
      </p:sp>
    </p:spTree>
    <p:extLst>
      <p:ext uri="{BB962C8B-B14F-4D97-AF65-F5344CB8AC3E}">
        <p14:creationId xmlns:p14="http://schemas.microsoft.com/office/powerpoint/2010/main" val="116885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73B01E4-E653-4BA8-9133-346137ECF662}"/>
              </a:ext>
            </a:extLst>
          </p:cNvPr>
          <p:cNvSpPr txBox="1">
            <a:spLocks/>
          </p:cNvSpPr>
          <p:nvPr/>
        </p:nvSpPr>
        <p:spPr>
          <a:xfrm>
            <a:off x="0" y="0"/>
            <a:ext cx="12192000" cy="406400"/>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Arial" panose="020B0604020202020204" pitchFamily="34" charset="0"/>
                <a:cs typeface="Arial" panose="020B0604020202020204" pitchFamily="34" charset="0"/>
              </a:rPr>
              <a:t>Categories with Most and Least Successful /Failed Projects</a:t>
            </a:r>
          </a:p>
        </p:txBody>
      </p:sp>
      <p:pic>
        <p:nvPicPr>
          <p:cNvPr id="4" name="Picture 3">
            <a:extLst>
              <a:ext uri="{FF2B5EF4-FFF2-40B4-BE49-F238E27FC236}">
                <a16:creationId xmlns:a16="http://schemas.microsoft.com/office/drawing/2014/main" id="{5C057C9B-976F-48EE-A5F9-138FD959F4F2}"/>
              </a:ext>
            </a:extLst>
          </p:cNvPr>
          <p:cNvPicPr>
            <a:picLocks noChangeAspect="1"/>
          </p:cNvPicPr>
          <p:nvPr/>
        </p:nvPicPr>
        <p:blipFill>
          <a:blip r:embed="rId2"/>
          <a:stretch>
            <a:fillRect/>
          </a:stretch>
        </p:blipFill>
        <p:spPr>
          <a:xfrm>
            <a:off x="2957689" y="406400"/>
            <a:ext cx="4707467" cy="6451600"/>
          </a:xfrm>
          <a:prstGeom prst="rect">
            <a:avLst/>
          </a:prstGeom>
        </p:spPr>
      </p:pic>
      <p:sp>
        <p:nvSpPr>
          <p:cNvPr id="2" name="Slide Number Placeholder 1">
            <a:extLst>
              <a:ext uri="{FF2B5EF4-FFF2-40B4-BE49-F238E27FC236}">
                <a16:creationId xmlns:a16="http://schemas.microsoft.com/office/drawing/2014/main" id="{AEF324B4-2AD1-49AC-A440-32A7E164B2BB}"/>
              </a:ext>
            </a:extLst>
          </p:cNvPr>
          <p:cNvSpPr>
            <a:spLocks noGrp="1"/>
          </p:cNvSpPr>
          <p:nvPr>
            <p:ph type="sldNum" sz="quarter" idx="12"/>
          </p:nvPr>
        </p:nvSpPr>
        <p:spPr/>
        <p:txBody>
          <a:bodyPr/>
          <a:lstStyle/>
          <a:p>
            <a:fld id="{FD37AA7B-1D0E-49A5-838B-B42ABDE721A8}" type="slidenum">
              <a:rPr lang="en-US" smtClean="0"/>
              <a:t>13</a:t>
            </a:fld>
            <a:endParaRPr lang="en-US"/>
          </a:p>
        </p:txBody>
      </p:sp>
    </p:spTree>
    <p:extLst>
      <p:ext uri="{BB962C8B-B14F-4D97-AF65-F5344CB8AC3E}">
        <p14:creationId xmlns:p14="http://schemas.microsoft.com/office/powerpoint/2010/main" val="24356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73A9D-503A-441C-8CCC-D07B21FF7310}"/>
              </a:ext>
            </a:extLst>
          </p:cNvPr>
          <p:cNvSpPr>
            <a:spLocks noGrp="1"/>
          </p:cNvSpPr>
          <p:nvPr>
            <p:ph idx="1"/>
          </p:nvPr>
        </p:nvSpPr>
        <p:spPr>
          <a:xfrm>
            <a:off x="8728532" y="1118146"/>
            <a:ext cx="3282846" cy="5440698"/>
          </a:xfrm>
          <a:solidFill>
            <a:srgbClr val="00B0F0"/>
          </a:solidFill>
          <a:ln>
            <a:solidFill>
              <a:schemeClr val="tx1"/>
            </a:solidFill>
          </a:ln>
        </p:spPr>
        <p:txBody>
          <a:bodyPr>
            <a:normAutofit/>
          </a:bodyPr>
          <a:lstStyle/>
          <a:p>
            <a:r>
              <a:rPr lang="en-US" sz="1800" dirty="0">
                <a:latin typeface="Arial" panose="020B0604020202020204" pitchFamily="34" charset="0"/>
                <a:cs typeface="Arial" panose="020B0604020202020204" pitchFamily="34" charset="0"/>
              </a:rPr>
              <a:t>150+ distinct categories of projects</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Categories like Apps, Web have high failing ratio</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Categories like Product design and Shorts have high success ratio </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No Top 10 or bottom 10 categories are common, which means categories have the impact on the success or failure of the project</a:t>
            </a:r>
          </a:p>
          <a:p>
            <a:pPr marL="0" indent="0">
              <a:buNone/>
            </a:pPr>
            <a:endParaRPr lang="en-US" sz="1800" dirty="0">
              <a:latin typeface="Arial" panose="020B0604020202020204" pitchFamily="34" charset="0"/>
              <a:cs typeface="Arial" panose="020B0604020202020204" pitchFamily="34" charset="0"/>
            </a:endParaRPr>
          </a:p>
        </p:txBody>
      </p:sp>
      <p:pic>
        <p:nvPicPr>
          <p:cNvPr id="7" name="Picture 3">
            <a:extLst>
              <a:ext uri="{FF2B5EF4-FFF2-40B4-BE49-F238E27FC236}">
                <a16:creationId xmlns:a16="http://schemas.microsoft.com/office/drawing/2014/main" id="{D791F002-4DB7-4167-B2AD-643BC8A23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06" y="124724"/>
            <a:ext cx="8523823" cy="673327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F5B014E-2EDA-406E-8D04-E3206F8FF22D}"/>
              </a:ext>
            </a:extLst>
          </p:cNvPr>
          <p:cNvSpPr>
            <a:spLocks noGrp="1"/>
          </p:cNvSpPr>
          <p:nvPr>
            <p:ph type="sldNum" sz="quarter" idx="12"/>
          </p:nvPr>
        </p:nvSpPr>
        <p:spPr/>
        <p:txBody>
          <a:bodyPr/>
          <a:lstStyle/>
          <a:p>
            <a:fld id="{FD37AA7B-1D0E-49A5-838B-B42ABDE721A8}" type="slidenum">
              <a:rPr lang="en-US" smtClean="0"/>
              <a:t>14</a:t>
            </a:fld>
            <a:endParaRPr lang="en-US"/>
          </a:p>
        </p:txBody>
      </p:sp>
    </p:spTree>
    <p:extLst>
      <p:ext uri="{BB962C8B-B14F-4D97-AF65-F5344CB8AC3E}">
        <p14:creationId xmlns:p14="http://schemas.microsoft.com/office/powerpoint/2010/main" val="1354552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D35DB02A-2F49-45D8-BC1B-C6081FB1E5EE}"/>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869529" y="1163637"/>
            <a:ext cx="5059783" cy="4842073"/>
          </a:xfrm>
          <a:prstGeom prst="rect">
            <a:avLst/>
          </a:prstGeom>
          <a:ln>
            <a:solidFill>
              <a:schemeClr val="tx1">
                <a:alpha val="56000"/>
              </a:schemeClr>
            </a:solidFill>
          </a:ln>
        </p:spPr>
      </p:pic>
      <p:pic>
        <p:nvPicPr>
          <p:cNvPr id="17" name="Content Placeholder 16">
            <a:extLst>
              <a:ext uri="{FF2B5EF4-FFF2-40B4-BE49-F238E27FC236}">
                <a16:creationId xmlns:a16="http://schemas.microsoft.com/office/drawing/2014/main" id="{61AC9282-3A5B-4EFF-9794-47732D862E56}"/>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096000" y="1163637"/>
            <a:ext cx="5938761" cy="4842073"/>
          </a:xfrm>
          <a:prstGeom prst="rect">
            <a:avLst/>
          </a:prstGeom>
          <a:ln>
            <a:solidFill>
              <a:schemeClr val="tx1">
                <a:alpha val="56000"/>
              </a:schemeClr>
            </a:solidFill>
          </a:ln>
        </p:spPr>
      </p:pic>
      <p:sp>
        <p:nvSpPr>
          <p:cNvPr id="18" name="Title 1">
            <a:extLst>
              <a:ext uri="{FF2B5EF4-FFF2-40B4-BE49-F238E27FC236}">
                <a16:creationId xmlns:a16="http://schemas.microsoft.com/office/drawing/2014/main" id="{52FE166D-87EF-4272-BA1E-4AA87AA0D57B}"/>
              </a:ext>
            </a:extLst>
          </p:cNvPr>
          <p:cNvSpPr txBox="1">
            <a:spLocks/>
          </p:cNvSpPr>
          <p:nvPr/>
        </p:nvSpPr>
        <p:spPr>
          <a:xfrm>
            <a:off x="0" y="0"/>
            <a:ext cx="12192000" cy="406400"/>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Arial" panose="020B0604020202020204" pitchFamily="34" charset="0"/>
                <a:cs typeface="Arial" panose="020B0604020202020204" pitchFamily="34" charset="0"/>
              </a:rPr>
              <a:t>Pledge Amount - Success and Failure of Projects</a:t>
            </a:r>
          </a:p>
        </p:txBody>
      </p:sp>
      <p:sp>
        <p:nvSpPr>
          <p:cNvPr id="2" name="Slide Number Placeholder 1">
            <a:extLst>
              <a:ext uri="{FF2B5EF4-FFF2-40B4-BE49-F238E27FC236}">
                <a16:creationId xmlns:a16="http://schemas.microsoft.com/office/drawing/2014/main" id="{C44960C1-107B-4092-8F3F-9F9B713566AD}"/>
              </a:ext>
            </a:extLst>
          </p:cNvPr>
          <p:cNvSpPr>
            <a:spLocks noGrp="1"/>
          </p:cNvSpPr>
          <p:nvPr>
            <p:ph type="sldNum" sz="quarter" idx="12"/>
          </p:nvPr>
        </p:nvSpPr>
        <p:spPr/>
        <p:txBody>
          <a:bodyPr/>
          <a:lstStyle/>
          <a:p>
            <a:fld id="{16FA6B3E-46B9-EC46-AB95-0E643768DDA9}" type="slidenum">
              <a:rPr lang="en-US" smtClean="0"/>
              <a:t>15</a:t>
            </a:fld>
            <a:endParaRPr lang="en-US"/>
          </a:p>
        </p:txBody>
      </p:sp>
    </p:spTree>
    <p:extLst>
      <p:ext uri="{BB962C8B-B14F-4D97-AF65-F5344CB8AC3E}">
        <p14:creationId xmlns:p14="http://schemas.microsoft.com/office/powerpoint/2010/main" val="3336291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1F02-574E-4809-A2EE-3D5001B92614}"/>
              </a:ext>
            </a:extLst>
          </p:cNvPr>
          <p:cNvSpPr>
            <a:spLocks noGrp="1"/>
          </p:cNvSpPr>
          <p:nvPr>
            <p:ph type="title"/>
          </p:nvPr>
        </p:nvSpPr>
        <p:spPr>
          <a:xfrm>
            <a:off x="1030111" y="2521302"/>
            <a:ext cx="10515600" cy="1325563"/>
          </a:xfrm>
          <a:solidFill>
            <a:srgbClr val="00B0F0"/>
          </a:solidFill>
        </p:spPr>
        <p:txBody>
          <a:bodyPr/>
          <a:lstStyle/>
          <a:p>
            <a:pPr algn="ctr"/>
            <a:r>
              <a:rPr lang="en-US" sz="6200" dirty="0">
                <a:solidFill>
                  <a:prstClr val="black"/>
                </a:solidFill>
                <a:latin typeface="Arial" panose="020B0604020202020204" pitchFamily="34" charset="0"/>
                <a:ea typeface="Athelas" charset="0"/>
                <a:cs typeface="Arial" panose="020B0604020202020204" pitchFamily="34" charset="0"/>
              </a:rPr>
              <a:t>Machine Learning Modeling</a:t>
            </a:r>
            <a:endParaRPr lang="en-US"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C721BA96-3BE1-4D9D-B07F-69BE889F19CA}"/>
              </a:ext>
            </a:extLst>
          </p:cNvPr>
          <p:cNvSpPr>
            <a:spLocks noGrp="1"/>
          </p:cNvSpPr>
          <p:nvPr>
            <p:ph type="sldNum" sz="quarter" idx="12"/>
          </p:nvPr>
        </p:nvSpPr>
        <p:spPr/>
        <p:txBody>
          <a:bodyPr/>
          <a:lstStyle/>
          <a:p>
            <a:fld id="{FD37AA7B-1D0E-49A5-838B-B42ABDE721A8}" type="slidenum">
              <a:rPr lang="en-US" smtClean="0"/>
              <a:t>16</a:t>
            </a:fld>
            <a:endParaRPr lang="en-US"/>
          </a:p>
        </p:txBody>
      </p:sp>
    </p:spTree>
    <p:extLst>
      <p:ext uri="{BB962C8B-B14F-4D97-AF65-F5344CB8AC3E}">
        <p14:creationId xmlns:p14="http://schemas.microsoft.com/office/powerpoint/2010/main" val="31354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66E419-E74F-4BD6-88F5-753324BCF1AA}"/>
              </a:ext>
            </a:extLst>
          </p:cNvPr>
          <p:cNvSpPr>
            <a:spLocks noGrp="1"/>
          </p:cNvSpPr>
          <p:nvPr>
            <p:ph idx="1"/>
          </p:nvPr>
        </p:nvSpPr>
        <p:spPr>
          <a:xfrm>
            <a:off x="338667" y="135467"/>
            <a:ext cx="11605683" cy="6522508"/>
          </a:xfrm>
        </p:spPr>
        <p:txBody>
          <a:bodyPr>
            <a:normAutofit/>
          </a:bodyPr>
          <a:lstStyle/>
          <a:p>
            <a:pPr marL="457200" lvl="1" indent="0" algn="ctr">
              <a:buNone/>
            </a:pPr>
            <a:r>
              <a:rPr lang="en-US" b="1" dirty="0">
                <a:latin typeface="Arial" panose="020B0604020202020204" pitchFamily="34" charset="0"/>
                <a:cs typeface="Arial" panose="020B0604020202020204" pitchFamily="34" charset="0"/>
              </a:rPr>
              <a:t>Logistic Regression Model</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Baseline Analysis is performed by applying Logistic Regression Machine Learning Model</a:t>
            </a:r>
          </a:p>
          <a:p>
            <a:pPr marL="457200" lvl="1" indent="0">
              <a:buNone/>
            </a:pP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900" dirty="0">
                <a:latin typeface="Arial" panose="020B0604020202020204" pitchFamily="34" charset="0"/>
                <a:cs typeface="Arial" panose="020B0604020202020204" pitchFamily="34" charset="0"/>
              </a:rPr>
              <a:t>Logistic Regression algorithm is used to create model [0.01, 0.1, 1, 10, 100]</a:t>
            </a:r>
            <a:endParaRPr lang="en-US" sz="1900" b="1" dirty="0">
              <a:latin typeface="Arial" panose="020B0604020202020204" pitchFamily="34" charset="0"/>
              <a:cs typeface="Arial" panose="020B0604020202020204" pitchFamily="34" charset="0"/>
            </a:endParaRPr>
          </a:p>
          <a:p>
            <a:pPr lvl="2"/>
            <a:r>
              <a:rPr lang="en-US" sz="1800" b="1" dirty="0">
                <a:latin typeface="Arial" panose="020B0604020202020204" pitchFamily="34" charset="0"/>
                <a:cs typeface="Arial" panose="020B0604020202020204" pitchFamily="34" charset="0"/>
              </a:rPr>
              <a:t>Setting hyperparameter: </a:t>
            </a:r>
            <a:r>
              <a:rPr lang="en-US" sz="1800" dirty="0">
                <a:latin typeface="Arial" panose="020B0604020202020204" pitchFamily="34" charset="0"/>
                <a:cs typeface="Arial" panose="020B0604020202020204" pitchFamily="34" charset="0"/>
              </a:rPr>
              <a:t>The [0.01, 0.1, 1, 10, 100] are used for the hyperparameter to find the best estimator using grid search from the model selection.</a:t>
            </a:r>
          </a:p>
          <a:p>
            <a:pPr lvl="2"/>
            <a:r>
              <a:rPr lang="en-US" sz="1800" b="1" dirty="0">
                <a:latin typeface="Arial" panose="020B0604020202020204" pitchFamily="34" charset="0"/>
                <a:cs typeface="Arial" panose="020B0604020202020204" pitchFamily="34" charset="0"/>
              </a:rPr>
              <a:t>Splitting train and test size: </a:t>
            </a:r>
            <a:r>
              <a:rPr lang="en-US" sz="1800" dirty="0">
                <a:latin typeface="Arial" panose="020B0604020202020204" pitchFamily="34" charset="0"/>
                <a:cs typeface="Arial" panose="020B0604020202020204" pitchFamily="34" charset="0"/>
              </a:rPr>
              <a:t>The train and test split are 80-20. The train_test_split is used to get the two sets.</a:t>
            </a:r>
          </a:p>
          <a:p>
            <a:pPr lvl="2"/>
            <a:r>
              <a:rPr lang="en-US" sz="1800" b="1" dirty="0">
                <a:latin typeface="Arial" panose="020B0604020202020204" pitchFamily="34" charset="0"/>
                <a:cs typeface="Arial" panose="020B0604020202020204" pitchFamily="34" charset="0"/>
              </a:rPr>
              <a:t>Fitting data: </a:t>
            </a:r>
            <a:r>
              <a:rPr lang="en-US" sz="1800" dirty="0">
                <a:latin typeface="Arial" panose="020B0604020202020204" pitchFamily="34" charset="0"/>
                <a:cs typeface="Arial" panose="020B0604020202020204" pitchFamily="34" charset="0"/>
              </a:rPr>
              <a:t>The training data obtain by above split and the model return by grid search is used to fit the data and obtain the model. </a:t>
            </a:r>
          </a:p>
          <a:p>
            <a:pPr lvl="2"/>
            <a:r>
              <a:rPr lang="en-US" sz="1800" b="1" dirty="0">
                <a:latin typeface="Arial" panose="020B0604020202020204" pitchFamily="34" charset="0"/>
                <a:cs typeface="Arial" panose="020B0604020202020204" pitchFamily="34" charset="0"/>
              </a:rPr>
              <a:t>Finding accuracy: </a:t>
            </a:r>
            <a:r>
              <a:rPr lang="en-US" sz="1800" dirty="0">
                <a:latin typeface="Arial" panose="020B0604020202020204" pitchFamily="34" charset="0"/>
                <a:cs typeface="Arial" panose="020B0604020202020204" pitchFamily="34" charset="0"/>
              </a:rPr>
              <a:t>The accuracy score is calculated on training and test data using score method of the model for L1 and L2 regularization parameter. The L2(default) provides more accuracy on test data as compared to L1.</a:t>
            </a:r>
          </a:p>
          <a:p>
            <a:endParaRPr lang="en-US" dirty="0"/>
          </a:p>
        </p:txBody>
      </p:sp>
      <p:graphicFrame>
        <p:nvGraphicFramePr>
          <p:cNvPr id="4" name="Table 3">
            <a:extLst>
              <a:ext uri="{FF2B5EF4-FFF2-40B4-BE49-F238E27FC236}">
                <a16:creationId xmlns:a16="http://schemas.microsoft.com/office/drawing/2014/main" id="{8FCA8542-FB38-41C5-BAF6-30F2267B887B}"/>
              </a:ext>
            </a:extLst>
          </p:cNvPr>
          <p:cNvGraphicFramePr>
            <a:graphicFrameLocks noGrp="1"/>
          </p:cNvGraphicFramePr>
          <p:nvPr>
            <p:extLst>
              <p:ext uri="{D42A27DB-BD31-4B8C-83A1-F6EECF244321}">
                <p14:modId xmlns:p14="http://schemas.microsoft.com/office/powerpoint/2010/main" val="1877913545"/>
              </p:ext>
            </p:extLst>
          </p:nvPr>
        </p:nvGraphicFramePr>
        <p:xfrm>
          <a:off x="4869906" y="4746174"/>
          <a:ext cx="3781777" cy="1143000"/>
        </p:xfrm>
        <a:graphic>
          <a:graphicData uri="http://schemas.openxmlformats.org/drawingml/2006/table">
            <a:tbl>
              <a:tblPr firstRow="1" firstCol="1" bandRow="1">
                <a:tableStyleId>{5C22544A-7EE6-4342-B048-85BDC9FD1C3A}</a:tableStyleId>
              </a:tblPr>
              <a:tblGrid>
                <a:gridCol w="1343377">
                  <a:extLst>
                    <a:ext uri="{9D8B030D-6E8A-4147-A177-3AD203B41FA5}">
                      <a16:colId xmlns:a16="http://schemas.microsoft.com/office/drawing/2014/main" val="2433937645"/>
                    </a:ext>
                  </a:extLst>
                </a:gridCol>
                <a:gridCol w="1289933">
                  <a:extLst>
                    <a:ext uri="{9D8B030D-6E8A-4147-A177-3AD203B41FA5}">
                      <a16:colId xmlns:a16="http://schemas.microsoft.com/office/drawing/2014/main" val="2919255747"/>
                    </a:ext>
                  </a:extLst>
                </a:gridCol>
                <a:gridCol w="1148467">
                  <a:extLst>
                    <a:ext uri="{9D8B030D-6E8A-4147-A177-3AD203B41FA5}">
                      <a16:colId xmlns:a16="http://schemas.microsoft.com/office/drawing/2014/main" val="1403856514"/>
                    </a:ext>
                  </a:extLst>
                </a:gridCol>
              </a:tblGrid>
              <a:tr h="578040">
                <a:tc>
                  <a:txBody>
                    <a:bodyPr/>
                    <a:lstStyle/>
                    <a:p>
                      <a:pPr marL="0" marR="0" algn="ctr">
                        <a:lnSpc>
                          <a:spcPct val="107000"/>
                        </a:lnSpc>
                        <a:spcBef>
                          <a:spcPts val="0"/>
                        </a:spcBef>
                        <a:spcAft>
                          <a:spcPts val="0"/>
                        </a:spcAft>
                      </a:pPr>
                      <a:r>
                        <a:rPr lang="en-US" sz="1100" dirty="0">
                          <a:effectLst/>
                        </a:rPr>
                        <a:t>Regularization parameter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accuracy of training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accuracy of test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1718149"/>
                  </a:ext>
                </a:extLst>
              </a:tr>
              <a:tr h="282480">
                <a:tc>
                  <a:txBody>
                    <a:bodyPr/>
                    <a:lstStyle/>
                    <a:p>
                      <a:pPr marL="0" marR="0">
                        <a:lnSpc>
                          <a:spcPct val="107000"/>
                        </a:lnSpc>
                        <a:spcBef>
                          <a:spcPts val="0"/>
                        </a:spcBef>
                        <a:spcAft>
                          <a:spcPts val="0"/>
                        </a:spcAft>
                      </a:pPr>
                      <a:r>
                        <a:rPr lang="en-US" sz="1100">
                          <a:effectLst/>
                        </a:rPr>
                        <a:t>L2(Default)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6811008"/>
                  </a:ext>
                </a:extLst>
              </a:tr>
              <a:tr h="282480">
                <a:tc>
                  <a:txBody>
                    <a:bodyPr/>
                    <a:lstStyle/>
                    <a:p>
                      <a:pPr marL="0" marR="0">
                        <a:lnSpc>
                          <a:spcPct val="107000"/>
                        </a:lnSpc>
                        <a:spcBef>
                          <a:spcPts val="0"/>
                        </a:spcBef>
                        <a:spcAft>
                          <a:spcPts val="0"/>
                        </a:spcAft>
                      </a:pPr>
                      <a:r>
                        <a:rPr lang="en-US" sz="1100" dirty="0">
                          <a:effectLst/>
                        </a:rPr>
                        <a:t>L1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0.78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799659"/>
                  </a:ext>
                </a:extLst>
              </a:tr>
            </a:tbl>
          </a:graphicData>
        </a:graphic>
      </p:graphicFrame>
      <p:sp>
        <p:nvSpPr>
          <p:cNvPr id="5" name="Rectangle 4">
            <a:extLst>
              <a:ext uri="{FF2B5EF4-FFF2-40B4-BE49-F238E27FC236}">
                <a16:creationId xmlns:a16="http://schemas.microsoft.com/office/drawing/2014/main" id="{90D322EE-F6A2-429E-A234-7A416E1910DF}"/>
              </a:ext>
            </a:extLst>
          </p:cNvPr>
          <p:cNvSpPr/>
          <p:nvPr/>
        </p:nvSpPr>
        <p:spPr>
          <a:xfrm>
            <a:off x="4090808" y="4438397"/>
            <a:ext cx="5001306" cy="307777"/>
          </a:xfrm>
          <a:prstGeom prst="rect">
            <a:avLst/>
          </a:prstGeom>
        </p:spPr>
        <p:txBody>
          <a:bodyPr wrap="none">
            <a:spAutoFit/>
          </a:bodyPr>
          <a:lstStyle/>
          <a:p>
            <a:pPr marL="354330" marR="0" indent="457200">
              <a:spcBef>
                <a:spcPts val="0"/>
              </a:spcBef>
              <a:spcAft>
                <a:spcPts val="1000"/>
              </a:spcAft>
            </a:pPr>
            <a:r>
              <a:rPr lang="en-US" sz="1400" i="1" dirty="0">
                <a:solidFill>
                  <a:srgbClr val="44546A"/>
                </a:solidFill>
                <a:latin typeface="Arial" panose="020B0604020202020204" pitchFamily="34" charset="0"/>
                <a:ea typeface="Calibri" panose="020F0502020204030204" pitchFamily="34" charset="0"/>
                <a:cs typeface="Arial" panose="020B0604020202020204" pitchFamily="34" charset="0"/>
              </a:rPr>
              <a:t>Table 1: Logistic Regression Accuracy comparison</a:t>
            </a:r>
          </a:p>
        </p:txBody>
      </p:sp>
      <p:sp>
        <p:nvSpPr>
          <p:cNvPr id="2" name="Slide Number Placeholder 1">
            <a:extLst>
              <a:ext uri="{FF2B5EF4-FFF2-40B4-BE49-F238E27FC236}">
                <a16:creationId xmlns:a16="http://schemas.microsoft.com/office/drawing/2014/main" id="{1F589CDB-087E-4486-B39B-30A8599A0CAF}"/>
              </a:ext>
            </a:extLst>
          </p:cNvPr>
          <p:cNvSpPr>
            <a:spLocks noGrp="1"/>
          </p:cNvSpPr>
          <p:nvPr>
            <p:ph type="sldNum" sz="quarter" idx="12"/>
          </p:nvPr>
        </p:nvSpPr>
        <p:spPr/>
        <p:txBody>
          <a:bodyPr/>
          <a:lstStyle/>
          <a:p>
            <a:fld id="{FD37AA7B-1D0E-49A5-838B-B42ABDE721A8}" type="slidenum">
              <a:rPr lang="en-US" smtClean="0"/>
              <a:t>17</a:t>
            </a:fld>
            <a:endParaRPr lang="en-US"/>
          </a:p>
        </p:txBody>
      </p:sp>
    </p:spTree>
    <p:extLst>
      <p:ext uri="{BB962C8B-B14F-4D97-AF65-F5344CB8AC3E}">
        <p14:creationId xmlns:p14="http://schemas.microsoft.com/office/powerpoint/2010/main" val="3697319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66E419-E74F-4BD6-88F5-753324BCF1AA}"/>
              </a:ext>
            </a:extLst>
          </p:cNvPr>
          <p:cNvSpPr>
            <a:spLocks noGrp="1"/>
          </p:cNvSpPr>
          <p:nvPr>
            <p:ph idx="1"/>
          </p:nvPr>
        </p:nvSpPr>
        <p:spPr>
          <a:xfrm>
            <a:off x="338667" y="135466"/>
            <a:ext cx="11063111" cy="6468533"/>
          </a:xfrm>
        </p:spPr>
        <p:txBody>
          <a:bodyPr>
            <a:normAutofit/>
          </a:bodyPr>
          <a:lstStyle/>
          <a:p>
            <a:pPr marL="457200" lvl="1" indent="0" algn="ctr">
              <a:buNone/>
            </a:pPr>
            <a:r>
              <a:rPr lang="en-US" b="1" dirty="0">
                <a:latin typeface="Arial" panose="020B0604020202020204" pitchFamily="34" charset="0"/>
                <a:cs typeface="Arial" panose="020B0604020202020204" pitchFamily="34" charset="0"/>
              </a:rPr>
              <a:t>Logistic Regression Model</a:t>
            </a:r>
            <a:endParaRPr lang="en-US" sz="2000" dirty="0"/>
          </a:p>
          <a:p>
            <a:pPr>
              <a:buFont typeface="Wingdings" panose="05000000000000000000" pitchFamily="2" charset="2"/>
              <a:buChar char="§"/>
            </a:pPr>
            <a:r>
              <a:rPr lang="en-US" sz="2000" dirty="0">
                <a:latin typeface="Arial" panose="020B0604020202020204" pitchFamily="34" charset="0"/>
                <a:cs typeface="Arial" panose="020B0604020202020204" pitchFamily="34" charset="0"/>
              </a:rPr>
              <a:t>Classification report provides information about various parameter like precision, recall f1-score and support. </a:t>
            </a:r>
          </a:p>
          <a:p>
            <a:pPr>
              <a:buFont typeface="Wingdings" panose="05000000000000000000" pitchFamily="2" charset="2"/>
              <a:buChar char="§"/>
            </a:pPr>
            <a:r>
              <a:rPr lang="en-US" sz="2000" dirty="0">
                <a:latin typeface="Arial" panose="020B0604020202020204" pitchFamily="34" charset="0"/>
                <a:cs typeface="Arial" panose="020B0604020202020204" pitchFamily="34" charset="0"/>
              </a:rPr>
              <a:t>These figures tell about model performance based on how good the real fit is between test and train data based on true expected vs predicted</a:t>
            </a:r>
          </a:p>
          <a:p>
            <a:pPr>
              <a:buFont typeface="Wingdings" panose="05000000000000000000" pitchFamily="2" charset="2"/>
              <a:buChar char="§"/>
            </a:pPr>
            <a:r>
              <a:rPr lang="en-US" sz="2000" dirty="0">
                <a:latin typeface="Arial" panose="020B0604020202020204" pitchFamily="34" charset="0"/>
                <a:cs typeface="Arial" panose="020B0604020202020204" pitchFamily="34" charset="0"/>
              </a:rPr>
              <a:t>The report for L1 and L2 regularization parameter is shown below. The L2 (default) is having better recall and precision as compared to L1</a:t>
            </a:r>
          </a:p>
        </p:txBody>
      </p:sp>
      <p:graphicFrame>
        <p:nvGraphicFramePr>
          <p:cNvPr id="12" name="Table 11">
            <a:extLst>
              <a:ext uri="{FF2B5EF4-FFF2-40B4-BE49-F238E27FC236}">
                <a16:creationId xmlns:a16="http://schemas.microsoft.com/office/drawing/2014/main" id="{B8E88341-0A08-4D77-B2BF-E08E4DE5BF12}"/>
              </a:ext>
            </a:extLst>
          </p:cNvPr>
          <p:cNvGraphicFramePr>
            <a:graphicFrameLocks noGrp="1"/>
          </p:cNvGraphicFramePr>
          <p:nvPr>
            <p:extLst>
              <p:ext uri="{D42A27DB-BD31-4B8C-83A1-F6EECF244321}">
                <p14:modId xmlns:p14="http://schemas.microsoft.com/office/powerpoint/2010/main" val="4180920755"/>
              </p:ext>
            </p:extLst>
          </p:nvPr>
        </p:nvGraphicFramePr>
        <p:xfrm>
          <a:off x="2833512" y="2902603"/>
          <a:ext cx="4617154" cy="703832"/>
        </p:xfrm>
        <a:graphic>
          <a:graphicData uri="http://schemas.openxmlformats.org/drawingml/2006/table">
            <a:tbl>
              <a:tblPr firstRow="1" firstCol="1" bandRow="1">
                <a:tableStyleId>{5C22544A-7EE6-4342-B048-85BDC9FD1C3A}</a:tableStyleId>
              </a:tblPr>
              <a:tblGrid>
                <a:gridCol w="1184448">
                  <a:extLst>
                    <a:ext uri="{9D8B030D-6E8A-4147-A177-3AD203B41FA5}">
                      <a16:colId xmlns:a16="http://schemas.microsoft.com/office/drawing/2014/main" val="2346138394"/>
                    </a:ext>
                  </a:extLst>
                </a:gridCol>
                <a:gridCol w="1194415">
                  <a:extLst>
                    <a:ext uri="{9D8B030D-6E8A-4147-A177-3AD203B41FA5}">
                      <a16:colId xmlns:a16="http://schemas.microsoft.com/office/drawing/2014/main" val="1600625089"/>
                    </a:ext>
                  </a:extLst>
                </a:gridCol>
                <a:gridCol w="886667">
                  <a:extLst>
                    <a:ext uri="{9D8B030D-6E8A-4147-A177-3AD203B41FA5}">
                      <a16:colId xmlns:a16="http://schemas.microsoft.com/office/drawing/2014/main" val="2205405988"/>
                    </a:ext>
                  </a:extLst>
                </a:gridCol>
                <a:gridCol w="1351624">
                  <a:extLst>
                    <a:ext uri="{9D8B030D-6E8A-4147-A177-3AD203B41FA5}">
                      <a16:colId xmlns:a16="http://schemas.microsoft.com/office/drawing/2014/main" val="2876103674"/>
                    </a:ext>
                  </a:extLst>
                </a:gridCol>
              </a:tblGrid>
              <a:tr h="476261">
                <a:tc>
                  <a:txBody>
                    <a:bodyPr/>
                    <a:lstStyle/>
                    <a:p>
                      <a:pPr marL="0" marR="0" algn="just">
                        <a:lnSpc>
                          <a:spcPct val="107000"/>
                        </a:lnSpc>
                        <a:spcBef>
                          <a:spcPts val="0"/>
                        </a:spcBef>
                        <a:spcAft>
                          <a:spcPts val="0"/>
                        </a:spcAft>
                      </a:pPr>
                      <a:r>
                        <a:rPr lang="en-US" sz="1100" dirty="0" err="1">
                          <a:effectLst/>
                        </a:rPr>
                        <a:t>yTrain</a:t>
                      </a:r>
                      <a:r>
                        <a:rPr lang="en-US" sz="1100" dirty="0">
                          <a:effectLst/>
                        </a:rPr>
                        <a:t> length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a:effectLst/>
                        </a:rPr>
                        <a:t>y_predict_training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ytestlr length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a:effectLst/>
                        </a:rPr>
                        <a:t>y_predict_test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5742254"/>
                  </a:ext>
                </a:extLst>
              </a:tr>
              <a:tr h="227571">
                <a:tc>
                  <a:txBody>
                    <a:bodyPr/>
                    <a:lstStyle/>
                    <a:p>
                      <a:r>
                        <a:rPr lang="en-US" sz="1100" dirty="0">
                          <a:effectLst/>
                        </a:rPr>
                        <a:t>126194</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dirty="0">
                          <a:effectLst/>
                        </a:rPr>
                        <a:t>126194</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dirty="0">
                          <a:effectLst/>
                        </a:rPr>
                        <a:t>31549</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dirty="0">
                          <a:effectLst/>
                        </a:rPr>
                        <a:t>31549</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6685315"/>
                  </a:ext>
                </a:extLst>
              </a:tr>
            </a:tbl>
          </a:graphicData>
        </a:graphic>
      </p:graphicFrame>
      <p:sp>
        <p:nvSpPr>
          <p:cNvPr id="13" name="Rectangle 12">
            <a:extLst>
              <a:ext uri="{FF2B5EF4-FFF2-40B4-BE49-F238E27FC236}">
                <a16:creationId xmlns:a16="http://schemas.microsoft.com/office/drawing/2014/main" id="{1F07468E-D26F-41CC-B153-E1F764608B83}"/>
              </a:ext>
            </a:extLst>
          </p:cNvPr>
          <p:cNvSpPr/>
          <p:nvPr/>
        </p:nvSpPr>
        <p:spPr>
          <a:xfrm>
            <a:off x="2833510" y="2618301"/>
            <a:ext cx="3160889" cy="276999"/>
          </a:xfrm>
          <a:prstGeom prst="rect">
            <a:avLst/>
          </a:prstGeom>
        </p:spPr>
        <p:txBody>
          <a:bodyPr wrap="square">
            <a:spAutoFit/>
          </a:bodyPr>
          <a:lstStyle/>
          <a:p>
            <a:pPr marL="354330" marR="0" indent="457200">
              <a:spcBef>
                <a:spcPts val="0"/>
              </a:spcBef>
              <a:spcAft>
                <a:spcPts val="1000"/>
              </a:spcAft>
            </a:pPr>
            <a:r>
              <a:rPr lang="en-US" sz="1200" b="1" dirty="0">
                <a:latin typeface="Arial" panose="020B0604020202020204" pitchFamily="34" charset="0"/>
                <a:ea typeface="Calibri" panose="020F0502020204030204" pitchFamily="34" charset="0"/>
                <a:cs typeface="Arial" panose="020B0604020202020204" pitchFamily="34" charset="0"/>
              </a:rPr>
              <a:t>Model Features </a:t>
            </a:r>
          </a:p>
        </p:txBody>
      </p:sp>
      <p:sp>
        <p:nvSpPr>
          <p:cNvPr id="14" name="Rectangle 13">
            <a:extLst>
              <a:ext uri="{FF2B5EF4-FFF2-40B4-BE49-F238E27FC236}">
                <a16:creationId xmlns:a16="http://schemas.microsoft.com/office/drawing/2014/main" id="{8AE224BC-552A-4A27-BB9E-EA8A24C1077E}"/>
              </a:ext>
            </a:extLst>
          </p:cNvPr>
          <p:cNvSpPr/>
          <p:nvPr/>
        </p:nvSpPr>
        <p:spPr>
          <a:xfrm>
            <a:off x="2673964" y="3539833"/>
            <a:ext cx="4800779" cy="261610"/>
          </a:xfrm>
          <a:prstGeom prst="rect">
            <a:avLst/>
          </a:prstGeom>
        </p:spPr>
        <p:txBody>
          <a:bodyPr wrap="square">
            <a:spAutoFit/>
          </a:bodyPr>
          <a:lstStyle/>
          <a:p>
            <a:pPr marL="354330" marR="0" indent="457200">
              <a:spcBef>
                <a:spcPts val="0"/>
              </a:spcBef>
              <a:spcAft>
                <a:spcPts val="1000"/>
              </a:spcAft>
            </a:pPr>
            <a:r>
              <a:rPr lang="en-US" sz="1100" b="1" i="1" dirty="0">
                <a:solidFill>
                  <a:srgbClr val="44546A"/>
                </a:solidFill>
                <a:latin typeface="Arial" panose="020B0604020202020204" pitchFamily="34" charset="0"/>
                <a:ea typeface="Calibri" panose="020F0502020204030204" pitchFamily="34" charset="0"/>
                <a:cs typeface="Arial" panose="020B0604020202020204" pitchFamily="34" charset="0"/>
              </a:rPr>
              <a:t>Table 2: Logistic Regression Model features </a:t>
            </a:r>
          </a:p>
        </p:txBody>
      </p:sp>
      <p:sp>
        <p:nvSpPr>
          <p:cNvPr id="21" name="Rectangle 5">
            <a:extLst>
              <a:ext uri="{FF2B5EF4-FFF2-40B4-BE49-F238E27FC236}">
                <a16:creationId xmlns:a16="http://schemas.microsoft.com/office/drawing/2014/main" id="{2930F7C4-5299-4CEA-B398-D4629E81BCC6}"/>
              </a:ext>
            </a:extLst>
          </p:cNvPr>
          <p:cNvSpPr>
            <a:spLocks noChangeArrowheads="1"/>
          </p:cNvSpPr>
          <p:nvPr/>
        </p:nvSpPr>
        <p:spPr bwMode="auto">
          <a:xfrm>
            <a:off x="3242160" y="4167326"/>
            <a:ext cx="4244621" cy="191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Arial" panose="020B0604020202020204" pitchFamily="34" charset="0"/>
                <a:cs typeface="Arial" panose="020B0604020202020204" pitchFamily="34" charset="0"/>
              </a:rPr>
              <a:t>Classification Report (Training</a:t>
            </a:r>
            <a:r>
              <a:rPr kumimoji="0" lang="en-US" altLang="en-US" sz="11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2" name="Table 21">
            <a:extLst>
              <a:ext uri="{FF2B5EF4-FFF2-40B4-BE49-F238E27FC236}">
                <a16:creationId xmlns:a16="http://schemas.microsoft.com/office/drawing/2014/main" id="{C5DA9825-B82D-4AF2-89CD-B2E66CE3B6FC}"/>
              </a:ext>
            </a:extLst>
          </p:cNvPr>
          <p:cNvGraphicFramePr>
            <a:graphicFrameLocks noGrp="1"/>
          </p:cNvGraphicFramePr>
          <p:nvPr>
            <p:extLst>
              <p:ext uri="{D42A27DB-BD31-4B8C-83A1-F6EECF244321}">
                <p14:modId xmlns:p14="http://schemas.microsoft.com/office/powerpoint/2010/main" val="4216387262"/>
              </p:ext>
            </p:extLst>
          </p:nvPr>
        </p:nvGraphicFramePr>
        <p:xfrm>
          <a:off x="2845550" y="4398081"/>
          <a:ext cx="4641231" cy="717552"/>
        </p:xfrm>
        <a:graphic>
          <a:graphicData uri="http://schemas.openxmlformats.org/drawingml/2006/table">
            <a:tbl>
              <a:tblPr firstRow="1" firstCol="1" bandRow="1">
                <a:tableStyleId>{5C22544A-7EE6-4342-B048-85BDC9FD1C3A}</a:tableStyleId>
              </a:tblPr>
              <a:tblGrid>
                <a:gridCol w="891503">
                  <a:extLst>
                    <a:ext uri="{9D8B030D-6E8A-4147-A177-3AD203B41FA5}">
                      <a16:colId xmlns:a16="http://schemas.microsoft.com/office/drawing/2014/main" val="2272417102"/>
                    </a:ext>
                  </a:extLst>
                </a:gridCol>
                <a:gridCol w="864110">
                  <a:extLst>
                    <a:ext uri="{9D8B030D-6E8A-4147-A177-3AD203B41FA5}">
                      <a16:colId xmlns:a16="http://schemas.microsoft.com/office/drawing/2014/main" val="2290441477"/>
                    </a:ext>
                  </a:extLst>
                </a:gridCol>
                <a:gridCol w="1055714">
                  <a:extLst>
                    <a:ext uri="{9D8B030D-6E8A-4147-A177-3AD203B41FA5}">
                      <a16:colId xmlns:a16="http://schemas.microsoft.com/office/drawing/2014/main" val="2939670778"/>
                    </a:ext>
                  </a:extLst>
                </a:gridCol>
                <a:gridCol w="914952">
                  <a:extLst>
                    <a:ext uri="{9D8B030D-6E8A-4147-A177-3AD203B41FA5}">
                      <a16:colId xmlns:a16="http://schemas.microsoft.com/office/drawing/2014/main" val="1033662368"/>
                    </a:ext>
                  </a:extLst>
                </a:gridCol>
                <a:gridCol w="914952">
                  <a:extLst>
                    <a:ext uri="{9D8B030D-6E8A-4147-A177-3AD203B41FA5}">
                      <a16:colId xmlns:a16="http://schemas.microsoft.com/office/drawing/2014/main" val="1997550577"/>
                    </a:ext>
                  </a:extLst>
                </a:gridCol>
              </a:tblGrid>
              <a:tr h="0">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8755621"/>
                  </a:ext>
                </a:extLst>
              </a:tr>
              <a:tr h="0">
                <a:tc>
                  <a:txBody>
                    <a:bodyPr/>
                    <a:lstStyle/>
                    <a:p>
                      <a:pPr marL="0" marR="0">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0.92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a:effectLst/>
                        </a:rPr>
                        <a:t>66280</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9037115"/>
                  </a:ext>
                </a:extLst>
              </a:tr>
              <a:tr h="0">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0.79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dirty="0">
                          <a:effectLst/>
                        </a:rPr>
                        <a:t>59914</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7022100"/>
                  </a:ext>
                </a:extLst>
              </a:tr>
              <a:tr h="0">
                <a:tc>
                  <a:txBody>
                    <a:bodyPr/>
                    <a:lstStyle/>
                    <a:p>
                      <a:pPr marL="0" marR="0">
                        <a:lnSpc>
                          <a:spcPct val="107000"/>
                        </a:lnSpc>
                        <a:spcBef>
                          <a:spcPts val="0"/>
                        </a:spcBef>
                        <a:spcAft>
                          <a:spcPts val="0"/>
                        </a:spcAft>
                      </a:pPr>
                      <a:r>
                        <a:rPr lang="en-US" sz="1100">
                          <a:effectLst/>
                        </a:rPr>
                        <a:t>Avg/total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dirty="0">
                          <a:effectLst/>
                        </a:rPr>
                        <a:t>0.83</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dirty="0">
                          <a:effectLst/>
                        </a:rPr>
                        <a:t>0.82</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rPr>
                        <a:t>0.82</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dirty="0">
                          <a:effectLst/>
                        </a:rPr>
                        <a:t>126194</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534650"/>
                  </a:ext>
                </a:extLst>
              </a:tr>
            </a:tbl>
          </a:graphicData>
        </a:graphic>
      </p:graphicFrame>
      <p:sp>
        <p:nvSpPr>
          <p:cNvPr id="23" name="Rectangle 22">
            <a:extLst>
              <a:ext uri="{FF2B5EF4-FFF2-40B4-BE49-F238E27FC236}">
                <a16:creationId xmlns:a16="http://schemas.microsoft.com/office/drawing/2014/main" id="{D68F4B8D-044C-458C-A3E6-3DFDCA22C035}"/>
              </a:ext>
            </a:extLst>
          </p:cNvPr>
          <p:cNvSpPr/>
          <p:nvPr/>
        </p:nvSpPr>
        <p:spPr>
          <a:xfrm>
            <a:off x="2204579" y="5028718"/>
            <a:ext cx="5405876" cy="261610"/>
          </a:xfrm>
          <a:prstGeom prst="rect">
            <a:avLst/>
          </a:prstGeom>
        </p:spPr>
        <p:txBody>
          <a:bodyPr wrap="square">
            <a:spAutoFit/>
          </a:bodyPr>
          <a:lstStyle/>
          <a:p>
            <a:pPr marL="354330" indent="457200">
              <a:spcAft>
                <a:spcPts val="1000"/>
              </a:spcAft>
            </a:pPr>
            <a:r>
              <a:rPr lang="en-US" sz="1100" b="1" i="1" dirty="0">
                <a:solidFill>
                  <a:srgbClr val="44546A"/>
                </a:solidFill>
                <a:latin typeface="Arial" panose="020B0604020202020204" pitchFamily="34" charset="0"/>
                <a:cs typeface="Arial" panose="020B0604020202020204" pitchFamily="34" charset="0"/>
              </a:rPr>
              <a:t>Table 3: Logistic Regression (L2) Training Classification Report</a:t>
            </a:r>
          </a:p>
        </p:txBody>
      </p:sp>
      <p:sp>
        <p:nvSpPr>
          <p:cNvPr id="26" name="Rectangle 5">
            <a:extLst>
              <a:ext uri="{FF2B5EF4-FFF2-40B4-BE49-F238E27FC236}">
                <a16:creationId xmlns:a16="http://schemas.microsoft.com/office/drawing/2014/main" id="{134DF067-A9DD-4682-8422-F38690654B59}"/>
              </a:ext>
            </a:extLst>
          </p:cNvPr>
          <p:cNvSpPr>
            <a:spLocks noChangeArrowheads="1"/>
          </p:cNvSpPr>
          <p:nvPr/>
        </p:nvSpPr>
        <p:spPr bwMode="auto">
          <a:xfrm>
            <a:off x="3299645" y="5519115"/>
            <a:ext cx="3215744"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Arial" panose="020B0604020202020204" pitchFamily="34" charset="0"/>
                <a:cs typeface="Arial" panose="020B0604020202020204" pitchFamily="34" charset="0"/>
              </a:rPr>
              <a:t>Classification Report (Test)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7" name="Table 26">
            <a:extLst>
              <a:ext uri="{FF2B5EF4-FFF2-40B4-BE49-F238E27FC236}">
                <a16:creationId xmlns:a16="http://schemas.microsoft.com/office/drawing/2014/main" id="{9F6A06A4-2E28-49F4-A13E-F16114B100A2}"/>
              </a:ext>
            </a:extLst>
          </p:cNvPr>
          <p:cNvGraphicFramePr>
            <a:graphicFrameLocks noGrp="1"/>
          </p:cNvGraphicFramePr>
          <p:nvPr>
            <p:extLst>
              <p:ext uri="{D42A27DB-BD31-4B8C-83A1-F6EECF244321}">
                <p14:modId xmlns:p14="http://schemas.microsoft.com/office/powerpoint/2010/main" val="2888086560"/>
              </p:ext>
            </p:extLst>
          </p:nvPr>
        </p:nvGraphicFramePr>
        <p:xfrm>
          <a:off x="2845550" y="5697496"/>
          <a:ext cx="4617153" cy="717552"/>
        </p:xfrm>
        <a:graphic>
          <a:graphicData uri="http://schemas.openxmlformats.org/drawingml/2006/table">
            <a:tbl>
              <a:tblPr firstRow="1" firstCol="1" bandRow="1">
                <a:tableStyleId>{5C22544A-7EE6-4342-B048-85BDC9FD1C3A}</a:tableStyleId>
              </a:tblPr>
              <a:tblGrid>
                <a:gridCol w="844858">
                  <a:extLst>
                    <a:ext uri="{9D8B030D-6E8A-4147-A177-3AD203B41FA5}">
                      <a16:colId xmlns:a16="http://schemas.microsoft.com/office/drawing/2014/main" val="1227040749"/>
                    </a:ext>
                  </a:extLst>
                </a:gridCol>
                <a:gridCol w="901648">
                  <a:extLst>
                    <a:ext uri="{9D8B030D-6E8A-4147-A177-3AD203B41FA5}">
                      <a16:colId xmlns:a16="http://schemas.microsoft.com/office/drawing/2014/main" val="2544685632"/>
                    </a:ext>
                  </a:extLst>
                </a:gridCol>
                <a:gridCol w="1050237">
                  <a:extLst>
                    <a:ext uri="{9D8B030D-6E8A-4147-A177-3AD203B41FA5}">
                      <a16:colId xmlns:a16="http://schemas.microsoft.com/office/drawing/2014/main" val="74084615"/>
                    </a:ext>
                  </a:extLst>
                </a:gridCol>
                <a:gridCol w="910205">
                  <a:extLst>
                    <a:ext uri="{9D8B030D-6E8A-4147-A177-3AD203B41FA5}">
                      <a16:colId xmlns:a16="http://schemas.microsoft.com/office/drawing/2014/main" val="93835739"/>
                    </a:ext>
                  </a:extLst>
                </a:gridCol>
                <a:gridCol w="910205">
                  <a:extLst>
                    <a:ext uri="{9D8B030D-6E8A-4147-A177-3AD203B41FA5}">
                      <a16:colId xmlns:a16="http://schemas.microsoft.com/office/drawing/2014/main" val="1297481261"/>
                    </a:ext>
                  </a:extLst>
                </a:gridCol>
              </a:tblGrid>
              <a:tr h="0">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6146960"/>
                  </a:ext>
                </a:extLst>
              </a:tr>
              <a:tr h="0">
                <a:tc>
                  <a:txBody>
                    <a:bodyPr/>
                    <a:lstStyle/>
                    <a:p>
                      <a:pPr marL="0" marR="0">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a:effectLst/>
                        </a:rPr>
                        <a:t>16616</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9408612"/>
                  </a:ext>
                </a:extLst>
              </a:tr>
              <a:tr h="0">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0.89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a:effectLst/>
                        </a:rPr>
                        <a:t>14933</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2634133"/>
                  </a:ext>
                </a:extLst>
              </a:tr>
              <a:tr h="0">
                <a:tc>
                  <a:txBody>
                    <a:bodyPr/>
                    <a:lstStyle/>
                    <a:p>
                      <a:pPr marL="0" marR="0">
                        <a:lnSpc>
                          <a:spcPct val="107000"/>
                        </a:lnSpc>
                        <a:spcBef>
                          <a:spcPts val="0"/>
                        </a:spcBef>
                        <a:spcAft>
                          <a:spcPts val="0"/>
                        </a:spcAft>
                      </a:pPr>
                      <a:r>
                        <a:rPr lang="en-US" sz="1100">
                          <a:effectLst/>
                        </a:rPr>
                        <a:t>Avg/total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dirty="0">
                          <a:effectLst/>
                        </a:rPr>
                        <a:t>0.84</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dirty="0">
                          <a:effectLst/>
                        </a:rPr>
                        <a:t>0.72</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rPr>
                        <a:t>0.80</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dirty="0">
                          <a:effectLst/>
                        </a:rPr>
                        <a:t>31549</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1853691"/>
                  </a:ext>
                </a:extLst>
              </a:tr>
            </a:tbl>
          </a:graphicData>
        </a:graphic>
      </p:graphicFrame>
      <p:sp>
        <p:nvSpPr>
          <p:cNvPr id="29" name="Rectangle 28">
            <a:extLst>
              <a:ext uri="{FF2B5EF4-FFF2-40B4-BE49-F238E27FC236}">
                <a16:creationId xmlns:a16="http://schemas.microsoft.com/office/drawing/2014/main" id="{2746F3C6-ECE1-493E-96E2-45251BBFEDF5}"/>
              </a:ext>
            </a:extLst>
          </p:cNvPr>
          <p:cNvSpPr/>
          <p:nvPr/>
        </p:nvSpPr>
        <p:spPr>
          <a:xfrm>
            <a:off x="2371415" y="6341506"/>
            <a:ext cx="5405876" cy="261610"/>
          </a:xfrm>
          <a:prstGeom prst="rect">
            <a:avLst/>
          </a:prstGeom>
        </p:spPr>
        <p:txBody>
          <a:bodyPr wrap="square">
            <a:spAutoFit/>
          </a:bodyPr>
          <a:lstStyle/>
          <a:p>
            <a:pPr marL="354330" indent="457200">
              <a:spcAft>
                <a:spcPts val="1000"/>
              </a:spcAft>
            </a:pPr>
            <a:r>
              <a:rPr lang="en-US" sz="1100" b="1" i="1" dirty="0">
                <a:solidFill>
                  <a:srgbClr val="44546A"/>
                </a:solidFill>
                <a:latin typeface="Arial" panose="020B0604020202020204" pitchFamily="34" charset="0"/>
                <a:cs typeface="Arial" panose="020B0604020202020204" pitchFamily="34" charset="0"/>
              </a:rPr>
              <a:t>Table 4: Logistic Regression (L2) Test Classification Report</a:t>
            </a:r>
          </a:p>
        </p:txBody>
      </p:sp>
      <p:sp>
        <p:nvSpPr>
          <p:cNvPr id="30" name="Rectangle 29">
            <a:extLst>
              <a:ext uri="{FF2B5EF4-FFF2-40B4-BE49-F238E27FC236}">
                <a16:creationId xmlns:a16="http://schemas.microsoft.com/office/drawing/2014/main" id="{A8BFD893-8392-4AFE-ABEC-5D3FED60D916}"/>
              </a:ext>
            </a:extLst>
          </p:cNvPr>
          <p:cNvSpPr/>
          <p:nvPr/>
        </p:nvSpPr>
        <p:spPr>
          <a:xfrm>
            <a:off x="2240694" y="3849727"/>
            <a:ext cx="5246087" cy="306109"/>
          </a:xfrm>
          <a:prstGeom prst="rect">
            <a:avLst/>
          </a:prstGeom>
        </p:spPr>
        <p:txBody>
          <a:bodyPr wrap="square">
            <a:spAutoFit/>
          </a:bodyPr>
          <a:lstStyle/>
          <a:p>
            <a:pPr marR="0" lvl="4">
              <a:lnSpc>
                <a:spcPct val="107000"/>
              </a:lnSpc>
              <a:spcBef>
                <a:spcPts val="200"/>
              </a:spcBef>
              <a:spcAft>
                <a:spcPts val="0"/>
              </a:spcAft>
              <a:tabLst>
                <a:tab pos="1143000" algn="l"/>
                <a:tab pos="1371600" algn="l"/>
                <a:tab pos="1600200" algn="l"/>
              </a:tabLst>
            </a:pPr>
            <a:r>
              <a:rPr lang="en-US" sz="1400" b="1" dirty="0">
                <a:solidFill>
                  <a:srgbClr val="2F5496"/>
                </a:solidFill>
                <a:latin typeface="Arial" panose="020B0604020202020204" pitchFamily="34" charset="0"/>
                <a:ea typeface="Times New Roman" panose="02020603050405020304" pitchFamily="18" charset="0"/>
                <a:cs typeface="Arial" panose="020B0604020202020204" pitchFamily="34" charset="0"/>
              </a:rPr>
              <a:t>Regularization parameter L2</a:t>
            </a:r>
          </a:p>
        </p:txBody>
      </p:sp>
      <p:sp>
        <p:nvSpPr>
          <p:cNvPr id="2" name="Slide Number Placeholder 1">
            <a:extLst>
              <a:ext uri="{FF2B5EF4-FFF2-40B4-BE49-F238E27FC236}">
                <a16:creationId xmlns:a16="http://schemas.microsoft.com/office/drawing/2014/main" id="{DAAB74EF-E46D-4279-A9F4-AFFA00607D49}"/>
              </a:ext>
            </a:extLst>
          </p:cNvPr>
          <p:cNvSpPr>
            <a:spLocks noGrp="1"/>
          </p:cNvSpPr>
          <p:nvPr>
            <p:ph type="sldNum" sz="quarter" idx="12"/>
          </p:nvPr>
        </p:nvSpPr>
        <p:spPr/>
        <p:txBody>
          <a:bodyPr/>
          <a:lstStyle/>
          <a:p>
            <a:fld id="{FD37AA7B-1D0E-49A5-838B-B42ABDE721A8}" type="slidenum">
              <a:rPr lang="en-US" smtClean="0"/>
              <a:t>18</a:t>
            </a:fld>
            <a:endParaRPr lang="en-US"/>
          </a:p>
        </p:txBody>
      </p:sp>
    </p:spTree>
    <p:extLst>
      <p:ext uri="{BB962C8B-B14F-4D97-AF65-F5344CB8AC3E}">
        <p14:creationId xmlns:p14="http://schemas.microsoft.com/office/powerpoint/2010/main" val="885924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66E419-E74F-4BD6-88F5-753324BCF1AA}"/>
              </a:ext>
            </a:extLst>
          </p:cNvPr>
          <p:cNvSpPr>
            <a:spLocks noGrp="1"/>
          </p:cNvSpPr>
          <p:nvPr>
            <p:ph idx="1"/>
          </p:nvPr>
        </p:nvSpPr>
        <p:spPr>
          <a:xfrm>
            <a:off x="338667" y="135466"/>
            <a:ext cx="11606406" cy="6508401"/>
          </a:xfrm>
        </p:spPr>
        <p:txBody>
          <a:bodyPr>
            <a:normAutofit/>
          </a:bodyPr>
          <a:lstStyle/>
          <a:p>
            <a:pPr marL="457200" lvl="1" indent="0" algn="ctr">
              <a:buNone/>
            </a:pPr>
            <a:r>
              <a:rPr lang="en-US" b="1" dirty="0">
                <a:latin typeface="Arial" panose="020B0604020202020204" pitchFamily="34" charset="0"/>
                <a:cs typeface="Arial" panose="020B0604020202020204" pitchFamily="34" charset="0"/>
              </a:rPr>
              <a:t>Logistic Regression Model</a:t>
            </a:r>
          </a:p>
        </p:txBody>
      </p:sp>
      <p:graphicFrame>
        <p:nvGraphicFramePr>
          <p:cNvPr id="2" name="Table 1">
            <a:extLst>
              <a:ext uri="{FF2B5EF4-FFF2-40B4-BE49-F238E27FC236}">
                <a16:creationId xmlns:a16="http://schemas.microsoft.com/office/drawing/2014/main" id="{F18FD405-C547-4A02-8BB8-5B4944407CA1}"/>
              </a:ext>
            </a:extLst>
          </p:cNvPr>
          <p:cNvGraphicFramePr>
            <a:graphicFrameLocks noGrp="1"/>
          </p:cNvGraphicFramePr>
          <p:nvPr>
            <p:extLst>
              <p:ext uri="{D42A27DB-BD31-4B8C-83A1-F6EECF244321}">
                <p14:modId xmlns:p14="http://schemas.microsoft.com/office/powerpoint/2010/main" val="3603593551"/>
              </p:ext>
            </p:extLst>
          </p:nvPr>
        </p:nvGraphicFramePr>
        <p:xfrm>
          <a:off x="467893" y="1709362"/>
          <a:ext cx="4639736" cy="1065480"/>
        </p:xfrm>
        <a:graphic>
          <a:graphicData uri="http://schemas.openxmlformats.org/drawingml/2006/table">
            <a:tbl>
              <a:tblPr firstRow="1" firstCol="1" bandRow="1">
                <a:tableStyleId>{5C22544A-7EE6-4342-B048-85BDC9FD1C3A}</a:tableStyleId>
              </a:tblPr>
              <a:tblGrid>
                <a:gridCol w="848989">
                  <a:extLst>
                    <a:ext uri="{9D8B030D-6E8A-4147-A177-3AD203B41FA5}">
                      <a16:colId xmlns:a16="http://schemas.microsoft.com/office/drawing/2014/main" val="2303232131"/>
                    </a:ext>
                  </a:extLst>
                </a:gridCol>
                <a:gridCol w="906058">
                  <a:extLst>
                    <a:ext uri="{9D8B030D-6E8A-4147-A177-3AD203B41FA5}">
                      <a16:colId xmlns:a16="http://schemas.microsoft.com/office/drawing/2014/main" val="1629291060"/>
                    </a:ext>
                  </a:extLst>
                </a:gridCol>
                <a:gridCol w="1055373">
                  <a:extLst>
                    <a:ext uri="{9D8B030D-6E8A-4147-A177-3AD203B41FA5}">
                      <a16:colId xmlns:a16="http://schemas.microsoft.com/office/drawing/2014/main" val="2094533614"/>
                    </a:ext>
                  </a:extLst>
                </a:gridCol>
                <a:gridCol w="914658">
                  <a:extLst>
                    <a:ext uri="{9D8B030D-6E8A-4147-A177-3AD203B41FA5}">
                      <a16:colId xmlns:a16="http://schemas.microsoft.com/office/drawing/2014/main" val="3552356657"/>
                    </a:ext>
                  </a:extLst>
                </a:gridCol>
                <a:gridCol w="914658">
                  <a:extLst>
                    <a:ext uri="{9D8B030D-6E8A-4147-A177-3AD203B41FA5}">
                      <a16:colId xmlns:a16="http://schemas.microsoft.com/office/drawing/2014/main" val="1298937583"/>
                    </a:ext>
                  </a:extLst>
                </a:gridCol>
              </a:tblGrid>
              <a:tr h="266370">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Precision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recall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486670"/>
                  </a:ext>
                </a:extLst>
              </a:tr>
              <a:tr h="266370">
                <a:tc>
                  <a:txBody>
                    <a:bodyPr/>
                    <a:lstStyle/>
                    <a:p>
                      <a:pPr marL="0" marR="0">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0.89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a:effectLst/>
                        </a:rPr>
                        <a:t>66280</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2004751"/>
                  </a:ext>
                </a:extLst>
              </a:tr>
              <a:tr h="266370">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0.84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0.73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a:effectLst/>
                        </a:rPr>
                        <a:t>59914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6044206"/>
                  </a:ext>
                </a:extLst>
              </a:tr>
              <a:tr h="266370">
                <a:tc>
                  <a:txBody>
                    <a:bodyPr/>
                    <a:lstStyle/>
                    <a:p>
                      <a:pPr marL="0" marR="0">
                        <a:lnSpc>
                          <a:spcPct val="107000"/>
                        </a:lnSpc>
                        <a:spcBef>
                          <a:spcPts val="0"/>
                        </a:spcBef>
                        <a:spcAft>
                          <a:spcPts val="0"/>
                        </a:spcAft>
                      </a:pPr>
                      <a:r>
                        <a:rPr lang="en-US" sz="1100" dirty="0">
                          <a:effectLst/>
                        </a:rPr>
                        <a:t>Avg/total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a:effectLst/>
                        </a:rPr>
                        <a:t>0.79</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dirty="0">
                          <a:effectLst/>
                        </a:rPr>
                        <a:t>0.78</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0.77</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dirty="0">
                          <a:effectLst/>
                        </a:rPr>
                        <a:t>126194</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5055818"/>
                  </a:ext>
                </a:extLst>
              </a:tr>
            </a:tbl>
          </a:graphicData>
        </a:graphic>
      </p:graphicFrame>
      <p:sp>
        <p:nvSpPr>
          <p:cNvPr id="7" name="Rectangle 1">
            <a:extLst>
              <a:ext uri="{FF2B5EF4-FFF2-40B4-BE49-F238E27FC236}">
                <a16:creationId xmlns:a16="http://schemas.microsoft.com/office/drawing/2014/main" id="{FC909CA0-CC8E-4481-8C18-156C0DD8D0DF}"/>
              </a:ext>
            </a:extLst>
          </p:cNvPr>
          <p:cNvSpPr>
            <a:spLocks noChangeArrowheads="1"/>
          </p:cNvSpPr>
          <p:nvPr/>
        </p:nvSpPr>
        <p:spPr bwMode="auto">
          <a:xfrm>
            <a:off x="646941" y="1540084"/>
            <a:ext cx="4007555"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Classification Report (Training)</a:t>
            </a:r>
            <a:r>
              <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FAE07CCA-99E1-4D4E-B2AD-B47BF072C75A}"/>
              </a:ext>
            </a:extLst>
          </p:cNvPr>
          <p:cNvSpPr/>
          <p:nvPr/>
        </p:nvSpPr>
        <p:spPr>
          <a:xfrm>
            <a:off x="3038775" y="821804"/>
            <a:ext cx="5983110" cy="306109"/>
          </a:xfrm>
          <a:prstGeom prst="rect">
            <a:avLst/>
          </a:prstGeom>
        </p:spPr>
        <p:txBody>
          <a:bodyPr wrap="square">
            <a:spAutoFit/>
          </a:bodyPr>
          <a:lstStyle/>
          <a:p>
            <a:pPr marR="0" lvl="4">
              <a:lnSpc>
                <a:spcPct val="107000"/>
              </a:lnSpc>
              <a:spcBef>
                <a:spcPts val="200"/>
              </a:spcBef>
              <a:spcAft>
                <a:spcPts val="0"/>
              </a:spcAft>
              <a:tabLst>
                <a:tab pos="1143000" algn="l"/>
                <a:tab pos="1371600" algn="l"/>
                <a:tab pos="1600200" algn="l"/>
              </a:tabLst>
            </a:pPr>
            <a:r>
              <a:rPr lang="en-US" sz="1400" b="1" dirty="0">
                <a:solidFill>
                  <a:srgbClr val="2F5496"/>
                </a:solidFill>
                <a:latin typeface="Arial" panose="020B0604020202020204" pitchFamily="34" charset="0"/>
                <a:ea typeface="Times New Roman" panose="02020603050405020304" pitchFamily="18" charset="0"/>
                <a:cs typeface="Arial" panose="020B0604020202020204" pitchFamily="34" charset="0"/>
              </a:rPr>
              <a:t>Regularization parameter L1</a:t>
            </a:r>
          </a:p>
        </p:txBody>
      </p:sp>
      <p:sp>
        <p:nvSpPr>
          <p:cNvPr id="9" name="Rectangle 8">
            <a:extLst>
              <a:ext uri="{FF2B5EF4-FFF2-40B4-BE49-F238E27FC236}">
                <a16:creationId xmlns:a16="http://schemas.microsoft.com/office/drawing/2014/main" id="{7ECF85E7-F54A-4A5B-B4D2-6FABCD8846CB}"/>
              </a:ext>
            </a:extLst>
          </p:cNvPr>
          <p:cNvSpPr/>
          <p:nvPr/>
        </p:nvSpPr>
        <p:spPr>
          <a:xfrm>
            <a:off x="-136877" y="2771937"/>
            <a:ext cx="5983110" cy="261610"/>
          </a:xfrm>
          <a:prstGeom prst="rect">
            <a:avLst/>
          </a:prstGeom>
        </p:spPr>
        <p:txBody>
          <a:bodyPr wrap="square">
            <a:spAutoFit/>
          </a:bodyPr>
          <a:lstStyle/>
          <a:p>
            <a:pPr marL="457200" marR="0" indent="457200">
              <a:spcBef>
                <a:spcPts val="0"/>
              </a:spcBef>
              <a:spcAft>
                <a:spcPts val="1000"/>
              </a:spcAft>
            </a:pPr>
            <a:r>
              <a:rPr lang="en-US" sz="1100" i="1" dirty="0">
                <a:solidFill>
                  <a:srgbClr val="44546A"/>
                </a:solidFill>
                <a:latin typeface="Arial" panose="020B0604020202020204" pitchFamily="34" charset="0"/>
                <a:ea typeface="Calibri" panose="020F0502020204030204" pitchFamily="34" charset="0"/>
                <a:cs typeface="Arial" panose="020B0604020202020204" pitchFamily="34" charset="0"/>
              </a:rPr>
              <a:t>Table 5: Logistic Regression (L1) Training Classification Report</a:t>
            </a:r>
          </a:p>
        </p:txBody>
      </p:sp>
      <p:sp>
        <p:nvSpPr>
          <p:cNvPr id="10" name="Rectangle 1">
            <a:extLst>
              <a:ext uri="{FF2B5EF4-FFF2-40B4-BE49-F238E27FC236}">
                <a16:creationId xmlns:a16="http://schemas.microsoft.com/office/drawing/2014/main" id="{008FBC36-99E5-4EEC-8414-056F4C533FD6}"/>
              </a:ext>
            </a:extLst>
          </p:cNvPr>
          <p:cNvSpPr>
            <a:spLocks noChangeArrowheads="1"/>
          </p:cNvSpPr>
          <p:nvPr/>
        </p:nvSpPr>
        <p:spPr bwMode="auto">
          <a:xfrm>
            <a:off x="7120468" y="1540085"/>
            <a:ext cx="4447822"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Classification Report (Test)</a:t>
            </a:r>
            <a:r>
              <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11" name="Table 10">
            <a:extLst>
              <a:ext uri="{FF2B5EF4-FFF2-40B4-BE49-F238E27FC236}">
                <a16:creationId xmlns:a16="http://schemas.microsoft.com/office/drawing/2014/main" id="{9D3C16B7-61FC-4C4C-A6F7-53DED7AE6B9B}"/>
              </a:ext>
            </a:extLst>
          </p:cNvPr>
          <p:cNvGraphicFramePr>
            <a:graphicFrameLocks noGrp="1"/>
          </p:cNvGraphicFramePr>
          <p:nvPr>
            <p:extLst>
              <p:ext uri="{D42A27DB-BD31-4B8C-83A1-F6EECF244321}">
                <p14:modId xmlns:p14="http://schemas.microsoft.com/office/powerpoint/2010/main" val="2170857691"/>
              </p:ext>
            </p:extLst>
          </p:nvPr>
        </p:nvGraphicFramePr>
        <p:xfrm>
          <a:off x="6818489" y="1709362"/>
          <a:ext cx="4853923" cy="983637"/>
        </p:xfrm>
        <a:graphic>
          <a:graphicData uri="http://schemas.openxmlformats.org/drawingml/2006/table">
            <a:tbl>
              <a:tblPr firstRow="1" firstCol="1" bandRow="1">
                <a:tableStyleId>{5C22544A-7EE6-4342-B048-85BDC9FD1C3A}</a:tableStyleId>
              </a:tblPr>
              <a:tblGrid>
                <a:gridCol w="888182">
                  <a:extLst>
                    <a:ext uri="{9D8B030D-6E8A-4147-A177-3AD203B41FA5}">
                      <a16:colId xmlns:a16="http://schemas.microsoft.com/office/drawing/2014/main" val="3598891285"/>
                    </a:ext>
                  </a:extLst>
                </a:gridCol>
                <a:gridCol w="947886">
                  <a:extLst>
                    <a:ext uri="{9D8B030D-6E8A-4147-A177-3AD203B41FA5}">
                      <a16:colId xmlns:a16="http://schemas.microsoft.com/office/drawing/2014/main" val="1183795149"/>
                    </a:ext>
                  </a:extLst>
                </a:gridCol>
                <a:gridCol w="1104093">
                  <a:extLst>
                    <a:ext uri="{9D8B030D-6E8A-4147-A177-3AD203B41FA5}">
                      <a16:colId xmlns:a16="http://schemas.microsoft.com/office/drawing/2014/main" val="2639656939"/>
                    </a:ext>
                  </a:extLst>
                </a:gridCol>
                <a:gridCol w="956881">
                  <a:extLst>
                    <a:ext uri="{9D8B030D-6E8A-4147-A177-3AD203B41FA5}">
                      <a16:colId xmlns:a16="http://schemas.microsoft.com/office/drawing/2014/main" val="2584563729"/>
                    </a:ext>
                  </a:extLst>
                </a:gridCol>
                <a:gridCol w="956881">
                  <a:extLst>
                    <a:ext uri="{9D8B030D-6E8A-4147-A177-3AD203B41FA5}">
                      <a16:colId xmlns:a16="http://schemas.microsoft.com/office/drawing/2014/main" val="3706283608"/>
                    </a:ext>
                  </a:extLst>
                </a:gridCol>
              </a:tblGrid>
              <a:tr h="194923">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939158"/>
                  </a:ext>
                </a:extLst>
              </a:tr>
              <a:tr h="194923">
                <a:tc>
                  <a:txBody>
                    <a:bodyPr/>
                    <a:lstStyle/>
                    <a:p>
                      <a:pPr marL="0" marR="0">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0.89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a:effectLst/>
                        </a:rPr>
                        <a:t>16616</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5590467"/>
                  </a:ext>
                </a:extLst>
              </a:tr>
              <a:tr h="194923">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0.84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0.74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dirty="0">
                          <a:effectLst/>
                        </a:rPr>
                        <a:t>14933</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707079"/>
                  </a:ext>
                </a:extLst>
              </a:tr>
              <a:tr h="398868">
                <a:tc>
                  <a:txBody>
                    <a:bodyPr/>
                    <a:lstStyle/>
                    <a:p>
                      <a:pPr marL="0" marR="0">
                        <a:lnSpc>
                          <a:spcPct val="107000"/>
                        </a:lnSpc>
                        <a:spcBef>
                          <a:spcPts val="0"/>
                        </a:spcBef>
                        <a:spcAft>
                          <a:spcPts val="0"/>
                        </a:spcAft>
                      </a:pPr>
                      <a:r>
                        <a:rPr lang="en-US" sz="1100">
                          <a:effectLst/>
                        </a:rPr>
                        <a:t>Avg/total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a:effectLst/>
                        </a:rPr>
                        <a:t>0.79</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dirty="0">
                          <a:effectLst/>
                        </a:rPr>
                        <a:t>0.78</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rPr>
                        <a:t>0.78</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dirty="0">
                          <a:effectLst/>
                        </a:rPr>
                        <a:t>31549</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4885437"/>
                  </a:ext>
                </a:extLst>
              </a:tr>
            </a:tbl>
          </a:graphicData>
        </a:graphic>
      </p:graphicFrame>
      <p:sp>
        <p:nvSpPr>
          <p:cNvPr id="12" name="Rectangle 11">
            <a:extLst>
              <a:ext uri="{FF2B5EF4-FFF2-40B4-BE49-F238E27FC236}">
                <a16:creationId xmlns:a16="http://schemas.microsoft.com/office/drawing/2014/main" id="{5CF66AA5-3030-40C6-B347-755FAC192A01}"/>
              </a:ext>
            </a:extLst>
          </p:cNvPr>
          <p:cNvSpPr/>
          <p:nvPr/>
        </p:nvSpPr>
        <p:spPr>
          <a:xfrm>
            <a:off x="6533741" y="2676160"/>
            <a:ext cx="5190366" cy="261610"/>
          </a:xfrm>
          <a:prstGeom prst="rect">
            <a:avLst/>
          </a:prstGeom>
        </p:spPr>
        <p:txBody>
          <a:bodyPr wrap="square">
            <a:spAutoFit/>
          </a:bodyPr>
          <a:lstStyle/>
          <a:p>
            <a:pPr marL="457200" indent="457200">
              <a:spcAft>
                <a:spcPts val="1000"/>
              </a:spcAft>
            </a:pPr>
            <a:r>
              <a:rPr lang="en-US" sz="1100" i="1" dirty="0">
                <a:solidFill>
                  <a:srgbClr val="44546A"/>
                </a:solidFill>
                <a:latin typeface="Arial" panose="020B0604020202020204" pitchFamily="34" charset="0"/>
                <a:cs typeface="Arial" panose="020B0604020202020204" pitchFamily="34" charset="0"/>
              </a:rPr>
              <a:t>Table 6: Logistic Regression (L1) Test Classification Report</a:t>
            </a:r>
          </a:p>
        </p:txBody>
      </p:sp>
      <p:sp>
        <p:nvSpPr>
          <p:cNvPr id="13" name="Rectangle 12">
            <a:extLst>
              <a:ext uri="{FF2B5EF4-FFF2-40B4-BE49-F238E27FC236}">
                <a16:creationId xmlns:a16="http://schemas.microsoft.com/office/drawing/2014/main" id="{ED92495C-723E-4162-9092-7165E87BA738}"/>
              </a:ext>
            </a:extLst>
          </p:cNvPr>
          <p:cNvSpPr/>
          <p:nvPr/>
        </p:nvSpPr>
        <p:spPr>
          <a:xfrm>
            <a:off x="1725613" y="3161041"/>
            <a:ext cx="6764032" cy="306109"/>
          </a:xfrm>
          <a:prstGeom prst="rect">
            <a:avLst/>
          </a:prstGeom>
        </p:spPr>
        <p:txBody>
          <a:bodyPr wrap="square">
            <a:spAutoFit/>
          </a:bodyPr>
          <a:lstStyle/>
          <a:p>
            <a:pPr lvl="4" algn="ctr">
              <a:lnSpc>
                <a:spcPct val="107000"/>
              </a:lnSpc>
              <a:spcBef>
                <a:spcPts val="200"/>
              </a:spcBef>
              <a:tabLst>
                <a:tab pos="1143000" algn="l"/>
                <a:tab pos="1371600" algn="l"/>
                <a:tab pos="1600200" algn="l"/>
              </a:tabLst>
            </a:pPr>
            <a:r>
              <a:rPr lang="en-US" sz="1400" b="1" dirty="0">
                <a:solidFill>
                  <a:srgbClr val="2F5496"/>
                </a:solidFill>
                <a:latin typeface="Arial" panose="020B0604020202020204" pitchFamily="34" charset="0"/>
                <a:cs typeface="Arial" panose="020B0604020202020204" pitchFamily="34" charset="0"/>
              </a:rPr>
              <a:t>Confusion Matrix </a:t>
            </a:r>
          </a:p>
        </p:txBody>
      </p:sp>
      <p:graphicFrame>
        <p:nvGraphicFramePr>
          <p:cNvPr id="14" name="Table 13">
            <a:extLst>
              <a:ext uri="{FF2B5EF4-FFF2-40B4-BE49-F238E27FC236}">
                <a16:creationId xmlns:a16="http://schemas.microsoft.com/office/drawing/2014/main" id="{FDCC5636-CAAA-4D11-AF75-62FDE6312FAE}"/>
              </a:ext>
            </a:extLst>
          </p:cNvPr>
          <p:cNvGraphicFramePr>
            <a:graphicFrameLocks noGrp="1"/>
          </p:cNvGraphicFramePr>
          <p:nvPr>
            <p:extLst>
              <p:ext uri="{D42A27DB-BD31-4B8C-83A1-F6EECF244321}">
                <p14:modId xmlns:p14="http://schemas.microsoft.com/office/powerpoint/2010/main" val="2353177038"/>
              </p:ext>
            </p:extLst>
          </p:nvPr>
        </p:nvGraphicFramePr>
        <p:xfrm>
          <a:off x="604337" y="4216309"/>
          <a:ext cx="4503292" cy="861144"/>
        </p:xfrm>
        <a:graphic>
          <a:graphicData uri="http://schemas.openxmlformats.org/drawingml/2006/table">
            <a:tbl>
              <a:tblPr firstRow="1" firstCol="1" bandRow="1">
                <a:tableStyleId>{5C22544A-7EE6-4342-B048-85BDC9FD1C3A}</a:tableStyleId>
              </a:tblPr>
              <a:tblGrid>
                <a:gridCol w="1260922">
                  <a:extLst>
                    <a:ext uri="{9D8B030D-6E8A-4147-A177-3AD203B41FA5}">
                      <a16:colId xmlns:a16="http://schemas.microsoft.com/office/drawing/2014/main" val="1333952936"/>
                    </a:ext>
                  </a:extLst>
                </a:gridCol>
                <a:gridCol w="1818890">
                  <a:extLst>
                    <a:ext uri="{9D8B030D-6E8A-4147-A177-3AD203B41FA5}">
                      <a16:colId xmlns:a16="http://schemas.microsoft.com/office/drawing/2014/main" val="3249678883"/>
                    </a:ext>
                  </a:extLst>
                </a:gridCol>
                <a:gridCol w="1423480">
                  <a:extLst>
                    <a:ext uri="{9D8B030D-6E8A-4147-A177-3AD203B41FA5}">
                      <a16:colId xmlns:a16="http://schemas.microsoft.com/office/drawing/2014/main" val="3301307517"/>
                    </a:ext>
                  </a:extLst>
                </a:gridCol>
              </a:tblGrid>
              <a:tr h="287048">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Predicted 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Predicted True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7270585"/>
                  </a:ext>
                </a:extLst>
              </a:tr>
              <a:tr h="287048">
                <a:tc>
                  <a:txBody>
                    <a:bodyPr/>
                    <a:lstStyle/>
                    <a:p>
                      <a:pPr marL="0" marR="0">
                        <a:lnSpc>
                          <a:spcPct val="107000"/>
                        </a:lnSpc>
                        <a:spcBef>
                          <a:spcPts val="0"/>
                        </a:spcBef>
                        <a:spcAft>
                          <a:spcPts val="0"/>
                        </a:spcAft>
                      </a:pPr>
                      <a:r>
                        <a:rPr lang="en-US" sz="1100">
                          <a:effectLst/>
                        </a:rPr>
                        <a:t>Actual 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50">
                          <a:effectLst/>
                          <a:highlight>
                            <a:srgbClr val="00FF00"/>
                          </a:highlight>
                        </a:rPr>
                        <a:t>15336</a:t>
                      </a:r>
                      <a:r>
                        <a:rPr lang="en-US" sz="1050">
                          <a:effectLst/>
                        </a:rPr>
                        <a:t>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highlight>
                            <a:srgbClr val="FF0000"/>
                          </a:highlight>
                        </a:rPr>
                        <a:t>1280</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7023906"/>
                  </a:ext>
                </a:extLst>
              </a:tr>
              <a:tr h="287048">
                <a:tc>
                  <a:txBody>
                    <a:bodyPr/>
                    <a:lstStyle/>
                    <a:p>
                      <a:pPr marL="0" marR="0">
                        <a:lnSpc>
                          <a:spcPct val="107000"/>
                        </a:lnSpc>
                        <a:spcBef>
                          <a:spcPts val="0"/>
                        </a:spcBef>
                        <a:spcAft>
                          <a:spcPts val="0"/>
                        </a:spcAft>
                      </a:pPr>
                      <a:r>
                        <a:rPr lang="en-US" sz="1100">
                          <a:effectLst/>
                        </a:rPr>
                        <a:t>Actual 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highlight>
                            <a:srgbClr val="FF0000"/>
                          </a:highlight>
                        </a:rPr>
                        <a:t>4236</a:t>
                      </a:r>
                      <a:r>
                        <a:rPr lang="en-US" sz="1050" dirty="0">
                          <a:effectLst/>
                        </a:rPr>
                        <a:t> </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highlight>
                            <a:srgbClr val="00FF00"/>
                          </a:highlight>
                        </a:rPr>
                        <a:t>10697</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9249621"/>
                  </a:ext>
                </a:extLst>
              </a:tr>
            </a:tbl>
          </a:graphicData>
        </a:graphic>
      </p:graphicFrame>
      <p:sp>
        <p:nvSpPr>
          <p:cNvPr id="17" name="Rectangle 16">
            <a:extLst>
              <a:ext uri="{FF2B5EF4-FFF2-40B4-BE49-F238E27FC236}">
                <a16:creationId xmlns:a16="http://schemas.microsoft.com/office/drawing/2014/main" id="{076017B4-D9D2-4518-B7EB-F3168A95D578}"/>
              </a:ext>
            </a:extLst>
          </p:cNvPr>
          <p:cNvSpPr/>
          <p:nvPr/>
        </p:nvSpPr>
        <p:spPr>
          <a:xfrm>
            <a:off x="0" y="3983357"/>
            <a:ext cx="4099199" cy="275653"/>
          </a:xfrm>
          <a:prstGeom prst="rect">
            <a:avLst/>
          </a:prstGeom>
        </p:spPr>
        <p:txBody>
          <a:bodyPr wrap="none">
            <a:spAutoFit/>
          </a:bodyPr>
          <a:lstStyle/>
          <a:p>
            <a:pPr lvl="4">
              <a:lnSpc>
                <a:spcPct val="107000"/>
              </a:lnSpc>
              <a:spcBef>
                <a:spcPts val="200"/>
              </a:spcBef>
              <a:tabLst>
                <a:tab pos="1143000" algn="l"/>
                <a:tab pos="1371600" algn="l"/>
                <a:tab pos="1600200" algn="l"/>
              </a:tabLst>
            </a:pPr>
            <a:r>
              <a:rPr lang="en-US" sz="1200" b="1" dirty="0">
                <a:solidFill>
                  <a:srgbClr val="2F5496"/>
                </a:solidFill>
                <a:latin typeface="Arial" panose="020B0604020202020204" pitchFamily="34" charset="0"/>
                <a:ea typeface="Times New Roman" panose="02020603050405020304" pitchFamily="18" charset="0"/>
                <a:cs typeface="Arial" panose="020B0604020202020204" pitchFamily="34" charset="0"/>
              </a:rPr>
              <a:t>Regularization parameter L2</a:t>
            </a:r>
          </a:p>
        </p:txBody>
      </p:sp>
      <p:sp>
        <p:nvSpPr>
          <p:cNvPr id="18" name="Rectangle 17">
            <a:extLst>
              <a:ext uri="{FF2B5EF4-FFF2-40B4-BE49-F238E27FC236}">
                <a16:creationId xmlns:a16="http://schemas.microsoft.com/office/drawing/2014/main" id="{5BFFECE3-350F-4DEA-879C-F21E865964C5}"/>
              </a:ext>
            </a:extLst>
          </p:cNvPr>
          <p:cNvSpPr/>
          <p:nvPr/>
        </p:nvSpPr>
        <p:spPr>
          <a:xfrm>
            <a:off x="338667" y="5148638"/>
            <a:ext cx="5200293" cy="261610"/>
          </a:xfrm>
          <a:prstGeom prst="rect">
            <a:avLst/>
          </a:prstGeom>
        </p:spPr>
        <p:txBody>
          <a:bodyPr wrap="square">
            <a:spAutoFit/>
          </a:bodyPr>
          <a:lstStyle/>
          <a:p>
            <a:pPr marL="457200" marR="0" indent="457200">
              <a:spcBef>
                <a:spcPts val="0"/>
              </a:spcBef>
              <a:spcAft>
                <a:spcPts val="1000"/>
              </a:spcAft>
            </a:pPr>
            <a:r>
              <a:rPr lang="en-US" sz="1100" i="1" dirty="0">
                <a:solidFill>
                  <a:srgbClr val="44546A"/>
                </a:solidFill>
                <a:latin typeface="Arial" panose="020B0604020202020204" pitchFamily="34" charset="0"/>
                <a:ea typeface="Calibri" panose="020F0502020204030204" pitchFamily="34" charset="0"/>
                <a:cs typeface="Arial" panose="020B0604020202020204" pitchFamily="34" charset="0"/>
              </a:rPr>
              <a:t>Table 7: Logistic Regression (L2) Confusion Matrix</a:t>
            </a:r>
          </a:p>
        </p:txBody>
      </p:sp>
      <p:graphicFrame>
        <p:nvGraphicFramePr>
          <p:cNvPr id="19" name="Table 18">
            <a:extLst>
              <a:ext uri="{FF2B5EF4-FFF2-40B4-BE49-F238E27FC236}">
                <a16:creationId xmlns:a16="http://schemas.microsoft.com/office/drawing/2014/main" id="{891E50E5-AA3B-4CEA-B4C3-169355366602}"/>
              </a:ext>
            </a:extLst>
          </p:cNvPr>
          <p:cNvGraphicFramePr>
            <a:graphicFrameLocks noGrp="1"/>
          </p:cNvGraphicFramePr>
          <p:nvPr>
            <p:extLst>
              <p:ext uri="{D42A27DB-BD31-4B8C-83A1-F6EECF244321}">
                <p14:modId xmlns:p14="http://schemas.microsoft.com/office/powerpoint/2010/main" val="2859122067"/>
              </p:ext>
            </p:extLst>
          </p:nvPr>
        </p:nvGraphicFramePr>
        <p:xfrm>
          <a:off x="6778164" y="4225225"/>
          <a:ext cx="4779543" cy="756453"/>
        </p:xfrm>
        <a:graphic>
          <a:graphicData uri="http://schemas.openxmlformats.org/drawingml/2006/table">
            <a:tbl>
              <a:tblPr firstRow="1" firstCol="1" bandRow="1">
                <a:tableStyleId>{5C22544A-7EE6-4342-B048-85BDC9FD1C3A}</a:tableStyleId>
              </a:tblPr>
              <a:tblGrid>
                <a:gridCol w="1513653">
                  <a:extLst>
                    <a:ext uri="{9D8B030D-6E8A-4147-A177-3AD203B41FA5}">
                      <a16:colId xmlns:a16="http://schemas.microsoft.com/office/drawing/2014/main" val="3473753803"/>
                    </a:ext>
                  </a:extLst>
                </a:gridCol>
                <a:gridCol w="1755088">
                  <a:extLst>
                    <a:ext uri="{9D8B030D-6E8A-4147-A177-3AD203B41FA5}">
                      <a16:colId xmlns:a16="http://schemas.microsoft.com/office/drawing/2014/main" val="4081719316"/>
                    </a:ext>
                  </a:extLst>
                </a:gridCol>
                <a:gridCol w="1510802">
                  <a:extLst>
                    <a:ext uri="{9D8B030D-6E8A-4147-A177-3AD203B41FA5}">
                      <a16:colId xmlns:a16="http://schemas.microsoft.com/office/drawing/2014/main" val="3102914464"/>
                    </a:ext>
                  </a:extLst>
                </a:gridCol>
              </a:tblGrid>
              <a:tr h="252151">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Predicted 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Predicted 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4556199"/>
                  </a:ext>
                </a:extLst>
              </a:tr>
              <a:tr h="252151">
                <a:tc>
                  <a:txBody>
                    <a:bodyPr/>
                    <a:lstStyle/>
                    <a:p>
                      <a:pPr marL="0" marR="0">
                        <a:lnSpc>
                          <a:spcPct val="107000"/>
                        </a:lnSpc>
                        <a:spcBef>
                          <a:spcPts val="0"/>
                        </a:spcBef>
                        <a:spcAft>
                          <a:spcPts val="0"/>
                        </a:spcAft>
                      </a:pPr>
                      <a:r>
                        <a:rPr lang="en-US" sz="1100">
                          <a:effectLst/>
                        </a:rPr>
                        <a:t>Actual 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50">
                          <a:effectLst/>
                          <a:highlight>
                            <a:srgbClr val="00FF00"/>
                          </a:highlight>
                        </a:rPr>
                        <a:t>14811</a:t>
                      </a:r>
                      <a:r>
                        <a:rPr lang="en-US" sz="1050">
                          <a:effectLst/>
                        </a:rPr>
                        <a:t>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highlight>
                            <a:srgbClr val="FF0000"/>
                          </a:highlight>
                        </a:rPr>
                        <a:t>1805</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257611"/>
                  </a:ext>
                </a:extLst>
              </a:tr>
              <a:tr h="252151">
                <a:tc>
                  <a:txBody>
                    <a:bodyPr/>
                    <a:lstStyle/>
                    <a:p>
                      <a:pPr marL="0" marR="0">
                        <a:lnSpc>
                          <a:spcPct val="107000"/>
                        </a:lnSpc>
                        <a:spcBef>
                          <a:spcPts val="0"/>
                        </a:spcBef>
                        <a:spcAft>
                          <a:spcPts val="0"/>
                        </a:spcAft>
                      </a:pPr>
                      <a:r>
                        <a:rPr lang="en-US" sz="1100">
                          <a:effectLst/>
                        </a:rPr>
                        <a:t>Actual 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highlight>
                            <a:srgbClr val="FF0000"/>
                          </a:highlight>
                        </a:rPr>
                        <a:t>5123</a:t>
                      </a:r>
                      <a:r>
                        <a:rPr lang="en-US" sz="1050" dirty="0">
                          <a:effectLst/>
                        </a:rPr>
                        <a:t>  </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highlight>
                            <a:srgbClr val="00FF00"/>
                          </a:highlight>
                        </a:rPr>
                        <a:t>9810</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1504465"/>
                  </a:ext>
                </a:extLst>
              </a:tr>
            </a:tbl>
          </a:graphicData>
        </a:graphic>
      </p:graphicFrame>
      <p:sp>
        <p:nvSpPr>
          <p:cNvPr id="20" name="Rectangle 19">
            <a:extLst>
              <a:ext uri="{FF2B5EF4-FFF2-40B4-BE49-F238E27FC236}">
                <a16:creationId xmlns:a16="http://schemas.microsoft.com/office/drawing/2014/main" id="{49A0D4C7-F66F-4316-AD7D-D9B18683B5E3}"/>
              </a:ext>
            </a:extLst>
          </p:cNvPr>
          <p:cNvSpPr/>
          <p:nvPr/>
        </p:nvSpPr>
        <p:spPr>
          <a:xfrm>
            <a:off x="6550521" y="3964507"/>
            <a:ext cx="5007185" cy="275653"/>
          </a:xfrm>
          <a:prstGeom prst="rect">
            <a:avLst/>
          </a:prstGeom>
        </p:spPr>
        <p:txBody>
          <a:bodyPr wrap="square">
            <a:spAutoFit/>
          </a:bodyPr>
          <a:lstStyle/>
          <a:p>
            <a:pPr lvl="4">
              <a:lnSpc>
                <a:spcPct val="107000"/>
              </a:lnSpc>
              <a:spcBef>
                <a:spcPts val="200"/>
              </a:spcBef>
              <a:tabLst>
                <a:tab pos="1143000" algn="l"/>
                <a:tab pos="1371600" algn="l"/>
                <a:tab pos="1600200" algn="l"/>
              </a:tabLst>
            </a:pPr>
            <a:r>
              <a:rPr lang="en-US" sz="1200" b="1" dirty="0">
                <a:solidFill>
                  <a:srgbClr val="2F5496"/>
                </a:solidFill>
                <a:latin typeface="Arial" panose="020B0604020202020204" pitchFamily="34" charset="0"/>
                <a:ea typeface="Times New Roman" panose="02020603050405020304" pitchFamily="18" charset="0"/>
                <a:cs typeface="Arial" panose="020B0604020202020204" pitchFamily="34" charset="0"/>
              </a:rPr>
              <a:t>Regularization parameter L1</a:t>
            </a:r>
          </a:p>
        </p:txBody>
      </p:sp>
      <p:sp>
        <p:nvSpPr>
          <p:cNvPr id="21" name="Rectangle 20">
            <a:extLst>
              <a:ext uri="{FF2B5EF4-FFF2-40B4-BE49-F238E27FC236}">
                <a16:creationId xmlns:a16="http://schemas.microsoft.com/office/drawing/2014/main" id="{39B5505D-DB42-419D-AA8A-EC8FBFD33F84}"/>
              </a:ext>
            </a:extLst>
          </p:cNvPr>
          <p:cNvSpPr/>
          <p:nvPr/>
        </p:nvSpPr>
        <p:spPr>
          <a:xfrm>
            <a:off x="6788747" y="5018279"/>
            <a:ext cx="4779543" cy="260718"/>
          </a:xfrm>
          <a:prstGeom prst="rect">
            <a:avLst/>
          </a:prstGeom>
        </p:spPr>
        <p:txBody>
          <a:bodyPr wrap="square">
            <a:spAutoFit/>
          </a:bodyPr>
          <a:lstStyle/>
          <a:p>
            <a:pPr marL="457200" marR="0" indent="457200">
              <a:spcBef>
                <a:spcPts val="0"/>
              </a:spcBef>
              <a:spcAft>
                <a:spcPts val="1000"/>
              </a:spcAft>
            </a:pPr>
            <a:r>
              <a:rPr lang="en-US" sz="1100" i="1" dirty="0">
                <a:solidFill>
                  <a:srgbClr val="44546A"/>
                </a:solidFill>
                <a:latin typeface="Arial" panose="020B0604020202020204" pitchFamily="34" charset="0"/>
                <a:ea typeface="Calibri" panose="020F0502020204030204" pitchFamily="34" charset="0"/>
                <a:cs typeface="Arial" panose="020B0604020202020204" pitchFamily="34" charset="0"/>
              </a:rPr>
              <a:t>Table 8: Logistic Regression (L1) Confusion Matrix</a:t>
            </a:r>
          </a:p>
        </p:txBody>
      </p:sp>
      <p:sp>
        <p:nvSpPr>
          <p:cNvPr id="4" name="Slide Number Placeholder 3">
            <a:extLst>
              <a:ext uri="{FF2B5EF4-FFF2-40B4-BE49-F238E27FC236}">
                <a16:creationId xmlns:a16="http://schemas.microsoft.com/office/drawing/2014/main" id="{EF7EED94-F38F-4BA6-A317-A8CF83E4E166}"/>
              </a:ext>
            </a:extLst>
          </p:cNvPr>
          <p:cNvSpPr>
            <a:spLocks noGrp="1"/>
          </p:cNvSpPr>
          <p:nvPr>
            <p:ph type="sldNum" sz="quarter" idx="12"/>
          </p:nvPr>
        </p:nvSpPr>
        <p:spPr/>
        <p:txBody>
          <a:bodyPr/>
          <a:lstStyle/>
          <a:p>
            <a:fld id="{FD37AA7B-1D0E-49A5-838B-B42ABDE721A8}" type="slidenum">
              <a:rPr lang="en-US" smtClean="0"/>
              <a:t>19</a:t>
            </a:fld>
            <a:endParaRPr lang="en-US"/>
          </a:p>
        </p:txBody>
      </p:sp>
    </p:spTree>
    <p:extLst>
      <p:ext uri="{BB962C8B-B14F-4D97-AF65-F5344CB8AC3E}">
        <p14:creationId xmlns:p14="http://schemas.microsoft.com/office/powerpoint/2010/main" val="371643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C97F-393E-4D63-BAF2-65C465449973}"/>
              </a:ext>
            </a:extLst>
          </p:cNvPr>
          <p:cNvSpPr>
            <a:spLocks noGrp="1"/>
          </p:cNvSpPr>
          <p:nvPr>
            <p:ph type="title"/>
          </p:nvPr>
        </p:nvSpPr>
        <p:spPr>
          <a:xfrm>
            <a:off x="-11289" y="0"/>
            <a:ext cx="12192000" cy="447674"/>
          </a:xfrm>
          <a:solidFill>
            <a:srgbClr val="00B0F0"/>
          </a:solidFill>
        </p:spPr>
        <p:txBody>
          <a:bodyPr>
            <a:noAutofit/>
          </a:bodyPr>
          <a:lstStyle/>
          <a:p>
            <a:r>
              <a:rPr lang="en-US" sz="36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EC339B1E-602D-46BC-8F99-DF50B26E1CA7}"/>
              </a:ext>
            </a:extLst>
          </p:cNvPr>
          <p:cNvSpPr>
            <a:spLocks noGrp="1"/>
          </p:cNvSpPr>
          <p:nvPr>
            <p:ph idx="1"/>
          </p:nvPr>
        </p:nvSpPr>
        <p:spPr>
          <a:xfrm>
            <a:off x="90311" y="564443"/>
            <a:ext cx="12090400" cy="6293557"/>
          </a:xfrm>
          <a:solidFill>
            <a:schemeClr val="bg1"/>
          </a:solidFill>
        </p:spPr>
        <p:txBody>
          <a:bodyPr>
            <a:normAutofit/>
          </a:bodyPr>
          <a:lstStyle/>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Kickstarter is a global crowdfunding platform which helps creative projects to raise funding from backers </a:t>
            </a:r>
          </a:p>
          <a:p>
            <a:r>
              <a:rPr lang="en-US" sz="2400" dirty="0">
                <a:latin typeface="Arial" panose="020B0604020202020204" pitchFamily="34" charset="0"/>
                <a:cs typeface="Arial" panose="020B0604020202020204" pitchFamily="34" charset="0"/>
              </a:rPr>
              <a:t>Project owners choose a deadline, set the rewards level and minimum funding goal</a:t>
            </a:r>
          </a:p>
          <a:p>
            <a:r>
              <a:rPr lang="en-US" sz="2400" dirty="0">
                <a:latin typeface="Arial" panose="020B0604020202020204" pitchFamily="34" charset="0"/>
                <a:cs typeface="Arial" panose="020B0604020202020204" pitchFamily="34" charset="0"/>
              </a:rPr>
              <a:t>If people like the project/idea, they can pledge money to make it happen. Projects must reach their funding goal, otherwise no money will be collected</a:t>
            </a:r>
          </a:p>
          <a:p>
            <a:r>
              <a:rPr lang="en-US" sz="2400" dirty="0">
                <a:latin typeface="Arial" panose="020B0604020202020204" pitchFamily="34" charset="0"/>
                <a:cs typeface="Arial" panose="020B0604020202020204" pitchFamily="34" charset="0"/>
              </a:rPr>
              <a:t>There is no guarantee that Project Owner will deliver on their project, use the money to implement their project, or that the completed project will meet backers' expectations</a:t>
            </a:r>
          </a:p>
          <a:p>
            <a:r>
              <a:rPr lang="en-US" dirty="0"/>
              <a:t>Each project had a status of either failed, successful, live, suspended or canceled. </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We considered dataset of projects with success and failed status</a:t>
            </a:r>
          </a:p>
          <a:p>
            <a:r>
              <a:rPr lang="en-US" sz="2400" dirty="0">
                <a:latin typeface="Arial" panose="020B0604020202020204" pitchFamily="34" charset="0"/>
                <a:cs typeface="Arial" panose="020B0604020202020204" pitchFamily="34" charset="0"/>
              </a:rPr>
              <a:t>Since its launch in April 2009, 15 million people have backed a Kickstarter project </a:t>
            </a: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E03E07C2-9DC8-47EB-9102-047F0615F77E}"/>
              </a:ext>
            </a:extLst>
          </p:cNvPr>
          <p:cNvSpPr>
            <a:spLocks noGrp="1"/>
          </p:cNvSpPr>
          <p:nvPr>
            <p:ph type="sldNum" sz="quarter" idx="12"/>
          </p:nvPr>
        </p:nvSpPr>
        <p:spPr/>
        <p:txBody>
          <a:bodyPr/>
          <a:lstStyle/>
          <a:p>
            <a:fld id="{FD37AA7B-1D0E-49A5-838B-B42ABDE721A8}" type="slidenum">
              <a:rPr lang="en-US" smtClean="0"/>
              <a:t>2</a:t>
            </a:fld>
            <a:endParaRPr lang="en-US"/>
          </a:p>
        </p:txBody>
      </p:sp>
    </p:spTree>
    <p:extLst>
      <p:ext uri="{BB962C8B-B14F-4D97-AF65-F5344CB8AC3E}">
        <p14:creationId xmlns:p14="http://schemas.microsoft.com/office/powerpoint/2010/main" val="3669022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C0F0-D97D-4320-8D92-8DC67669195F}"/>
              </a:ext>
            </a:extLst>
          </p:cNvPr>
          <p:cNvSpPr>
            <a:spLocks noGrp="1"/>
          </p:cNvSpPr>
          <p:nvPr>
            <p:ph type="title"/>
          </p:nvPr>
        </p:nvSpPr>
        <p:spPr>
          <a:xfrm>
            <a:off x="850666" y="5569302"/>
            <a:ext cx="10934934" cy="1147587"/>
          </a:xfrm>
          <a:solidFill>
            <a:schemeClr val="accent5"/>
          </a:solidFill>
        </p:spPr>
        <p:txBody>
          <a:bodyPr>
            <a:normAutofit fontScale="90000"/>
          </a:bodyPr>
          <a:lstStyle/>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Top features influencing success of a campaign (1): positive values</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The spread of top positive feature is large due to top 2 value(5.55 &amp; 4.50) being relatively very high numbers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Most value resides in lower range providing nearly same feature importance coefficient</a:t>
            </a:r>
            <a:r>
              <a:rPr lang="en-US" dirty="0"/>
              <a:t/>
            </a:r>
            <a:br>
              <a:rPr lang="en-US" dirty="0"/>
            </a:br>
            <a:endParaRPr lang="en-US" dirty="0"/>
          </a:p>
        </p:txBody>
      </p:sp>
      <p:pic>
        <p:nvPicPr>
          <p:cNvPr id="5" name="Content Placeholder 4">
            <a:extLst>
              <a:ext uri="{FF2B5EF4-FFF2-40B4-BE49-F238E27FC236}">
                <a16:creationId xmlns:a16="http://schemas.microsoft.com/office/drawing/2014/main" id="{DEA67E6F-C380-4660-B3A5-046AC01455B2}"/>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967553" y="895261"/>
            <a:ext cx="4755912" cy="4351338"/>
          </a:xfrm>
          <a:prstGeom prst="rect">
            <a:avLst/>
          </a:prstGeom>
          <a:ln>
            <a:solidFill>
              <a:sysClr val="windowText" lastClr="000000">
                <a:alpha val="56000"/>
              </a:sysClr>
            </a:solidFill>
          </a:ln>
        </p:spPr>
      </p:pic>
      <p:pic>
        <p:nvPicPr>
          <p:cNvPr id="6" name="Content Placeholder 5">
            <a:extLst>
              <a:ext uri="{FF2B5EF4-FFF2-40B4-BE49-F238E27FC236}">
                <a16:creationId xmlns:a16="http://schemas.microsoft.com/office/drawing/2014/main" id="{F9C12D48-B41C-45DB-B0BD-BE35A3029C0E}"/>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095999" y="895261"/>
            <a:ext cx="4575286" cy="4351338"/>
          </a:xfrm>
          <a:prstGeom prst="rect">
            <a:avLst/>
          </a:prstGeom>
          <a:ln>
            <a:solidFill>
              <a:schemeClr val="tx1">
                <a:alpha val="56000"/>
              </a:schemeClr>
            </a:solidFill>
          </a:ln>
        </p:spPr>
      </p:pic>
      <p:sp>
        <p:nvSpPr>
          <p:cNvPr id="8" name="Title 1">
            <a:extLst>
              <a:ext uri="{FF2B5EF4-FFF2-40B4-BE49-F238E27FC236}">
                <a16:creationId xmlns:a16="http://schemas.microsoft.com/office/drawing/2014/main" id="{5B1D25BD-C00B-4A8E-9572-EE6EAFE7490F}"/>
              </a:ext>
            </a:extLst>
          </p:cNvPr>
          <p:cNvSpPr txBox="1">
            <a:spLocks/>
          </p:cNvSpPr>
          <p:nvPr/>
        </p:nvSpPr>
        <p:spPr>
          <a:xfrm>
            <a:off x="327379" y="141111"/>
            <a:ext cx="11684004" cy="6491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Arial" panose="020B0604020202020204" pitchFamily="34" charset="0"/>
                <a:cs typeface="Arial" panose="020B0604020202020204" pitchFamily="34" charset="0"/>
              </a:rPr>
              <a:t>Regression Model – Feature importance with regularization L1 </a:t>
            </a:r>
            <a:endParaRPr lang="en-US" sz="1800" b="1" dirty="0"/>
          </a:p>
        </p:txBody>
      </p:sp>
      <p:sp>
        <p:nvSpPr>
          <p:cNvPr id="3" name="Slide Number Placeholder 2">
            <a:extLst>
              <a:ext uri="{FF2B5EF4-FFF2-40B4-BE49-F238E27FC236}">
                <a16:creationId xmlns:a16="http://schemas.microsoft.com/office/drawing/2014/main" id="{AB8412D7-23DB-43B5-A5FA-8FA9B40C6883}"/>
              </a:ext>
            </a:extLst>
          </p:cNvPr>
          <p:cNvSpPr>
            <a:spLocks noGrp="1"/>
          </p:cNvSpPr>
          <p:nvPr>
            <p:ph type="sldNum" sz="quarter" idx="12"/>
          </p:nvPr>
        </p:nvSpPr>
        <p:spPr/>
        <p:txBody>
          <a:bodyPr/>
          <a:lstStyle/>
          <a:p>
            <a:fld id="{FD37AA7B-1D0E-49A5-838B-B42ABDE721A8}" type="slidenum">
              <a:rPr lang="en-US" smtClean="0"/>
              <a:t>20</a:t>
            </a:fld>
            <a:endParaRPr lang="en-US"/>
          </a:p>
        </p:txBody>
      </p:sp>
    </p:spTree>
    <p:extLst>
      <p:ext uri="{BB962C8B-B14F-4D97-AF65-F5344CB8AC3E}">
        <p14:creationId xmlns:p14="http://schemas.microsoft.com/office/powerpoint/2010/main" val="3986186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B1D25BD-C00B-4A8E-9572-EE6EAFE7490F}"/>
              </a:ext>
            </a:extLst>
          </p:cNvPr>
          <p:cNvSpPr txBox="1">
            <a:spLocks/>
          </p:cNvSpPr>
          <p:nvPr/>
        </p:nvSpPr>
        <p:spPr>
          <a:xfrm>
            <a:off x="327379" y="141111"/>
            <a:ext cx="11684004" cy="6491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Arial" panose="020B0604020202020204" pitchFamily="34" charset="0"/>
                <a:cs typeface="Arial" panose="020B0604020202020204" pitchFamily="34" charset="0"/>
              </a:rPr>
              <a:t>Regression Model – Feature importance with regularization L1 </a:t>
            </a:r>
            <a:endParaRPr lang="en-US" sz="1800" b="1" dirty="0"/>
          </a:p>
        </p:txBody>
      </p:sp>
      <p:pic>
        <p:nvPicPr>
          <p:cNvPr id="10" name="Content Placeholder 9">
            <a:extLst>
              <a:ext uri="{FF2B5EF4-FFF2-40B4-BE49-F238E27FC236}">
                <a16:creationId xmlns:a16="http://schemas.microsoft.com/office/drawing/2014/main" id="{0B8F3372-A55A-4DCC-A671-33C0518EC26B}"/>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1246224" y="895261"/>
            <a:ext cx="4546173" cy="4351338"/>
          </a:xfrm>
          <a:prstGeom prst="rect">
            <a:avLst/>
          </a:prstGeom>
          <a:ln>
            <a:solidFill>
              <a:schemeClr val="tx1">
                <a:alpha val="56000"/>
              </a:schemeClr>
            </a:solidFill>
          </a:ln>
        </p:spPr>
      </p:pic>
      <p:pic>
        <p:nvPicPr>
          <p:cNvPr id="12" name="Content Placeholder 11">
            <a:extLst>
              <a:ext uri="{FF2B5EF4-FFF2-40B4-BE49-F238E27FC236}">
                <a16:creationId xmlns:a16="http://schemas.microsoft.com/office/drawing/2014/main" id="{C076AA5E-79B1-40F3-9EB6-3529CE1FDE57}"/>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895261"/>
            <a:ext cx="4546173" cy="4351338"/>
          </a:xfrm>
          <a:prstGeom prst="rect">
            <a:avLst/>
          </a:prstGeom>
          <a:ln>
            <a:solidFill>
              <a:schemeClr val="tx1">
                <a:alpha val="56000"/>
              </a:schemeClr>
            </a:solidFill>
          </a:ln>
        </p:spPr>
      </p:pic>
      <p:sp>
        <p:nvSpPr>
          <p:cNvPr id="15" name="Title 1">
            <a:extLst>
              <a:ext uri="{FF2B5EF4-FFF2-40B4-BE49-F238E27FC236}">
                <a16:creationId xmlns:a16="http://schemas.microsoft.com/office/drawing/2014/main" id="{2CBCAAAA-0AF1-444B-A530-A8EFDCB19DC4}"/>
              </a:ext>
            </a:extLst>
          </p:cNvPr>
          <p:cNvSpPr>
            <a:spLocks noGrp="1"/>
          </p:cNvSpPr>
          <p:nvPr>
            <p:ph type="title"/>
          </p:nvPr>
        </p:nvSpPr>
        <p:spPr>
          <a:xfrm>
            <a:off x="1246224" y="5407378"/>
            <a:ext cx="9500798" cy="1027289"/>
          </a:xfrm>
          <a:solidFill>
            <a:schemeClr val="accent5"/>
          </a:solidFill>
        </p:spPr>
        <p:txBody>
          <a:bodyPr>
            <a:normAutofit fontScale="90000"/>
          </a:bodyPr>
          <a:lstStyle/>
          <a:p>
            <a:pPr>
              <a:lnSpc>
                <a:spcPct val="107000"/>
              </a:lnSpc>
              <a:spcBef>
                <a:spcPts val="0"/>
              </a:spcBef>
              <a:spcAft>
                <a:spcPts val="800"/>
              </a:spcAft>
            </a:pP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Top features influencing failure of a campaign (0): negative values</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  The spread of top negative feature is large due to top 2 value (0.35 &amp; 0.30) being relatively very high numbers.</a:t>
            </a:r>
            <a:br>
              <a:rPr lang="en-US" sz="1300" dirty="0">
                <a:latin typeface="Arial" panose="020B0604020202020204" pitchFamily="34" charset="0"/>
                <a:cs typeface="Arial" panose="020B0604020202020204" pitchFamily="34" charset="0"/>
              </a:rPr>
            </a:br>
            <a:r>
              <a:rPr lang="en-US" sz="1300" dirty="0">
                <a:latin typeface="Arial" panose="020B0604020202020204" pitchFamily="34" charset="0"/>
                <a:cs typeface="Arial" panose="020B0604020202020204" pitchFamily="34" charset="0"/>
              </a:rPr>
              <a:t>•  Most value resides in higher (absolute number) range providing, unlike success coefficient</a:t>
            </a:r>
            <a:br>
              <a:rPr lang="en-US" sz="13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t>
            </a:r>
            <a:r>
              <a:rPr lang="en-US" sz="1300" dirty="0">
                <a:latin typeface="Arial" panose="020B0604020202020204" pitchFamily="34" charset="0"/>
                <a:cs typeface="Arial" panose="020B0604020202020204" pitchFamily="34" charset="0"/>
              </a:rPr>
              <a:t>The absolute value of fail is comparatively very small to success top most coefficient.</a:t>
            </a:r>
            <a:r>
              <a:rPr lang="en-US" sz="1300" dirty="0"/>
              <a:t/>
            </a:r>
            <a:br>
              <a:rPr lang="en-US" sz="1300" dirty="0"/>
            </a:br>
            <a:r>
              <a:rPr lang="en-US" dirty="0"/>
              <a:t/>
            </a:r>
            <a:br>
              <a:rPr lang="en-US" dirty="0"/>
            </a:br>
            <a:endParaRPr lang="en-US" dirty="0"/>
          </a:p>
        </p:txBody>
      </p:sp>
      <p:sp>
        <p:nvSpPr>
          <p:cNvPr id="2" name="Slide Number Placeholder 1">
            <a:extLst>
              <a:ext uri="{FF2B5EF4-FFF2-40B4-BE49-F238E27FC236}">
                <a16:creationId xmlns:a16="http://schemas.microsoft.com/office/drawing/2014/main" id="{D8866AB9-33E3-496C-B1D9-5031E5E87C1B}"/>
              </a:ext>
            </a:extLst>
          </p:cNvPr>
          <p:cNvSpPr>
            <a:spLocks noGrp="1"/>
          </p:cNvSpPr>
          <p:nvPr>
            <p:ph type="sldNum" sz="quarter" idx="12"/>
          </p:nvPr>
        </p:nvSpPr>
        <p:spPr/>
        <p:txBody>
          <a:bodyPr/>
          <a:lstStyle/>
          <a:p>
            <a:fld id="{FD37AA7B-1D0E-49A5-838B-B42ABDE721A8}" type="slidenum">
              <a:rPr lang="en-US" smtClean="0"/>
              <a:t>21</a:t>
            </a:fld>
            <a:endParaRPr lang="en-US"/>
          </a:p>
        </p:txBody>
      </p:sp>
    </p:spTree>
    <p:extLst>
      <p:ext uri="{BB962C8B-B14F-4D97-AF65-F5344CB8AC3E}">
        <p14:creationId xmlns:p14="http://schemas.microsoft.com/office/powerpoint/2010/main" val="3470416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C8C6-6C7F-432E-A7EA-3F81A8C606A8}"/>
              </a:ext>
            </a:extLst>
          </p:cNvPr>
          <p:cNvSpPr>
            <a:spLocks noGrp="1"/>
          </p:cNvSpPr>
          <p:nvPr>
            <p:ph type="title"/>
          </p:nvPr>
        </p:nvSpPr>
        <p:spPr>
          <a:xfrm>
            <a:off x="0" y="0"/>
            <a:ext cx="12192000" cy="406400"/>
          </a:xfrm>
          <a:solidFill>
            <a:srgbClr val="00B0F0"/>
          </a:solidFill>
        </p:spPr>
        <p:txBody>
          <a:bodyPr vert="horz" lIns="91440" tIns="45720" rIns="91440" bIns="45720" rtlCol="0" anchor="ctr">
            <a:noAutofit/>
          </a:bodyPr>
          <a:lstStyle/>
          <a:p>
            <a:r>
              <a:rPr lang="en-US" sz="2800" dirty="0">
                <a:latin typeface="Arial" panose="020B0604020202020204" pitchFamily="34" charset="0"/>
                <a:cs typeface="Arial" panose="020B0604020202020204" pitchFamily="34" charset="0"/>
              </a:rPr>
              <a:t>Random Forest Classifier Model </a:t>
            </a:r>
          </a:p>
        </p:txBody>
      </p:sp>
      <p:pic>
        <p:nvPicPr>
          <p:cNvPr id="9" name="Content Placeholder 8">
            <a:extLst>
              <a:ext uri="{FF2B5EF4-FFF2-40B4-BE49-F238E27FC236}">
                <a16:creationId xmlns:a16="http://schemas.microsoft.com/office/drawing/2014/main" id="{9D4C1B46-8F88-4845-9526-303B59FBF64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02933" y="483620"/>
            <a:ext cx="6727266" cy="6278424"/>
          </a:xfrm>
          <a:prstGeom prst="rect">
            <a:avLst/>
          </a:prstGeom>
          <a:ln>
            <a:solidFill>
              <a:sysClr val="windowText" lastClr="000000">
                <a:alpha val="56000"/>
              </a:sysClr>
            </a:solidFill>
          </a:ln>
        </p:spPr>
      </p:pic>
      <p:sp>
        <p:nvSpPr>
          <p:cNvPr id="11" name="Rectangle 10">
            <a:extLst>
              <a:ext uri="{FF2B5EF4-FFF2-40B4-BE49-F238E27FC236}">
                <a16:creationId xmlns:a16="http://schemas.microsoft.com/office/drawing/2014/main" id="{9FBF2135-C149-4B20-ADE6-BCC6AA7D1AA7}"/>
              </a:ext>
            </a:extLst>
          </p:cNvPr>
          <p:cNvSpPr/>
          <p:nvPr/>
        </p:nvSpPr>
        <p:spPr>
          <a:xfrm>
            <a:off x="9113913" y="6454267"/>
            <a:ext cx="3078087" cy="307777"/>
          </a:xfrm>
          <a:prstGeom prst="rect">
            <a:avLst/>
          </a:prstGeom>
        </p:spPr>
        <p:txBody>
          <a:bodyPr wrap="none">
            <a:spAutoFit/>
          </a:bodyPr>
          <a:lstStyle/>
          <a:p>
            <a:r>
              <a:rPr lang="en-US" sz="1400" b="1" dirty="0">
                <a:latin typeface="Arial" panose="020B0604020202020204" pitchFamily="34" charset="0"/>
                <a:ea typeface="Calibri" panose="020F0502020204030204" pitchFamily="34" charset="0"/>
                <a:cs typeface="Arial" panose="020B0604020202020204" pitchFamily="34" charset="0"/>
              </a:rPr>
              <a:t>Random Forest Classifier (15-175</a:t>
            </a:r>
            <a:r>
              <a:rPr lang="en-US" sz="1400" dirty="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0284C462-6A45-42F2-BE82-17A5746883A3}"/>
              </a:ext>
            </a:extLst>
          </p:cNvPr>
          <p:cNvSpPr>
            <a:spLocks noGrp="1"/>
          </p:cNvSpPr>
          <p:nvPr>
            <p:ph type="sldNum" sz="quarter" idx="12"/>
          </p:nvPr>
        </p:nvSpPr>
        <p:spPr/>
        <p:txBody>
          <a:bodyPr/>
          <a:lstStyle/>
          <a:p>
            <a:fld id="{FD37AA7B-1D0E-49A5-838B-B42ABDE721A8}" type="slidenum">
              <a:rPr lang="en-US" smtClean="0"/>
              <a:t>22</a:t>
            </a:fld>
            <a:endParaRPr lang="en-US"/>
          </a:p>
        </p:txBody>
      </p:sp>
    </p:spTree>
    <p:extLst>
      <p:ext uri="{BB962C8B-B14F-4D97-AF65-F5344CB8AC3E}">
        <p14:creationId xmlns:p14="http://schemas.microsoft.com/office/powerpoint/2010/main" val="1386591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D450CEF5-21B2-4E8B-A0A5-AFD0EFBD98A6}"/>
              </a:ext>
            </a:extLst>
          </p:cNvPr>
          <p:cNvGraphicFramePr>
            <a:graphicFrameLocks noGrp="1"/>
          </p:cNvGraphicFramePr>
          <p:nvPr>
            <p:ph idx="1"/>
            <p:extLst>
              <p:ext uri="{D42A27DB-BD31-4B8C-83A1-F6EECF244321}">
                <p14:modId xmlns:p14="http://schemas.microsoft.com/office/powerpoint/2010/main" val="1716478621"/>
              </p:ext>
            </p:extLst>
          </p:nvPr>
        </p:nvGraphicFramePr>
        <p:xfrm>
          <a:off x="785005" y="1085857"/>
          <a:ext cx="3321226" cy="685800"/>
        </p:xfrm>
        <a:graphic>
          <a:graphicData uri="http://schemas.openxmlformats.org/drawingml/2006/table">
            <a:tbl>
              <a:tblPr firstRow="1" firstCol="1" bandRow="1"/>
              <a:tblGrid>
                <a:gridCol w="1501423">
                  <a:extLst>
                    <a:ext uri="{9D8B030D-6E8A-4147-A177-3AD203B41FA5}">
                      <a16:colId xmlns:a16="http://schemas.microsoft.com/office/drawing/2014/main" val="2131461590"/>
                    </a:ext>
                  </a:extLst>
                </a:gridCol>
                <a:gridCol w="749248">
                  <a:extLst>
                    <a:ext uri="{9D8B030D-6E8A-4147-A177-3AD203B41FA5}">
                      <a16:colId xmlns:a16="http://schemas.microsoft.com/office/drawing/2014/main" val="3960552520"/>
                    </a:ext>
                  </a:extLst>
                </a:gridCol>
                <a:gridCol w="1070555">
                  <a:extLst>
                    <a:ext uri="{9D8B030D-6E8A-4147-A177-3AD203B41FA5}">
                      <a16:colId xmlns:a16="http://schemas.microsoft.com/office/drawing/2014/main" val="3873309270"/>
                    </a:ext>
                  </a:extLst>
                </a:gridCol>
              </a:tblGrid>
              <a:tr h="0">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OOB Error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Estimator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Max 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029626269"/>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0.11446661489452747</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169</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'sqrt'</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00B0F0"/>
                    </a:solidFill>
                  </a:tcPr>
                </a:tc>
                <a:extLst>
                  <a:ext uri="{0D108BD9-81ED-4DB2-BD59-A6C34878D82A}">
                    <a16:rowId xmlns:a16="http://schemas.microsoft.com/office/drawing/2014/main" val="2567696325"/>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0.11617826521070729</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FFC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175</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FFC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'log2'</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FFC000"/>
                    </a:solidFill>
                  </a:tcPr>
                </a:tc>
                <a:extLst>
                  <a:ext uri="{0D108BD9-81ED-4DB2-BD59-A6C34878D82A}">
                    <a16:rowId xmlns:a16="http://schemas.microsoft.com/office/drawing/2014/main" val="3209870204"/>
                  </a:ext>
                </a:extLst>
              </a:tr>
              <a:tr h="0">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0.1192449720271962</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173</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None</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92D050"/>
                    </a:solidFill>
                  </a:tcPr>
                </a:tc>
                <a:extLst>
                  <a:ext uri="{0D108BD9-81ED-4DB2-BD59-A6C34878D82A}">
                    <a16:rowId xmlns:a16="http://schemas.microsoft.com/office/drawing/2014/main" val="3489915803"/>
                  </a:ext>
                </a:extLst>
              </a:tr>
            </a:tbl>
          </a:graphicData>
        </a:graphic>
      </p:graphicFrame>
      <p:sp>
        <p:nvSpPr>
          <p:cNvPr id="8" name="Rectangle 7">
            <a:extLst>
              <a:ext uri="{FF2B5EF4-FFF2-40B4-BE49-F238E27FC236}">
                <a16:creationId xmlns:a16="http://schemas.microsoft.com/office/drawing/2014/main" id="{7B62CAA1-D51F-440E-9227-D02045CF1E5C}"/>
              </a:ext>
            </a:extLst>
          </p:cNvPr>
          <p:cNvSpPr/>
          <p:nvPr/>
        </p:nvSpPr>
        <p:spPr>
          <a:xfrm>
            <a:off x="691866" y="1784620"/>
            <a:ext cx="5129930" cy="261610"/>
          </a:xfrm>
          <a:prstGeom prst="rect">
            <a:avLst/>
          </a:prstGeom>
        </p:spPr>
        <p:txBody>
          <a:bodyPr wrap="none">
            <a:spAutoFit/>
          </a:bodyPr>
          <a:lstStyle/>
          <a:p>
            <a:r>
              <a:rPr lang="en-US" sz="1100" dirty="0">
                <a:solidFill>
                  <a:srgbClr val="000000"/>
                </a:solidFill>
                <a:latin typeface="Arial" panose="020B0604020202020204" pitchFamily="34" charset="0"/>
                <a:ea typeface="Calibri" panose="020F0502020204030204" pitchFamily="34" charset="0"/>
                <a:cs typeface="Arial" panose="020B0604020202020204" pitchFamily="34" charset="0"/>
              </a:rPr>
              <a:t>The model created with the highlighted least OOB error rate with estimator </a:t>
            </a:r>
            <a:r>
              <a:rPr lang="en-US" sz="1100" b="1" dirty="0">
                <a:solidFill>
                  <a:srgbClr val="000000"/>
                </a:solidFill>
                <a:highlight>
                  <a:srgbClr val="0000FF"/>
                </a:highlight>
                <a:latin typeface="Arial" panose="020B0604020202020204" pitchFamily="34" charset="0"/>
                <a:ea typeface="Calibri" panose="020F0502020204030204" pitchFamily="34" charset="0"/>
                <a:cs typeface="Arial" panose="020B0604020202020204" pitchFamily="34" charset="0"/>
              </a:rPr>
              <a:t>169</a:t>
            </a:r>
            <a:r>
              <a:rPr lang="en-US" sz="1100" dirty="0">
                <a:solidFill>
                  <a:srgbClr val="000000"/>
                </a:solidFill>
                <a:highlight>
                  <a:srgbClr val="0000FF"/>
                </a:highlight>
                <a:latin typeface="Arial" panose="020B0604020202020204" pitchFamily="34" charset="0"/>
                <a:ea typeface="Calibri" panose="020F0502020204030204" pitchFamily="34" charset="0"/>
                <a:cs typeface="Arial" panose="020B0604020202020204" pitchFamily="34" charset="0"/>
              </a:rPr>
              <a:t>.</a:t>
            </a:r>
            <a:endParaRPr lang="en-US" dirty="0">
              <a:highlight>
                <a:srgbClr val="0000FF"/>
              </a:highlight>
              <a:latin typeface="Arial" panose="020B0604020202020204" pitchFamily="34" charset="0"/>
              <a:cs typeface="Arial" panose="020B0604020202020204" pitchFamily="34" charset="0"/>
            </a:endParaRPr>
          </a:p>
        </p:txBody>
      </p:sp>
      <p:graphicFrame>
        <p:nvGraphicFramePr>
          <p:cNvPr id="11" name="Table 10">
            <a:extLst>
              <a:ext uri="{FF2B5EF4-FFF2-40B4-BE49-F238E27FC236}">
                <a16:creationId xmlns:a16="http://schemas.microsoft.com/office/drawing/2014/main" id="{1D86F2C8-E5E9-415D-8DF8-625754996510}"/>
              </a:ext>
            </a:extLst>
          </p:cNvPr>
          <p:cNvGraphicFramePr>
            <a:graphicFrameLocks noGrp="1"/>
          </p:cNvGraphicFramePr>
          <p:nvPr>
            <p:extLst>
              <p:ext uri="{D42A27DB-BD31-4B8C-83A1-F6EECF244321}">
                <p14:modId xmlns:p14="http://schemas.microsoft.com/office/powerpoint/2010/main" val="2683575696"/>
              </p:ext>
            </p:extLst>
          </p:nvPr>
        </p:nvGraphicFramePr>
        <p:xfrm>
          <a:off x="733118" y="2371677"/>
          <a:ext cx="5202555" cy="518478"/>
        </p:xfrm>
        <a:graphic>
          <a:graphicData uri="http://schemas.openxmlformats.org/drawingml/2006/table">
            <a:tbl>
              <a:tblPr firstRow="1" firstCol="1" bandRow="1"/>
              <a:tblGrid>
                <a:gridCol w="1026160">
                  <a:extLst>
                    <a:ext uri="{9D8B030D-6E8A-4147-A177-3AD203B41FA5}">
                      <a16:colId xmlns:a16="http://schemas.microsoft.com/office/drawing/2014/main" val="944504861"/>
                    </a:ext>
                  </a:extLst>
                </a:gridCol>
                <a:gridCol w="913130">
                  <a:extLst>
                    <a:ext uri="{9D8B030D-6E8A-4147-A177-3AD203B41FA5}">
                      <a16:colId xmlns:a16="http://schemas.microsoft.com/office/drawing/2014/main" val="1416286711"/>
                    </a:ext>
                  </a:extLst>
                </a:gridCol>
                <a:gridCol w="686435">
                  <a:extLst>
                    <a:ext uri="{9D8B030D-6E8A-4147-A177-3AD203B41FA5}">
                      <a16:colId xmlns:a16="http://schemas.microsoft.com/office/drawing/2014/main" val="3860590632"/>
                    </a:ext>
                  </a:extLst>
                </a:gridCol>
                <a:gridCol w="753745">
                  <a:extLst>
                    <a:ext uri="{9D8B030D-6E8A-4147-A177-3AD203B41FA5}">
                      <a16:colId xmlns:a16="http://schemas.microsoft.com/office/drawing/2014/main" val="3468179991"/>
                    </a:ext>
                  </a:extLst>
                </a:gridCol>
                <a:gridCol w="846455">
                  <a:extLst>
                    <a:ext uri="{9D8B030D-6E8A-4147-A177-3AD203B41FA5}">
                      <a16:colId xmlns:a16="http://schemas.microsoft.com/office/drawing/2014/main" val="364789327"/>
                    </a:ext>
                  </a:extLst>
                </a:gridCol>
                <a:gridCol w="976630">
                  <a:extLst>
                    <a:ext uri="{9D8B030D-6E8A-4147-A177-3AD203B41FA5}">
                      <a16:colId xmlns:a16="http://schemas.microsoft.com/office/drawing/2014/main" val="175812596"/>
                    </a:ext>
                  </a:extLst>
                </a:gridCol>
              </a:tblGrid>
              <a:tr h="308610">
                <a:tc>
                  <a:txBody>
                    <a:bodyPr/>
                    <a:lstStyle/>
                    <a:p>
                      <a:pPr marL="0" marR="0" algn="just">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Calibri" panose="020F0502020204030204" pitchFamily="34" charset="0"/>
                        </a:rPr>
                        <a:t>Accuracy of test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err="1">
                          <a:effectLst/>
                          <a:latin typeface="Calibri" panose="020F0502020204030204" pitchFamily="34" charset="0"/>
                          <a:ea typeface="Calibri" panose="020F0502020204030204" pitchFamily="34" charset="0"/>
                          <a:cs typeface="Calibri" panose="020F0502020204030204" pitchFamily="34" charset="0"/>
                        </a:rPr>
                        <a:t>oob</a:t>
                      </a:r>
                      <a:r>
                        <a:rPr lang="en-US" sz="1100" b="1" dirty="0">
                          <a:effectLst/>
                          <a:latin typeface="Calibri" panose="020F0502020204030204" pitchFamily="34" charset="0"/>
                          <a:ea typeface="Calibri" panose="020F0502020204030204" pitchFamily="34" charset="0"/>
                          <a:cs typeface="Calibri" panose="020F0502020204030204" pitchFamily="34" charset="0"/>
                        </a:rPr>
                        <a:t> error on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yTrain length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y_predict_ training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ytestlr length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y_predict_test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3950812"/>
                  </a:ext>
                </a:extLst>
              </a:tr>
              <a:tr h="143510">
                <a:tc>
                  <a:txBody>
                    <a:bodyPr/>
                    <a:lstStyle/>
                    <a:p>
                      <a:r>
                        <a:rPr lang="en-US" sz="1100" dirty="0">
                          <a:solidFill>
                            <a:srgbClr val="000000"/>
                          </a:solidFill>
                          <a:effectLst/>
                          <a:latin typeface="Calibri" panose="020F0502020204030204" pitchFamily="34" charset="0"/>
                          <a:cs typeface="Times New Roman" panose="02020603050405020304" pitchFamily="18" charset="0"/>
                        </a:rPr>
                        <a:t>0.89</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Times New Roman" panose="02020603050405020304" pitchFamily="18" charset="0"/>
                        </a:rPr>
                        <a:t>0.11</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Times New Roman" panose="02020603050405020304" pitchFamily="18" charset="0"/>
                        </a:rPr>
                        <a:t>126194</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Times New Roman" panose="02020603050405020304" pitchFamily="18" charset="0"/>
                        </a:rPr>
                        <a:t>126194</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31549</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latin typeface="Calibri" panose="020F0502020204030204" pitchFamily="34" charset="0"/>
                          <a:cs typeface="Courier New" panose="02070309020205020404" pitchFamily="49" charset="0"/>
                        </a:rPr>
                        <a:t>31549</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1433122189"/>
                  </a:ext>
                </a:extLst>
              </a:tr>
            </a:tbl>
          </a:graphicData>
        </a:graphic>
      </p:graphicFrame>
      <p:sp>
        <p:nvSpPr>
          <p:cNvPr id="12" name="Rectangle 2">
            <a:extLst>
              <a:ext uri="{FF2B5EF4-FFF2-40B4-BE49-F238E27FC236}">
                <a16:creationId xmlns:a16="http://schemas.microsoft.com/office/drawing/2014/main" id="{0A98D902-C1CA-4998-957D-45CC782483E4}"/>
              </a:ext>
            </a:extLst>
          </p:cNvPr>
          <p:cNvSpPr>
            <a:spLocks noChangeArrowheads="1"/>
          </p:cNvSpPr>
          <p:nvPr/>
        </p:nvSpPr>
        <p:spPr bwMode="auto">
          <a:xfrm>
            <a:off x="733118" y="2169747"/>
            <a:ext cx="6062133"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Model features</a:t>
            </a:r>
            <a:r>
              <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graphicFrame>
        <p:nvGraphicFramePr>
          <p:cNvPr id="13" name="Table 12">
            <a:extLst>
              <a:ext uri="{FF2B5EF4-FFF2-40B4-BE49-F238E27FC236}">
                <a16:creationId xmlns:a16="http://schemas.microsoft.com/office/drawing/2014/main" id="{3B581DAF-D2F6-4066-AFBF-28BD71A4A3A3}"/>
              </a:ext>
            </a:extLst>
          </p:cNvPr>
          <p:cNvGraphicFramePr>
            <a:graphicFrameLocks noGrp="1"/>
          </p:cNvGraphicFramePr>
          <p:nvPr>
            <p:extLst>
              <p:ext uri="{D42A27DB-BD31-4B8C-83A1-F6EECF244321}">
                <p14:modId xmlns:p14="http://schemas.microsoft.com/office/powerpoint/2010/main" val="1269133924"/>
              </p:ext>
            </p:extLst>
          </p:nvPr>
        </p:nvGraphicFramePr>
        <p:xfrm>
          <a:off x="778906" y="3429000"/>
          <a:ext cx="3768725" cy="865188"/>
        </p:xfrm>
        <a:graphic>
          <a:graphicData uri="http://schemas.openxmlformats.org/drawingml/2006/table">
            <a:tbl>
              <a:tblPr firstRow="1" firstCol="1" bandRow="1"/>
              <a:tblGrid>
                <a:gridCol w="689610">
                  <a:extLst>
                    <a:ext uri="{9D8B030D-6E8A-4147-A177-3AD203B41FA5}">
                      <a16:colId xmlns:a16="http://schemas.microsoft.com/office/drawing/2014/main" val="2279958077"/>
                    </a:ext>
                  </a:extLst>
                </a:gridCol>
                <a:gridCol w="735965">
                  <a:extLst>
                    <a:ext uri="{9D8B030D-6E8A-4147-A177-3AD203B41FA5}">
                      <a16:colId xmlns:a16="http://schemas.microsoft.com/office/drawing/2014/main" val="102676705"/>
                    </a:ext>
                  </a:extLst>
                </a:gridCol>
                <a:gridCol w="857250">
                  <a:extLst>
                    <a:ext uri="{9D8B030D-6E8A-4147-A177-3AD203B41FA5}">
                      <a16:colId xmlns:a16="http://schemas.microsoft.com/office/drawing/2014/main" val="2567419233"/>
                    </a:ext>
                  </a:extLst>
                </a:gridCol>
                <a:gridCol w="742950">
                  <a:extLst>
                    <a:ext uri="{9D8B030D-6E8A-4147-A177-3AD203B41FA5}">
                      <a16:colId xmlns:a16="http://schemas.microsoft.com/office/drawing/2014/main" val="3604014731"/>
                    </a:ext>
                  </a:extLst>
                </a:gridCol>
                <a:gridCol w="742950">
                  <a:extLst>
                    <a:ext uri="{9D8B030D-6E8A-4147-A177-3AD203B41FA5}">
                      <a16:colId xmlns:a16="http://schemas.microsoft.com/office/drawing/2014/main" val="450832874"/>
                    </a:ext>
                  </a:extLst>
                </a:gridCol>
              </a:tblGrid>
              <a:tr h="0">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168200070"/>
                  </a:ext>
                </a:extLst>
              </a:tr>
              <a:tr h="0">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0.91</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0.87</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0.89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16616</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2244487531"/>
                  </a:ext>
                </a:extLst>
              </a:tr>
              <a:tr h="0">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0.87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0.90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0.88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14933</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2332669078"/>
                  </a:ext>
                </a:extLst>
              </a:tr>
              <a:tr h="0">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Calibri" panose="020F0502020204030204" pitchFamily="34" charset="0"/>
                        </a:rPr>
                        <a:t>Avg/total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0.89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latin typeface="Calibri" panose="020F0502020204030204" pitchFamily="34" charset="0"/>
                          <a:cs typeface="Courier New" panose="02070309020205020404" pitchFamily="49" charset="0"/>
                        </a:rPr>
                        <a:t>0.89</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0.89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latin typeface="Calibri" panose="020F0502020204030204" pitchFamily="34" charset="0"/>
                          <a:cs typeface="Courier New" panose="02070309020205020404" pitchFamily="49" charset="0"/>
                        </a:rPr>
                        <a:t>31549</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3344280230"/>
                  </a:ext>
                </a:extLst>
              </a:tr>
            </a:tbl>
          </a:graphicData>
        </a:graphic>
      </p:graphicFrame>
      <p:sp>
        <p:nvSpPr>
          <p:cNvPr id="14" name="Rectangle 3">
            <a:extLst>
              <a:ext uri="{FF2B5EF4-FFF2-40B4-BE49-F238E27FC236}">
                <a16:creationId xmlns:a16="http://schemas.microsoft.com/office/drawing/2014/main" id="{D528A4F8-7416-4FEF-9747-8CE39BFBC6DE}"/>
              </a:ext>
            </a:extLst>
          </p:cNvPr>
          <p:cNvSpPr>
            <a:spLocks noChangeArrowheads="1"/>
          </p:cNvSpPr>
          <p:nvPr/>
        </p:nvSpPr>
        <p:spPr bwMode="auto">
          <a:xfrm>
            <a:off x="778906" y="3199851"/>
            <a:ext cx="1449121"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Classification Report</a:t>
            </a:r>
            <a:r>
              <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2A6169C3-DD08-46F7-957B-CD816BB1D2C6}"/>
              </a:ext>
            </a:extLst>
          </p:cNvPr>
          <p:cNvGraphicFramePr>
            <a:graphicFrameLocks noGrp="1"/>
          </p:cNvGraphicFramePr>
          <p:nvPr>
            <p:extLst>
              <p:ext uri="{D42A27DB-BD31-4B8C-83A1-F6EECF244321}">
                <p14:modId xmlns:p14="http://schemas.microsoft.com/office/powerpoint/2010/main" val="622597864"/>
              </p:ext>
            </p:extLst>
          </p:nvPr>
        </p:nvGraphicFramePr>
        <p:xfrm>
          <a:off x="818431" y="4806076"/>
          <a:ext cx="3254375" cy="514350"/>
        </p:xfrm>
        <a:graphic>
          <a:graphicData uri="http://schemas.openxmlformats.org/drawingml/2006/table">
            <a:tbl>
              <a:tblPr firstRow="1" firstCol="1" bandRow="1"/>
              <a:tblGrid>
                <a:gridCol w="911225">
                  <a:extLst>
                    <a:ext uri="{9D8B030D-6E8A-4147-A177-3AD203B41FA5}">
                      <a16:colId xmlns:a16="http://schemas.microsoft.com/office/drawing/2014/main" val="1361245776"/>
                    </a:ext>
                  </a:extLst>
                </a:gridCol>
                <a:gridCol w="1314450">
                  <a:extLst>
                    <a:ext uri="{9D8B030D-6E8A-4147-A177-3AD203B41FA5}">
                      <a16:colId xmlns:a16="http://schemas.microsoft.com/office/drawing/2014/main" val="807793887"/>
                    </a:ext>
                  </a:extLst>
                </a:gridCol>
                <a:gridCol w="1028700">
                  <a:extLst>
                    <a:ext uri="{9D8B030D-6E8A-4147-A177-3AD203B41FA5}">
                      <a16:colId xmlns:a16="http://schemas.microsoft.com/office/drawing/2014/main" val="639979607"/>
                    </a:ext>
                  </a:extLst>
                </a:gridCol>
              </a:tblGrid>
              <a:tr h="75230">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Calibri" panose="020F0502020204030204" pitchFamily="34" charset="0"/>
                        </a:rPr>
                        <a:t>Predicted False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Predicted 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221518821"/>
                  </a:ext>
                </a:extLst>
              </a:tr>
              <a:tr h="0">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Actual 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highlight>
                            <a:srgbClr val="00FF00"/>
                          </a:highlight>
                          <a:latin typeface="Calibri" panose="020F0502020204030204" pitchFamily="34" charset="0"/>
                          <a:cs typeface="Courier New" panose="02070309020205020404" pitchFamily="49" charset="0"/>
                        </a:rPr>
                        <a:t>14533</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050">
                          <a:solidFill>
                            <a:srgbClr val="FFFFFF"/>
                          </a:solidFill>
                          <a:effectLst/>
                          <a:highlight>
                            <a:srgbClr val="FF0000"/>
                          </a:highlight>
                          <a:latin typeface="Calibri" panose="020F0502020204030204" pitchFamily="34" charset="0"/>
                          <a:cs typeface="Times New Roman" panose="02020603050405020304" pitchFamily="18" charset="0"/>
                        </a:rPr>
                        <a:t>2083</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1799642023"/>
                  </a:ext>
                </a:extLst>
              </a:tr>
              <a:tr h="0">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Actual 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050" dirty="0">
                          <a:solidFill>
                            <a:srgbClr val="FFFFFF"/>
                          </a:solidFill>
                          <a:effectLst/>
                          <a:highlight>
                            <a:srgbClr val="FF0000"/>
                          </a:highlight>
                          <a:latin typeface="Calibri" panose="020F0502020204030204" pitchFamily="34" charset="0"/>
                          <a:cs typeface="Times New Roman" panose="02020603050405020304" pitchFamily="18" charset="0"/>
                        </a:rPr>
                        <a:t>1498</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highlight>
                            <a:srgbClr val="00FF00"/>
                          </a:highlight>
                          <a:latin typeface="Calibri" panose="020F0502020204030204" pitchFamily="34" charset="0"/>
                          <a:cs typeface="Courier New" panose="02070309020205020404" pitchFamily="49" charset="0"/>
                        </a:rPr>
                        <a:t>13435</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2923947800"/>
                  </a:ext>
                </a:extLst>
              </a:tr>
            </a:tbl>
          </a:graphicData>
        </a:graphic>
      </p:graphicFrame>
      <p:sp>
        <p:nvSpPr>
          <p:cNvPr id="16" name="Rectangle 4">
            <a:extLst>
              <a:ext uri="{FF2B5EF4-FFF2-40B4-BE49-F238E27FC236}">
                <a16:creationId xmlns:a16="http://schemas.microsoft.com/office/drawing/2014/main" id="{9A429311-6020-4BB8-A766-D970A74AF547}"/>
              </a:ext>
            </a:extLst>
          </p:cNvPr>
          <p:cNvSpPr>
            <a:spLocks noChangeArrowheads="1"/>
          </p:cNvSpPr>
          <p:nvPr/>
        </p:nvSpPr>
        <p:spPr bwMode="auto">
          <a:xfrm>
            <a:off x="778906" y="4636799"/>
            <a:ext cx="2438400"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Confusion Matrix</a:t>
            </a: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17" name="Table 16">
            <a:extLst>
              <a:ext uri="{FF2B5EF4-FFF2-40B4-BE49-F238E27FC236}">
                <a16:creationId xmlns:a16="http://schemas.microsoft.com/office/drawing/2014/main" id="{23861FA9-40F2-4C37-93DC-55A50059C00B}"/>
              </a:ext>
            </a:extLst>
          </p:cNvPr>
          <p:cNvGraphicFramePr>
            <a:graphicFrameLocks noGrp="1"/>
          </p:cNvGraphicFramePr>
          <p:nvPr>
            <p:extLst>
              <p:ext uri="{D42A27DB-BD31-4B8C-83A1-F6EECF244321}">
                <p14:modId xmlns:p14="http://schemas.microsoft.com/office/powerpoint/2010/main" val="3857516955"/>
              </p:ext>
            </p:extLst>
          </p:nvPr>
        </p:nvGraphicFramePr>
        <p:xfrm>
          <a:off x="7615224" y="1085857"/>
          <a:ext cx="3254375" cy="1028700"/>
        </p:xfrm>
        <a:graphic>
          <a:graphicData uri="http://schemas.openxmlformats.org/drawingml/2006/table">
            <a:tbl>
              <a:tblPr firstRow="1" firstCol="1" bandRow="1"/>
              <a:tblGrid>
                <a:gridCol w="511175">
                  <a:extLst>
                    <a:ext uri="{9D8B030D-6E8A-4147-A177-3AD203B41FA5}">
                      <a16:colId xmlns:a16="http://schemas.microsoft.com/office/drawing/2014/main" val="42371951"/>
                    </a:ext>
                  </a:extLst>
                </a:gridCol>
                <a:gridCol w="1714500">
                  <a:extLst>
                    <a:ext uri="{9D8B030D-6E8A-4147-A177-3AD203B41FA5}">
                      <a16:colId xmlns:a16="http://schemas.microsoft.com/office/drawing/2014/main" val="3917021373"/>
                    </a:ext>
                  </a:extLst>
                </a:gridCol>
                <a:gridCol w="1028700">
                  <a:extLst>
                    <a:ext uri="{9D8B030D-6E8A-4147-A177-3AD203B41FA5}">
                      <a16:colId xmlns:a16="http://schemas.microsoft.com/office/drawing/2014/main" val="3051891728"/>
                    </a:ext>
                  </a:extLst>
                </a:gridCol>
              </a:tblGrid>
              <a:tr h="0">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Sr.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Coefficient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224508566"/>
                  </a:ext>
                </a:extLst>
              </a:tr>
              <a:tr h="0">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usd_pledged</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0.363263</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2648108522"/>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backers_count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0.342628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3969696357"/>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deadline_days</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0.058642</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3780629305"/>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staff_pick</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0.029299</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856308196"/>
                  </a:ext>
                </a:extLst>
              </a:tr>
              <a:tr h="0">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latin typeface="Calibri" panose="020F0502020204030204" pitchFamily="34" charset="0"/>
                          <a:cs typeface="Courier New" panose="02070309020205020404" pitchFamily="49" charset="0"/>
                        </a:rPr>
                        <a:t>Shorts</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latin typeface="Calibri" panose="020F0502020204030204" pitchFamily="34" charset="0"/>
                          <a:cs typeface="Courier New" panose="02070309020205020404" pitchFamily="49" charset="0"/>
                        </a:rPr>
                        <a:t>0.015465 </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2859583938"/>
                  </a:ext>
                </a:extLst>
              </a:tr>
            </a:tbl>
          </a:graphicData>
        </a:graphic>
      </p:graphicFrame>
      <p:sp>
        <p:nvSpPr>
          <p:cNvPr id="18" name="Rectangle 17">
            <a:extLst>
              <a:ext uri="{FF2B5EF4-FFF2-40B4-BE49-F238E27FC236}">
                <a16:creationId xmlns:a16="http://schemas.microsoft.com/office/drawing/2014/main" id="{DE804CDF-1D8B-4278-9AA5-44FCC933DDE2}"/>
              </a:ext>
            </a:extLst>
          </p:cNvPr>
          <p:cNvSpPr/>
          <p:nvPr/>
        </p:nvSpPr>
        <p:spPr>
          <a:xfrm>
            <a:off x="7490148" y="779494"/>
            <a:ext cx="3379451" cy="265457"/>
          </a:xfrm>
          <a:prstGeom prst="rect">
            <a:avLst/>
          </a:prstGeom>
        </p:spPr>
        <p:txBody>
          <a:bodyPr wrap="none">
            <a:spAutoFit/>
          </a:bodyPr>
          <a:lstStyle/>
          <a:p>
            <a:pPr>
              <a:lnSpc>
                <a:spcPct val="107000"/>
              </a:lnSpc>
              <a:spcAft>
                <a:spcPts val="800"/>
              </a:spcAft>
            </a:pPr>
            <a:r>
              <a:rPr lang="en-US" sz="1100" b="1" dirty="0">
                <a:latin typeface="Calibri" panose="020F0502020204030204" pitchFamily="34" charset="0"/>
                <a:ea typeface="Calibri" panose="020F0502020204030204" pitchFamily="34" charset="0"/>
                <a:cs typeface="Times New Roman" panose="02020603050405020304" pitchFamily="18" charset="0"/>
              </a:rPr>
              <a:t>Top 5 feature with towards success (1): positive values</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9" name="Table 18">
            <a:extLst>
              <a:ext uri="{FF2B5EF4-FFF2-40B4-BE49-F238E27FC236}">
                <a16:creationId xmlns:a16="http://schemas.microsoft.com/office/drawing/2014/main" id="{AC4222CF-3E05-4CA3-B959-1426DF6A6BFC}"/>
              </a:ext>
            </a:extLst>
          </p:cNvPr>
          <p:cNvGraphicFramePr>
            <a:graphicFrameLocks noGrp="1"/>
          </p:cNvGraphicFramePr>
          <p:nvPr>
            <p:extLst>
              <p:ext uri="{D42A27DB-BD31-4B8C-83A1-F6EECF244321}">
                <p14:modId xmlns:p14="http://schemas.microsoft.com/office/powerpoint/2010/main" val="3388957023"/>
              </p:ext>
            </p:extLst>
          </p:nvPr>
        </p:nvGraphicFramePr>
        <p:xfrm>
          <a:off x="7671697" y="2914650"/>
          <a:ext cx="3254375" cy="1028700"/>
        </p:xfrm>
        <a:graphic>
          <a:graphicData uri="http://schemas.openxmlformats.org/drawingml/2006/table">
            <a:tbl>
              <a:tblPr firstRow="1" firstCol="1" bandRow="1"/>
              <a:tblGrid>
                <a:gridCol w="511175">
                  <a:extLst>
                    <a:ext uri="{9D8B030D-6E8A-4147-A177-3AD203B41FA5}">
                      <a16:colId xmlns:a16="http://schemas.microsoft.com/office/drawing/2014/main" val="3227899942"/>
                    </a:ext>
                  </a:extLst>
                </a:gridCol>
                <a:gridCol w="1714500">
                  <a:extLst>
                    <a:ext uri="{9D8B030D-6E8A-4147-A177-3AD203B41FA5}">
                      <a16:colId xmlns:a16="http://schemas.microsoft.com/office/drawing/2014/main" val="3608762312"/>
                    </a:ext>
                  </a:extLst>
                </a:gridCol>
                <a:gridCol w="1028700">
                  <a:extLst>
                    <a:ext uri="{9D8B030D-6E8A-4147-A177-3AD203B41FA5}">
                      <a16:colId xmlns:a16="http://schemas.microsoft.com/office/drawing/2014/main" val="1397913740"/>
                    </a:ext>
                  </a:extLst>
                </a:gridCol>
              </a:tblGrid>
              <a:tr h="0">
                <a:tc>
                  <a:txBody>
                    <a:bodyPr/>
                    <a:lstStyle/>
                    <a:p>
                      <a:pPr marL="0" marR="0" algn="ctr">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Calibri" panose="020F0502020204030204" pitchFamily="34" charset="0"/>
                        </a:rPr>
                        <a:t>Sr.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Coefficient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176225832"/>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Taxidermy</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1.944475e-05</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67118403"/>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Letterpress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1.605715e-05</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2567691119"/>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Miscellaneous</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1.065033e-05</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2840420892"/>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Country</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8.956387e-07</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4149304948"/>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Estate</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latin typeface="Calibri" panose="020F0502020204030204" pitchFamily="34" charset="0"/>
                          <a:cs typeface="Courier New" panose="02070309020205020404" pitchFamily="49" charset="0"/>
                        </a:rPr>
                        <a:t>5.096736e-07</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3010966268"/>
                  </a:ext>
                </a:extLst>
              </a:tr>
            </a:tbl>
          </a:graphicData>
        </a:graphic>
      </p:graphicFrame>
      <p:sp>
        <p:nvSpPr>
          <p:cNvPr id="20" name="Rectangle 19">
            <a:extLst>
              <a:ext uri="{FF2B5EF4-FFF2-40B4-BE49-F238E27FC236}">
                <a16:creationId xmlns:a16="http://schemas.microsoft.com/office/drawing/2014/main" id="{D60CAE44-F85E-4940-8C5C-0A4BCBE88C3D}"/>
              </a:ext>
            </a:extLst>
          </p:cNvPr>
          <p:cNvSpPr/>
          <p:nvPr/>
        </p:nvSpPr>
        <p:spPr>
          <a:xfrm>
            <a:off x="7594342" y="2648020"/>
            <a:ext cx="3171061" cy="261610"/>
          </a:xfrm>
          <a:prstGeom prst="rect">
            <a:avLst/>
          </a:prstGeom>
        </p:spPr>
        <p:txBody>
          <a:bodyPr wrap="none">
            <a:spAutoFit/>
          </a:bodyPr>
          <a:lstStyle/>
          <a:p>
            <a:r>
              <a:rPr lang="en-US" sz="1100" b="1" dirty="0">
                <a:latin typeface="Calibri" panose="020F0502020204030204" pitchFamily="34" charset="0"/>
                <a:ea typeface="Calibri" panose="020F0502020204030204" pitchFamily="34" charset="0"/>
                <a:cs typeface="Times New Roman" panose="02020603050405020304" pitchFamily="18" charset="0"/>
              </a:rPr>
              <a:t>Top 5 feature with towards fail (0): negative values</a:t>
            </a:r>
            <a:endParaRPr lang="en-US" dirty="0"/>
          </a:p>
        </p:txBody>
      </p:sp>
      <p:sp>
        <p:nvSpPr>
          <p:cNvPr id="21" name="Title 1">
            <a:extLst>
              <a:ext uri="{FF2B5EF4-FFF2-40B4-BE49-F238E27FC236}">
                <a16:creationId xmlns:a16="http://schemas.microsoft.com/office/drawing/2014/main" id="{E1E34755-A449-4C89-8373-DC5E250884AB}"/>
              </a:ext>
            </a:extLst>
          </p:cNvPr>
          <p:cNvSpPr>
            <a:spLocks noGrp="1"/>
          </p:cNvSpPr>
          <p:nvPr>
            <p:ph type="title"/>
          </p:nvPr>
        </p:nvSpPr>
        <p:spPr>
          <a:xfrm>
            <a:off x="0" y="0"/>
            <a:ext cx="12192000" cy="406400"/>
          </a:xfrm>
          <a:solidFill>
            <a:srgbClr val="00B0F0"/>
          </a:solidFill>
        </p:spPr>
        <p:txBody>
          <a:bodyPr vert="horz" lIns="91440" tIns="45720" rIns="91440" bIns="45720" rtlCol="0" anchor="ctr">
            <a:noAutofit/>
          </a:bodyPr>
          <a:lstStyle/>
          <a:p>
            <a:r>
              <a:rPr lang="en-US" sz="2800" dirty="0">
                <a:latin typeface="Arial" panose="020B0604020202020204" pitchFamily="34" charset="0"/>
                <a:cs typeface="Arial" panose="020B0604020202020204" pitchFamily="34" charset="0"/>
              </a:rPr>
              <a:t>Random Forest Classifier Model  </a:t>
            </a:r>
          </a:p>
        </p:txBody>
      </p:sp>
      <p:sp>
        <p:nvSpPr>
          <p:cNvPr id="22" name="Rectangle 21">
            <a:extLst>
              <a:ext uri="{FF2B5EF4-FFF2-40B4-BE49-F238E27FC236}">
                <a16:creationId xmlns:a16="http://schemas.microsoft.com/office/drawing/2014/main" id="{B28A2E55-68AC-40C3-864F-E7052BB349AC}"/>
              </a:ext>
            </a:extLst>
          </p:cNvPr>
          <p:cNvSpPr/>
          <p:nvPr/>
        </p:nvSpPr>
        <p:spPr>
          <a:xfrm>
            <a:off x="3310005" y="576475"/>
            <a:ext cx="3054041" cy="307777"/>
          </a:xfrm>
          <a:prstGeom prst="rect">
            <a:avLst/>
          </a:prstGeom>
        </p:spPr>
        <p:txBody>
          <a:bodyPr wrap="none">
            <a:spAutoFit/>
          </a:bodyPr>
          <a:lstStyle/>
          <a:p>
            <a:pPr>
              <a:spcAft>
                <a:spcPts val="1000"/>
              </a:spcAft>
            </a:pPr>
            <a:r>
              <a:rPr lang="en-US" sz="1400" b="1" i="1" dirty="0">
                <a:latin typeface="Arial" panose="020B0604020202020204" pitchFamily="34" charset="0"/>
                <a:ea typeface="Calibri" panose="020F0502020204030204" pitchFamily="34" charset="0"/>
                <a:cs typeface="Arial" panose="020B0604020202020204" pitchFamily="34" charset="0"/>
              </a:rPr>
              <a:t>Random Forest Classifier (15-175</a:t>
            </a:r>
            <a:r>
              <a:rPr lang="en-US" sz="9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27EAB377-901F-48CA-980C-0363CBA080AC}"/>
              </a:ext>
            </a:extLst>
          </p:cNvPr>
          <p:cNvSpPr>
            <a:spLocks noGrp="1"/>
          </p:cNvSpPr>
          <p:nvPr>
            <p:ph type="sldNum" sz="quarter" idx="12"/>
          </p:nvPr>
        </p:nvSpPr>
        <p:spPr/>
        <p:txBody>
          <a:bodyPr/>
          <a:lstStyle/>
          <a:p>
            <a:fld id="{FD37AA7B-1D0E-49A5-838B-B42ABDE721A8}" type="slidenum">
              <a:rPr lang="en-US" smtClean="0"/>
              <a:t>23</a:t>
            </a:fld>
            <a:endParaRPr lang="en-US"/>
          </a:p>
        </p:txBody>
      </p:sp>
    </p:spTree>
    <p:extLst>
      <p:ext uri="{BB962C8B-B14F-4D97-AF65-F5344CB8AC3E}">
        <p14:creationId xmlns:p14="http://schemas.microsoft.com/office/powerpoint/2010/main" val="2647077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C8C6-6C7F-432E-A7EA-3F81A8C606A8}"/>
              </a:ext>
            </a:extLst>
          </p:cNvPr>
          <p:cNvSpPr>
            <a:spLocks noGrp="1"/>
          </p:cNvSpPr>
          <p:nvPr>
            <p:ph type="title"/>
          </p:nvPr>
        </p:nvSpPr>
        <p:spPr>
          <a:xfrm>
            <a:off x="0" y="0"/>
            <a:ext cx="12192000" cy="406400"/>
          </a:xfrm>
          <a:solidFill>
            <a:srgbClr val="00B0F0"/>
          </a:solidFill>
        </p:spPr>
        <p:txBody>
          <a:bodyPr vert="horz" lIns="91440" tIns="45720" rIns="91440" bIns="45720" rtlCol="0" anchor="ctr">
            <a:noAutofit/>
          </a:bodyPr>
          <a:lstStyle/>
          <a:p>
            <a:r>
              <a:rPr lang="en-US" sz="2800" dirty="0">
                <a:latin typeface="Arial" panose="020B0604020202020204" pitchFamily="34" charset="0"/>
                <a:cs typeface="Arial" panose="020B0604020202020204" pitchFamily="34" charset="0"/>
              </a:rPr>
              <a:t>Random Forest Classifier Model </a:t>
            </a:r>
          </a:p>
        </p:txBody>
      </p:sp>
      <p:sp>
        <p:nvSpPr>
          <p:cNvPr id="11" name="Rectangle 10">
            <a:extLst>
              <a:ext uri="{FF2B5EF4-FFF2-40B4-BE49-F238E27FC236}">
                <a16:creationId xmlns:a16="http://schemas.microsoft.com/office/drawing/2014/main" id="{9FBF2135-C149-4B20-ADE6-BCC6AA7D1AA7}"/>
              </a:ext>
            </a:extLst>
          </p:cNvPr>
          <p:cNvSpPr/>
          <p:nvPr/>
        </p:nvSpPr>
        <p:spPr>
          <a:xfrm>
            <a:off x="8569598" y="6401289"/>
            <a:ext cx="3732112" cy="338554"/>
          </a:xfrm>
          <a:prstGeom prst="rect">
            <a:avLst/>
          </a:prstGeom>
        </p:spPr>
        <p:txBody>
          <a:bodyPr wrap="none">
            <a:spAutoFit/>
          </a:bodyPr>
          <a:lstStyle/>
          <a:p>
            <a:r>
              <a:rPr lang="en-US" sz="1600" b="1" dirty="0">
                <a:latin typeface="Arial" panose="020B0604020202020204" pitchFamily="34" charset="0"/>
                <a:cs typeface="Arial" panose="020B0604020202020204" pitchFamily="34" charset="0"/>
              </a:rPr>
              <a:t>Random Forest Classifier (300-1000)</a:t>
            </a:r>
          </a:p>
        </p:txBody>
      </p:sp>
      <p:pic>
        <p:nvPicPr>
          <p:cNvPr id="7" name="Content Placeholder 6">
            <a:extLst>
              <a:ext uri="{FF2B5EF4-FFF2-40B4-BE49-F238E27FC236}">
                <a16:creationId xmlns:a16="http://schemas.microsoft.com/office/drawing/2014/main" id="{65642F2B-9877-4873-B3CA-378B566C326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64268" y="525225"/>
            <a:ext cx="6581421" cy="6282843"/>
          </a:xfrm>
          <a:prstGeom prst="rect">
            <a:avLst/>
          </a:prstGeom>
          <a:ln>
            <a:solidFill>
              <a:sysClr val="windowText" lastClr="000000">
                <a:alpha val="56000"/>
              </a:sysClr>
            </a:solidFill>
          </a:ln>
        </p:spPr>
      </p:pic>
      <p:sp>
        <p:nvSpPr>
          <p:cNvPr id="3" name="Slide Number Placeholder 2">
            <a:extLst>
              <a:ext uri="{FF2B5EF4-FFF2-40B4-BE49-F238E27FC236}">
                <a16:creationId xmlns:a16="http://schemas.microsoft.com/office/drawing/2014/main" id="{48032AF1-A9A7-4B41-9285-3D7721A3A942}"/>
              </a:ext>
            </a:extLst>
          </p:cNvPr>
          <p:cNvSpPr>
            <a:spLocks noGrp="1"/>
          </p:cNvSpPr>
          <p:nvPr>
            <p:ph type="sldNum" sz="quarter" idx="12"/>
          </p:nvPr>
        </p:nvSpPr>
        <p:spPr/>
        <p:txBody>
          <a:bodyPr/>
          <a:lstStyle/>
          <a:p>
            <a:fld id="{FD37AA7B-1D0E-49A5-838B-B42ABDE721A8}" type="slidenum">
              <a:rPr lang="en-US" smtClean="0"/>
              <a:t>24</a:t>
            </a:fld>
            <a:endParaRPr lang="en-US"/>
          </a:p>
        </p:txBody>
      </p:sp>
    </p:spTree>
    <p:extLst>
      <p:ext uri="{BB962C8B-B14F-4D97-AF65-F5344CB8AC3E}">
        <p14:creationId xmlns:p14="http://schemas.microsoft.com/office/powerpoint/2010/main" val="2982851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E1E34755-A449-4C89-8373-DC5E250884AB}"/>
              </a:ext>
            </a:extLst>
          </p:cNvPr>
          <p:cNvSpPr>
            <a:spLocks noGrp="1"/>
          </p:cNvSpPr>
          <p:nvPr>
            <p:ph type="title"/>
          </p:nvPr>
        </p:nvSpPr>
        <p:spPr>
          <a:xfrm>
            <a:off x="0" y="0"/>
            <a:ext cx="12192000" cy="406400"/>
          </a:xfrm>
          <a:solidFill>
            <a:srgbClr val="00B0F0"/>
          </a:solidFill>
        </p:spPr>
        <p:txBody>
          <a:bodyPr vert="horz" lIns="91440" tIns="45720" rIns="91440" bIns="45720" rtlCol="0" anchor="ctr">
            <a:noAutofit/>
          </a:bodyPr>
          <a:lstStyle/>
          <a:p>
            <a:r>
              <a:rPr lang="en-US" sz="2800" dirty="0">
                <a:latin typeface="Arial" panose="020B0604020202020204" pitchFamily="34" charset="0"/>
                <a:cs typeface="Arial" panose="020B0604020202020204" pitchFamily="34" charset="0"/>
              </a:rPr>
              <a:t>Random Forest Classifier Model  </a:t>
            </a:r>
          </a:p>
        </p:txBody>
      </p:sp>
      <p:sp>
        <p:nvSpPr>
          <p:cNvPr id="22" name="Rectangle 21">
            <a:extLst>
              <a:ext uri="{FF2B5EF4-FFF2-40B4-BE49-F238E27FC236}">
                <a16:creationId xmlns:a16="http://schemas.microsoft.com/office/drawing/2014/main" id="{B28A2E55-68AC-40C3-864F-E7052BB349AC}"/>
              </a:ext>
            </a:extLst>
          </p:cNvPr>
          <p:cNvSpPr/>
          <p:nvPr/>
        </p:nvSpPr>
        <p:spPr>
          <a:xfrm>
            <a:off x="3727694" y="576475"/>
            <a:ext cx="3252814" cy="307777"/>
          </a:xfrm>
          <a:prstGeom prst="rect">
            <a:avLst/>
          </a:prstGeom>
        </p:spPr>
        <p:txBody>
          <a:bodyPr wrap="none">
            <a:spAutoFit/>
          </a:bodyPr>
          <a:lstStyle/>
          <a:p>
            <a:pPr>
              <a:spcAft>
                <a:spcPts val="1000"/>
              </a:spcAft>
            </a:pPr>
            <a:r>
              <a:rPr lang="en-US" sz="1400" b="1" i="1" dirty="0">
                <a:latin typeface="Arial" panose="020B0604020202020204" pitchFamily="34" charset="0"/>
                <a:ea typeface="Calibri" panose="020F0502020204030204" pitchFamily="34" charset="0"/>
                <a:cs typeface="Arial" panose="020B0604020202020204" pitchFamily="34" charset="0"/>
              </a:rPr>
              <a:t>Random Forest Classifier (300-1000</a:t>
            </a:r>
            <a:r>
              <a:rPr lang="en-US" sz="9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a:t>
            </a:r>
          </a:p>
        </p:txBody>
      </p:sp>
      <p:graphicFrame>
        <p:nvGraphicFramePr>
          <p:cNvPr id="4" name="Table 3">
            <a:extLst>
              <a:ext uri="{FF2B5EF4-FFF2-40B4-BE49-F238E27FC236}">
                <a16:creationId xmlns:a16="http://schemas.microsoft.com/office/drawing/2014/main" id="{05FE663B-19EE-4EE6-AAAA-B74C406B2A19}"/>
              </a:ext>
            </a:extLst>
          </p:cNvPr>
          <p:cNvGraphicFramePr>
            <a:graphicFrameLocks noGrp="1"/>
          </p:cNvGraphicFramePr>
          <p:nvPr>
            <p:extLst>
              <p:ext uri="{D42A27DB-BD31-4B8C-83A1-F6EECF244321}">
                <p14:modId xmlns:p14="http://schemas.microsoft.com/office/powerpoint/2010/main" val="4184162264"/>
              </p:ext>
            </p:extLst>
          </p:nvPr>
        </p:nvGraphicFramePr>
        <p:xfrm>
          <a:off x="516995" y="1255712"/>
          <a:ext cx="3368675" cy="1223964"/>
        </p:xfrm>
        <a:graphic>
          <a:graphicData uri="http://schemas.openxmlformats.org/drawingml/2006/table">
            <a:tbl>
              <a:tblPr firstRow="1" firstCol="1" bandRow="1"/>
              <a:tblGrid>
                <a:gridCol w="1447165">
                  <a:extLst>
                    <a:ext uri="{9D8B030D-6E8A-4147-A177-3AD203B41FA5}">
                      <a16:colId xmlns:a16="http://schemas.microsoft.com/office/drawing/2014/main" val="1435020573"/>
                    </a:ext>
                  </a:extLst>
                </a:gridCol>
                <a:gridCol w="835660">
                  <a:extLst>
                    <a:ext uri="{9D8B030D-6E8A-4147-A177-3AD203B41FA5}">
                      <a16:colId xmlns:a16="http://schemas.microsoft.com/office/drawing/2014/main" val="3386044121"/>
                    </a:ext>
                  </a:extLst>
                </a:gridCol>
                <a:gridCol w="1085850">
                  <a:extLst>
                    <a:ext uri="{9D8B030D-6E8A-4147-A177-3AD203B41FA5}">
                      <a16:colId xmlns:a16="http://schemas.microsoft.com/office/drawing/2014/main" val="3476361193"/>
                    </a:ext>
                  </a:extLst>
                </a:gridCol>
              </a:tblGrid>
              <a:tr h="0">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OOB Error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Estimator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Max 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976107763"/>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0.11327796884162478</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997</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'sqrt'</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00B0F0"/>
                    </a:solidFill>
                  </a:tcPr>
                </a:tc>
                <a:extLst>
                  <a:ext uri="{0D108BD9-81ED-4DB2-BD59-A6C34878D82A}">
                    <a16:rowId xmlns:a16="http://schemas.microsoft.com/office/drawing/2014/main" val="3255774275"/>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0.11510055945607556</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FFC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958</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FFC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'log2'</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FFC000"/>
                    </a:solidFill>
                  </a:tcPr>
                </a:tc>
                <a:extLst>
                  <a:ext uri="{0D108BD9-81ED-4DB2-BD59-A6C34878D82A}">
                    <a16:rowId xmlns:a16="http://schemas.microsoft.com/office/drawing/2014/main" val="3917464341"/>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0.11833367671997086</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823</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None</a:t>
                      </a: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92D050"/>
                    </a:solidFill>
                  </a:tcPr>
                </a:tc>
                <a:extLst>
                  <a:ext uri="{0D108BD9-81ED-4DB2-BD59-A6C34878D82A}">
                    <a16:rowId xmlns:a16="http://schemas.microsoft.com/office/drawing/2014/main" val="502754672"/>
                  </a:ext>
                </a:extLst>
              </a:tr>
            </a:tbl>
          </a:graphicData>
        </a:graphic>
      </p:graphicFrame>
      <p:sp>
        <p:nvSpPr>
          <p:cNvPr id="5" name="Rectangle 4">
            <a:extLst>
              <a:ext uri="{FF2B5EF4-FFF2-40B4-BE49-F238E27FC236}">
                <a16:creationId xmlns:a16="http://schemas.microsoft.com/office/drawing/2014/main" id="{8674E2D2-82B2-4271-BDED-65F075D06C05}"/>
              </a:ext>
            </a:extLst>
          </p:cNvPr>
          <p:cNvSpPr/>
          <p:nvPr/>
        </p:nvSpPr>
        <p:spPr>
          <a:xfrm>
            <a:off x="424398" y="2468977"/>
            <a:ext cx="5091458" cy="261610"/>
          </a:xfrm>
          <a:prstGeom prst="rect">
            <a:avLst/>
          </a:prstGeom>
        </p:spPr>
        <p:txBody>
          <a:bodyPr wrap="none">
            <a:spAutoFit/>
          </a:bodyPr>
          <a:lstStyle/>
          <a:p>
            <a:r>
              <a:rPr lang="en-US" sz="1100" dirty="0">
                <a:solidFill>
                  <a:srgbClr val="000000"/>
                </a:solidFill>
                <a:latin typeface="Arial" panose="020B0604020202020204" pitchFamily="34" charset="0"/>
                <a:ea typeface="Calibri" panose="020F0502020204030204" pitchFamily="34" charset="0"/>
                <a:cs typeface="Arial" panose="020B0604020202020204" pitchFamily="34" charset="0"/>
              </a:rPr>
              <a:t>The model created with the highlighted least OOB error rate with estimator </a:t>
            </a:r>
            <a:r>
              <a:rPr lang="en-US" sz="1100" b="1" dirty="0">
                <a:solidFill>
                  <a:srgbClr val="000000"/>
                </a:solidFill>
                <a:highlight>
                  <a:srgbClr val="00FFFF"/>
                </a:highlight>
                <a:latin typeface="Arial" panose="020B0604020202020204" pitchFamily="34" charset="0"/>
                <a:ea typeface="Calibri" panose="020F0502020204030204" pitchFamily="34" charset="0"/>
                <a:cs typeface="Arial" panose="020B0604020202020204" pitchFamily="34" charset="0"/>
              </a:rPr>
              <a:t>997</a:t>
            </a:r>
            <a:endParaRPr lang="en-US" dirty="0">
              <a:highlight>
                <a:srgbClr val="00FFFF"/>
              </a:highlight>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90757F1A-3B37-4C49-9E02-F57DDF3BFF62}"/>
              </a:ext>
            </a:extLst>
          </p:cNvPr>
          <p:cNvGraphicFramePr>
            <a:graphicFrameLocks noGrp="1"/>
          </p:cNvGraphicFramePr>
          <p:nvPr>
            <p:extLst>
              <p:ext uri="{D42A27DB-BD31-4B8C-83A1-F6EECF244321}">
                <p14:modId xmlns:p14="http://schemas.microsoft.com/office/powerpoint/2010/main" val="4211639151"/>
              </p:ext>
            </p:extLst>
          </p:nvPr>
        </p:nvGraphicFramePr>
        <p:xfrm>
          <a:off x="528213" y="3116253"/>
          <a:ext cx="4911725" cy="518478"/>
        </p:xfrm>
        <a:graphic>
          <a:graphicData uri="http://schemas.openxmlformats.org/drawingml/2006/table">
            <a:tbl>
              <a:tblPr firstRow="1" firstCol="1" bandRow="1"/>
              <a:tblGrid>
                <a:gridCol w="1026160">
                  <a:extLst>
                    <a:ext uri="{9D8B030D-6E8A-4147-A177-3AD203B41FA5}">
                      <a16:colId xmlns:a16="http://schemas.microsoft.com/office/drawing/2014/main" val="2228519832"/>
                    </a:ext>
                  </a:extLst>
                </a:gridCol>
                <a:gridCol w="913130">
                  <a:extLst>
                    <a:ext uri="{9D8B030D-6E8A-4147-A177-3AD203B41FA5}">
                      <a16:colId xmlns:a16="http://schemas.microsoft.com/office/drawing/2014/main" val="100199836"/>
                    </a:ext>
                  </a:extLst>
                </a:gridCol>
                <a:gridCol w="686435">
                  <a:extLst>
                    <a:ext uri="{9D8B030D-6E8A-4147-A177-3AD203B41FA5}">
                      <a16:colId xmlns:a16="http://schemas.microsoft.com/office/drawing/2014/main" val="4171958267"/>
                    </a:ext>
                  </a:extLst>
                </a:gridCol>
                <a:gridCol w="753745">
                  <a:extLst>
                    <a:ext uri="{9D8B030D-6E8A-4147-A177-3AD203B41FA5}">
                      <a16:colId xmlns:a16="http://schemas.microsoft.com/office/drawing/2014/main" val="2729828085"/>
                    </a:ext>
                  </a:extLst>
                </a:gridCol>
                <a:gridCol w="846455">
                  <a:extLst>
                    <a:ext uri="{9D8B030D-6E8A-4147-A177-3AD203B41FA5}">
                      <a16:colId xmlns:a16="http://schemas.microsoft.com/office/drawing/2014/main" val="1284613773"/>
                    </a:ext>
                  </a:extLst>
                </a:gridCol>
                <a:gridCol w="685800">
                  <a:extLst>
                    <a:ext uri="{9D8B030D-6E8A-4147-A177-3AD203B41FA5}">
                      <a16:colId xmlns:a16="http://schemas.microsoft.com/office/drawing/2014/main" val="2608646828"/>
                    </a:ext>
                  </a:extLst>
                </a:gridCol>
              </a:tblGrid>
              <a:tr h="308610">
                <a:tc>
                  <a:txBody>
                    <a:bodyPr/>
                    <a:lstStyle/>
                    <a:p>
                      <a:pPr marL="0" marR="0" algn="just">
                        <a:lnSpc>
                          <a:spcPct val="107000"/>
                        </a:lnSpc>
                        <a:spcBef>
                          <a:spcPts val="0"/>
                        </a:spcBef>
                        <a:spcAft>
                          <a:spcPts val="0"/>
                        </a:spcAft>
                      </a:pPr>
                      <a:r>
                        <a:rPr lang="en-US" sz="1100" b="1">
                          <a:solidFill>
                            <a:srgbClr val="000000"/>
                          </a:solidFill>
                          <a:effectLst/>
                          <a:latin typeface="Calibri" panose="020F0502020204030204" pitchFamily="34" charset="0"/>
                          <a:cs typeface="Courier New" panose="02070309020205020404" pitchFamily="49" charset="0"/>
                        </a:rPr>
                        <a:t>Model features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oob error on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100" b="1" dirty="0" err="1">
                          <a:effectLst/>
                          <a:latin typeface="Calibri" panose="020F0502020204030204" pitchFamily="34" charset="0"/>
                          <a:ea typeface="Calibri" panose="020F0502020204030204" pitchFamily="34" charset="0"/>
                          <a:cs typeface="Calibri" panose="020F0502020204030204" pitchFamily="34" charset="0"/>
                        </a:rPr>
                        <a:t>yTrain</a:t>
                      </a:r>
                      <a:r>
                        <a:rPr lang="en-US" sz="1100" b="1" dirty="0">
                          <a:effectLst/>
                          <a:latin typeface="Calibri" panose="020F0502020204030204" pitchFamily="34" charset="0"/>
                          <a:ea typeface="Calibri" panose="020F0502020204030204" pitchFamily="34" charset="0"/>
                          <a:cs typeface="Calibri" panose="020F0502020204030204" pitchFamily="34" charset="0"/>
                        </a:rPr>
                        <a:t> length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y_predict_ training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ytestlr length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y_predict_test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79694298"/>
                  </a:ext>
                </a:extLst>
              </a:tr>
              <a:tr h="143510">
                <a:tc>
                  <a:txBody>
                    <a:bodyPr/>
                    <a:lstStyle/>
                    <a:p>
                      <a:r>
                        <a:rPr lang="en-US" sz="1100" b="1" dirty="0">
                          <a:solidFill>
                            <a:srgbClr val="000000"/>
                          </a:solidFill>
                          <a:effectLst/>
                          <a:latin typeface="Calibri" panose="020F0502020204030204" pitchFamily="34" charset="0"/>
                          <a:cs typeface="Courier New" panose="02070309020205020404" pitchFamily="49" charset="0"/>
                        </a:rPr>
                        <a:t>Model features</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Times New Roman" panose="02020603050405020304" pitchFamily="18" charset="0"/>
                        </a:rPr>
                        <a:t>0.11</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Times New Roman" panose="02020603050405020304" pitchFamily="18" charset="0"/>
                        </a:rPr>
                        <a:t>126194</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latin typeface="Calibri" panose="020F0502020204030204" pitchFamily="34" charset="0"/>
                          <a:cs typeface="Times New Roman" panose="02020603050405020304" pitchFamily="18" charset="0"/>
                        </a:rPr>
                        <a:t>126194</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31549</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latin typeface="Calibri" panose="020F0502020204030204" pitchFamily="34" charset="0"/>
                          <a:cs typeface="Courier New" panose="02070309020205020404" pitchFamily="49" charset="0"/>
                        </a:rPr>
                        <a:t>31549</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4189452699"/>
                  </a:ext>
                </a:extLst>
              </a:tr>
            </a:tbl>
          </a:graphicData>
        </a:graphic>
      </p:graphicFrame>
      <p:sp>
        <p:nvSpPr>
          <p:cNvPr id="26" name="Rectangle 3">
            <a:extLst>
              <a:ext uri="{FF2B5EF4-FFF2-40B4-BE49-F238E27FC236}">
                <a16:creationId xmlns:a16="http://schemas.microsoft.com/office/drawing/2014/main" id="{C69DB7A1-164F-435F-B04E-6EEB1B6E5A56}"/>
              </a:ext>
            </a:extLst>
          </p:cNvPr>
          <p:cNvSpPr>
            <a:spLocks noChangeArrowheads="1"/>
          </p:cNvSpPr>
          <p:nvPr/>
        </p:nvSpPr>
        <p:spPr bwMode="auto">
          <a:xfrm>
            <a:off x="528213" y="3979762"/>
            <a:ext cx="1449121"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Classification Report</a:t>
            </a:r>
            <a:r>
              <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7" name="Rectangle 2">
            <a:extLst>
              <a:ext uri="{FF2B5EF4-FFF2-40B4-BE49-F238E27FC236}">
                <a16:creationId xmlns:a16="http://schemas.microsoft.com/office/drawing/2014/main" id="{595A584B-E252-417E-B21B-36457D0E2ACE}"/>
              </a:ext>
            </a:extLst>
          </p:cNvPr>
          <p:cNvSpPr>
            <a:spLocks noChangeArrowheads="1"/>
          </p:cNvSpPr>
          <p:nvPr/>
        </p:nvSpPr>
        <p:spPr bwMode="auto">
          <a:xfrm>
            <a:off x="528213" y="2918123"/>
            <a:ext cx="6062133"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Model features</a:t>
            </a:r>
            <a:r>
              <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graphicFrame>
        <p:nvGraphicFramePr>
          <p:cNvPr id="28" name="Table 27">
            <a:extLst>
              <a:ext uri="{FF2B5EF4-FFF2-40B4-BE49-F238E27FC236}">
                <a16:creationId xmlns:a16="http://schemas.microsoft.com/office/drawing/2014/main" id="{64F28206-BCC8-4F4A-B983-EB1B8ED7B117}"/>
              </a:ext>
            </a:extLst>
          </p:cNvPr>
          <p:cNvGraphicFramePr>
            <a:graphicFrameLocks noGrp="1"/>
          </p:cNvGraphicFramePr>
          <p:nvPr>
            <p:extLst>
              <p:ext uri="{D42A27DB-BD31-4B8C-83A1-F6EECF244321}">
                <p14:modId xmlns:p14="http://schemas.microsoft.com/office/powerpoint/2010/main" val="2730824610"/>
              </p:ext>
            </p:extLst>
          </p:nvPr>
        </p:nvGraphicFramePr>
        <p:xfrm>
          <a:off x="528213" y="4149039"/>
          <a:ext cx="3802063" cy="685800"/>
        </p:xfrm>
        <a:graphic>
          <a:graphicData uri="http://schemas.openxmlformats.org/drawingml/2006/table">
            <a:tbl>
              <a:tblPr firstRow="1" firstCol="1" bandRow="1"/>
              <a:tblGrid>
                <a:gridCol w="722948">
                  <a:extLst>
                    <a:ext uri="{9D8B030D-6E8A-4147-A177-3AD203B41FA5}">
                      <a16:colId xmlns:a16="http://schemas.microsoft.com/office/drawing/2014/main" val="1556344461"/>
                    </a:ext>
                  </a:extLst>
                </a:gridCol>
                <a:gridCol w="746444">
                  <a:extLst>
                    <a:ext uri="{9D8B030D-6E8A-4147-A177-3AD203B41FA5}">
                      <a16:colId xmlns:a16="http://schemas.microsoft.com/office/drawing/2014/main" val="3655926601"/>
                    </a:ext>
                  </a:extLst>
                </a:gridCol>
                <a:gridCol w="846771">
                  <a:extLst>
                    <a:ext uri="{9D8B030D-6E8A-4147-A177-3AD203B41FA5}">
                      <a16:colId xmlns:a16="http://schemas.microsoft.com/office/drawing/2014/main" val="647449232"/>
                    </a:ext>
                  </a:extLst>
                </a:gridCol>
                <a:gridCol w="742950">
                  <a:extLst>
                    <a:ext uri="{9D8B030D-6E8A-4147-A177-3AD203B41FA5}">
                      <a16:colId xmlns:a16="http://schemas.microsoft.com/office/drawing/2014/main" val="2837192476"/>
                    </a:ext>
                  </a:extLst>
                </a:gridCol>
                <a:gridCol w="742950">
                  <a:extLst>
                    <a:ext uri="{9D8B030D-6E8A-4147-A177-3AD203B41FA5}">
                      <a16:colId xmlns:a16="http://schemas.microsoft.com/office/drawing/2014/main" val="987714293"/>
                    </a:ext>
                  </a:extLst>
                </a:gridCol>
              </a:tblGrid>
              <a:tr h="54753">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202780291"/>
                  </a:ext>
                </a:extLst>
              </a:tr>
              <a:tr h="0">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0.91</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0.87</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0.89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16616</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2428050857"/>
                  </a:ext>
                </a:extLst>
              </a:tr>
              <a:tr h="0">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0.87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0.90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0.88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14933</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3839003201"/>
                  </a:ext>
                </a:extLst>
              </a:tr>
              <a:tr h="0">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Calibri" panose="020F0502020204030204" pitchFamily="34" charset="0"/>
                        </a:rPr>
                        <a:t>Avg/total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latin typeface="Calibri" panose="020F0502020204030204" pitchFamily="34" charset="0"/>
                          <a:cs typeface="Courier New" panose="02070309020205020404" pitchFamily="49" charset="0"/>
                        </a:rPr>
                        <a:t>0.89     </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latin typeface="Calibri" panose="020F0502020204030204" pitchFamily="34" charset="0"/>
                          <a:cs typeface="Courier New" panose="02070309020205020404" pitchFamily="49" charset="0"/>
                        </a:rPr>
                        <a:t>0.89</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0.89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latin typeface="Calibri" panose="020F0502020204030204" pitchFamily="34" charset="0"/>
                          <a:cs typeface="Courier New" panose="02070309020205020404" pitchFamily="49" charset="0"/>
                        </a:rPr>
                        <a:t>31549</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2834258446"/>
                  </a:ext>
                </a:extLst>
              </a:tr>
            </a:tbl>
          </a:graphicData>
        </a:graphic>
      </p:graphicFrame>
      <p:graphicFrame>
        <p:nvGraphicFramePr>
          <p:cNvPr id="29" name="Table 28">
            <a:extLst>
              <a:ext uri="{FF2B5EF4-FFF2-40B4-BE49-F238E27FC236}">
                <a16:creationId xmlns:a16="http://schemas.microsoft.com/office/drawing/2014/main" id="{5F887513-45EE-4D9B-BE83-F9102882AA44}"/>
              </a:ext>
            </a:extLst>
          </p:cNvPr>
          <p:cNvGraphicFramePr>
            <a:graphicFrameLocks noGrp="1"/>
          </p:cNvGraphicFramePr>
          <p:nvPr>
            <p:extLst>
              <p:ext uri="{D42A27DB-BD31-4B8C-83A1-F6EECF244321}">
                <p14:modId xmlns:p14="http://schemas.microsoft.com/office/powerpoint/2010/main" val="3885401990"/>
              </p:ext>
            </p:extLst>
          </p:nvPr>
        </p:nvGraphicFramePr>
        <p:xfrm>
          <a:off x="516995" y="5477461"/>
          <a:ext cx="3254375" cy="514350"/>
        </p:xfrm>
        <a:graphic>
          <a:graphicData uri="http://schemas.openxmlformats.org/drawingml/2006/table">
            <a:tbl>
              <a:tblPr firstRow="1" firstCol="1" bandRow="1"/>
              <a:tblGrid>
                <a:gridCol w="911225">
                  <a:extLst>
                    <a:ext uri="{9D8B030D-6E8A-4147-A177-3AD203B41FA5}">
                      <a16:colId xmlns:a16="http://schemas.microsoft.com/office/drawing/2014/main" val="3179742407"/>
                    </a:ext>
                  </a:extLst>
                </a:gridCol>
                <a:gridCol w="1314450">
                  <a:extLst>
                    <a:ext uri="{9D8B030D-6E8A-4147-A177-3AD203B41FA5}">
                      <a16:colId xmlns:a16="http://schemas.microsoft.com/office/drawing/2014/main" val="1138393135"/>
                    </a:ext>
                  </a:extLst>
                </a:gridCol>
                <a:gridCol w="1028700">
                  <a:extLst>
                    <a:ext uri="{9D8B030D-6E8A-4147-A177-3AD203B41FA5}">
                      <a16:colId xmlns:a16="http://schemas.microsoft.com/office/drawing/2014/main" val="3225022020"/>
                    </a:ext>
                  </a:extLst>
                </a:gridCol>
              </a:tblGrid>
              <a:tr h="0">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Predicted 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Predicted 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861589214"/>
                  </a:ext>
                </a:extLst>
              </a:tr>
              <a:tr h="0">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Actual 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highlight>
                            <a:srgbClr val="00FF00"/>
                          </a:highlight>
                          <a:latin typeface="Calibri" panose="020F0502020204030204" pitchFamily="34" charset="0"/>
                          <a:cs typeface="Courier New" panose="02070309020205020404" pitchFamily="49" charset="0"/>
                        </a:rPr>
                        <a:t>14533</a:t>
                      </a:r>
                      <a:r>
                        <a:rPr lang="en-US" sz="1100">
                          <a:solidFill>
                            <a:srgbClr val="000000"/>
                          </a:solidFill>
                          <a:effectLst/>
                          <a:latin typeface="Calibri" panose="020F0502020204030204" pitchFamily="34" charset="0"/>
                          <a:cs typeface="Courier New" panose="02070309020205020404" pitchFamily="49" charset="0"/>
                        </a:rPr>
                        <a:t>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FFFFFF"/>
                          </a:solidFill>
                          <a:effectLst/>
                          <a:highlight>
                            <a:srgbClr val="FF0000"/>
                          </a:highlight>
                          <a:latin typeface="Calibri" panose="020F0502020204030204" pitchFamily="34" charset="0"/>
                          <a:cs typeface="Times New Roman" panose="02020603050405020304" pitchFamily="18" charset="0"/>
                        </a:rPr>
                        <a:t>2083</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3130343331"/>
                  </a:ext>
                </a:extLst>
              </a:tr>
              <a:tr h="0">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Actual 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FFFFFF"/>
                          </a:solidFill>
                          <a:effectLst/>
                          <a:highlight>
                            <a:srgbClr val="FF0000"/>
                          </a:highlight>
                          <a:latin typeface="Calibri" panose="020F0502020204030204" pitchFamily="34" charset="0"/>
                          <a:cs typeface="Times New Roman" panose="02020603050405020304" pitchFamily="18" charset="0"/>
                        </a:rPr>
                        <a:t>1498</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highlight>
                            <a:srgbClr val="00FF00"/>
                          </a:highlight>
                          <a:latin typeface="Calibri" panose="020F0502020204030204" pitchFamily="34" charset="0"/>
                          <a:cs typeface="Courier New" panose="02070309020205020404" pitchFamily="49" charset="0"/>
                        </a:rPr>
                        <a:t>13435</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3054137660"/>
                  </a:ext>
                </a:extLst>
              </a:tr>
            </a:tbl>
          </a:graphicData>
        </a:graphic>
      </p:graphicFrame>
      <p:sp>
        <p:nvSpPr>
          <p:cNvPr id="30" name="Rectangle 4">
            <a:extLst>
              <a:ext uri="{FF2B5EF4-FFF2-40B4-BE49-F238E27FC236}">
                <a16:creationId xmlns:a16="http://schemas.microsoft.com/office/drawing/2014/main" id="{DC437402-AA66-47F2-9F27-AFD2A35A273C}"/>
              </a:ext>
            </a:extLst>
          </p:cNvPr>
          <p:cNvSpPr>
            <a:spLocks noChangeArrowheads="1"/>
          </p:cNvSpPr>
          <p:nvPr/>
        </p:nvSpPr>
        <p:spPr bwMode="auto">
          <a:xfrm>
            <a:off x="528213" y="5277624"/>
            <a:ext cx="2438400"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Confusion Matrix</a:t>
            </a: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31" name="Table 30">
            <a:extLst>
              <a:ext uri="{FF2B5EF4-FFF2-40B4-BE49-F238E27FC236}">
                <a16:creationId xmlns:a16="http://schemas.microsoft.com/office/drawing/2014/main" id="{3EF7E6D9-BF37-4C59-A22C-9F77ACBD1E33}"/>
              </a:ext>
            </a:extLst>
          </p:cNvPr>
          <p:cNvGraphicFramePr>
            <a:graphicFrameLocks noGrp="1"/>
          </p:cNvGraphicFramePr>
          <p:nvPr>
            <p:extLst>
              <p:ext uri="{D42A27DB-BD31-4B8C-83A1-F6EECF244321}">
                <p14:modId xmlns:p14="http://schemas.microsoft.com/office/powerpoint/2010/main" val="1315199100"/>
              </p:ext>
            </p:extLst>
          </p:nvPr>
        </p:nvGraphicFramePr>
        <p:xfrm>
          <a:off x="7281460" y="1255712"/>
          <a:ext cx="3737640" cy="1325442"/>
        </p:xfrm>
        <a:graphic>
          <a:graphicData uri="http://schemas.openxmlformats.org/drawingml/2006/table">
            <a:tbl>
              <a:tblPr firstRow="1" firstCol="1" bandRow="1"/>
              <a:tblGrid>
                <a:gridCol w="587083">
                  <a:extLst>
                    <a:ext uri="{9D8B030D-6E8A-4147-A177-3AD203B41FA5}">
                      <a16:colId xmlns:a16="http://schemas.microsoft.com/office/drawing/2014/main" val="414313340"/>
                    </a:ext>
                  </a:extLst>
                </a:gridCol>
                <a:gridCol w="1969098">
                  <a:extLst>
                    <a:ext uri="{9D8B030D-6E8A-4147-A177-3AD203B41FA5}">
                      <a16:colId xmlns:a16="http://schemas.microsoft.com/office/drawing/2014/main" val="476277539"/>
                    </a:ext>
                  </a:extLst>
                </a:gridCol>
                <a:gridCol w="1181459">
                  <a:extLst>
                    <a:ext uri="{9D8B030D-6E8A-4147-A177-3AD203B41FA5}">
                      <a16:colId xmlns:a16="http://schemas.microsoft.com/office/drawing/2014/main" val="901563033"/>
                    </a:ext>
                  </a:extLst>
                </a:gridCol>
              </a:tblGrid>
              <a:tr h="220907">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Sr.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Coefficient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736160688"/>
                  </a:ext>
                </a:extLst>
              </a:tr>
              <a:tr h="220907">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usd_pledged</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0.363263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3650860174"/>
                  </a:ext>
                </a:extLst>
              </a:tr>
              <a:tr h="220907">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backers_count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0.342628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1279581422"/>
                  </a:ext>
                </a:extLst>
              </a:tr>
              <a:tr h="220907">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deadline_days</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0.058642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620235326"/>
                  </a:ext>
                </a:extLst>
              </a:tr>
              <a:tr h="220907">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staff_pick</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0.029299 </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3703053582"/>
                  </a:ext>
                </a:extLst>
              </a:tr>
              <a:tr h="220907">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Shorts</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latin typeface="Calibri" panose="020F0502020204030204" pitchFamily="34" charset="0"/>
                          <a:cs typeface="Courier New" panose="02070309020205020404" pitchFamily="49" charset="0"/>
                        </a:rPr>
                        <a:t>0.015465 </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1560538859"/>
                  </a:ext>
                </a:extLst>
              </a:tr>
            </a:tbl>
          </a:graphicData>
        </a:graphic>
      </p:graphicFrame>
      <p:sp>
        <p:nvSpPr>
          <p:cNvPr id="32" name="Rectangle 31">
            <a:extLst>
              <a:ext uri="{FF2B5EF4-FFF2-40B4-BE49-F238E27FC236}">
                <a16:creationId xmlns:a16="http://schemas.microsoft.com/office/drawing/2014/main" id="{75292DB0-ED38-45BC-B57E-087BC9BDF362}"/>
              </a:ext>
            </a:extLst>
          </p:cNvPr>
          <p:cNvSpPr/>
          <p:nvPr/>
        </p:nvSpPr>
        <p:spPr>
          <a:xfrm>
            <a:off x="7150733" y="995384"/>
            <a:ext cx="3868367" cy="260328"/>
          </a:xfrm>
          <a:prstGeom prst="rect">
            <a:avLst/>
          </a:prstGeom>
        </p:spPr>
        <p:txBody>
          <a:bodyPr wrap="none">
            <a:spAutoFit/>
          </a:bodyPr>
          <a:lstStyle/>
          <a:p>
            <a:pPr>
              <a:lnSpc>
                <a:spcPct val="107000"/>
              </a:lnSpc>
              <a:spcAft>
                <a:spcPts val="800"/>
              </a:spcAft>
            </a:pPr>
            <a:r>
              <a:rPr lang="en-US" sz="1100" b="1" dirty="0">
                <a:latin typeface="Arial" panose="020B0604020202020204" pitchFamily="34" charset="0"/>
                <a:ea typeface="Calibri" panose="020F0502020204030204" pitchFamily="34" charset="0"/>
                <a:cs typeface="Arial" panose="020B0604020202020204" pitchFamily="34" charset="0"/>
              </a:rPr>
              <a:t>Top 5 feature with towards success (1): positive values</a:t>
            </a:r>
            <a:endParaRPr lang="en-US" sz="11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33" name="Table 32">
            <a:extLst>
              <a:ext uri="{FF2B5EF4-FFF2-40B4-BE49-F238E27FC236}">
                <a16:creationId xmlns:a16="http://schemas.microsoft.com/office/drawing/2014/main" id="{BD2EC827-CCAB-481D-B743-12F8ED9C7100}"/>
              </a:ext>
            </a:extLst>
          </p:cNvPr>
          <p:cNvGraphicFramePr>
            <a:graphicFrameLocks noGrp="1"/>
          </p:cNvGraphicFramePr>
          <p:nvPr>
            <p:extLst>
              <p:ext uri="{D42A27DB-BD31-4B8C-83A1-F6EECF244321}">
                <p14:modId xmlns:p14="http://schemas.microsoft.com/office/powerpoint/2010/main" val="1085977969"/>
              </p:ext>
            </p:extLst>
          </p:nvPr>
        </p:nvGraphicFramePr>
        <p:xfrm>
          <a:off x="7281460" y="3362305"/>
          <a:ext cx="3911259" cy="1325442"/>
        </p:xfrm>
        <a:graphic>
          <a:graphicData uri="http://schemas.openxmlformats.org/drawingml/2006/table">
            <a:tbl>
              <a:tblPr firstRow="1" firstCol="1" bandRow="1"/>
              <a:tblGrid>
                <a:gridCol w="593509">
                  <a:extLst>
                    <a:ext uri="{9D8B030D-6E8A-4147-A177-3AD203B41FA5}">
                      <a16:colId xmlns:a16="http://schemas.microsoft.com/office/drawing/2014/main" val="1700500599"/>
                    </a:ext>
                  </a:extLst>
                </a:gridCol>
                <a:gridCol w="1990650">
                  <a:extLst>
                    <a:ext uri="{9D8B030D-6E8A-4147-A177-3AD203B41FA5}">
                      <a16:colId xmlns:a16="http://schemas.microsoft.com/office/drawing/2014/main" val="2373441397"/>
                    </a:ext>
                  </a:extLst>
                </a:gridCol>
                <a:gridCol w="1327100">
                  <a:extLst>
                    <a:ext uri="{9D8B030D-6E8A-4147-A177-3AD203B41FA5}">
                      <a16:colId xmlns:a16="http://schemas.microsoft.com/office/drawing/2014/main" val="3926881257"/>
                    </a:ext>
                  </a:extLst>
                </a:gridCol>
              </a:tblGrid>
              <a:tr h="220907">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Sr.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Calibri" panose="020F0502020204030204" pitchFamily="34" charset="0"/>
                        </a:rPr>
                        <a:t>Coefficient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392944776"/>
                  </a:ext>
                </a:extLst>
              </a:tr>
              <a:tr h="220907">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Taxidermy</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050">
                          <a:solidFill>
                            <a:srgbClr val="000000"/>
                          </a:solidFill>
                          <a:effectLst/>
                          <a:latin typeface="Calibri" panose="020F0502020204030204" pitchFamily="34" charset="0"/>
                          <a:cs typeface="Times New Roman" panose="02020603050405020304" pitchFamily="18" charset="0"/>
                        </a:rPr>
                        <a:t>1.944475e-05</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3478891161"/>
                  </a:ext>
                </a:extLst>
              </a:tr>
              <a:tr h="220907">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latin typeface="Calibri" panose="020F0502020204030204" pitchFamily="34" charset="0"/>
                          <a:cs typeface="Courier New" panose="02070309020205020404" pitchFamily="49" charset="0"/>
                        </a:rPr>
                        <a:t>Letterpress    </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050">
                          <a:solidFill>
                            <a:srgbClr val="000000"/>
                          </a:solidFill>
                          <a:effectLst/>
                          <a:latin typeface="Calibri" panose="020F0502020204030204" pitchFamily="34" charset="0"/>
                          <a:cs typeface="Times New Roman" panose="02020603050405020304" pitchFamily="18" charset="0"/>
                        </a:rPr>
                        <a:t>1.605715e-05</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1942607739"/>
                  </a:ext>
                </a:extLst>
              </a:tr>
              <a:tr h="220907">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Miscellaneous</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050">
                          <a:solidFill>
                            <a:srgbClr val="000000"/>
                          </a:solidFill>
                          <a:effectLst/>
                          <a:latin typeface="Calibri" panose="020F0502020204030204" pitchFamily="34" charset="0"/>
                          <a:cs typeface="Times New Roman" panose="02020603050405020304" pitchFamily="18" charset="0"/>
                        </a:rPr>
                        <a:t>1.065033e-05</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4071651850"/>
                  </a:ext>
                </a:extLst>
              </a:tr>
              <a:tr h="220907">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a:solidFill>
                            <a:srgbClr val="000000"/>
                          </a:solidFill>
                          <a:effectLst/>
                          <a:latin typeface="Calibri" panose="020F0502020204030204" pitchFamily="34" charset="0"/>
                          <a:cs typeface="Courier New" panose="02070309020205020404" pitchFamily="49" charset="0"/>
                        </a:rPr>
                        <a:t>Country</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050">
                          <a:solidFill>
                            <a:srgbClr val="000000"/>
                          </a:solidFill>
                          <a:effectLst/>
                          <a:latin typeface="Calibri" panose="020F0502020204030204" pitchFamily="34" charset="0"/>
                          <a:cs typeface="Times New Roman" panose="02020603050405020304" pitchFamily="18" charset="0"/>
                        </a:rPr>
                        <a:t>8.956387e-07</a:t>
                      </a:r>
                      <a:endParaRPr lang="en-US" sz="11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577942273"/>
                  </a:ext>
                </a:extLst>
              </a:tr>
              <a:tr h="220907">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100" dirty="0">
                          <a:solidFill>
                            <a:srgbClr val="000000"/>
                          </a:solidFill>
                          <a:effectLst/>
                          <a:latin typeface="Calibri" panose="020F0502020204030204" pitchFamily="34" charset="0"/>
                          <a:cs typeface="Courier New" panose="02070309020205020404" pitchFamily="49" charset="0"/>
                        </a:rPr>
                        <a:t>Estate</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r>
                        <a:rPr lang="en-US" sz="1050" dirty="0">
                          <a:solidFill>
                            <a:srgbClr val="000000"/>
                          </a:solidFill>
                          <a:effectLst/>
                          <a:latin typeface="Calibri" panose="020F0502020204030204" pitchFamily="34" charset="0"/>
                          <a:cs typeface="Times New Roman" panose="02020603050405020304" pitchFamily="18" charset="0"/>
                        </a:rPr>
                        <a:t>5.096736e-07</a:t>
                      </a:r>
                      <a:endParaRPr lang="en-US" sz="1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3579931379"/>
                  </a:ext>
                </a:extLst>
              </a:tr>
            </a:tbl>
          </a:graphicData>
        </a:graphic>
      </p:graphicFrame>
      <p:sp>
        <p:nvSpPr>
          <p:cNvPr id="34" name="Rectangle 33">
            <a:extLst>
              <a:ext uri="{FF2B5EF4-FFF2-40B4-BE49-F238E27FC236}">
                <a16:creationId xmlns:a16="http://schemas.microsoft.com/office/drawing/2014/main" id="{D06F07FB-3D9A-4D98-B6FD-EFB0E383EF09}"/>
              </a:ext>
            </a:extLst>
          </p:cNvPr>
          <p:cNvSpPr/>
          <p:nvPr/>
        </p:nvSpPr>
        <p:spPr>
          <a:xfrm>
            <a:off x="7281460" y="3087400"/>
            <a:ext cx="3552576" cy="261610"/>
          </a:xfrm>
          <a:prstGeom prst="rect">
            <a:avLst/>
          </a:prstGeom>
        </p:spPr>
        <p:txBody>
          <a:bodyPr wrap="none">
            <a:spAutoFit/>
          </a:bodyPr>
          <a:lstStyle/>
          <a:p>
            <a:r>
              <a:rPr lang="en-US" sz="1100" b="1" dirty="0">
                <a:latin typeface="Arial" panose="020B0604020202020204" pitchFamily="34" charset="0"/>
                <a:ea typeface="Calibri" panose="020F0502020204030204" pitchFamily="34" charset="0"/>
                <a:cs typeface="Arial" panose="020B0604020202020204" pitchFamily="34" charset="0"/>
              </a:rPr>
              <a:t>Top 5 feature with towards fail (0): negative values</a:t>
            </a:r>
            <a:endParaRPr lang="en-US"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87186B2B-9E50-4080-AED4-6066B39401F9}"/>
              </a:ext>
            </a:extLst>
          </p:cNvPr>
          <p:cNvSpPr/>
          <p:nvPr/>
        </p:nvSpPr>
        <p:spPr>
          <a:xfrm>
            <a:off x="2966613" y="6415959"/>
            <a:ext cx="5981125" cy="261610"/>
          </a:xfrm>
          <a:prstGeom prst="rect">
            <a:avLst/>
          </a:prstGeom>
        </p:spPr>
        <p:txBody>
          <a:bodyPr wrap="none">
            <a:spAutoFit/>
          </a:bodyPr>
          <a:lstStyle/>
          <a:p>
            <a:r>
              <a:rPr lang="en-US" sz="1100" dirty="0">
                <a:latin typeface="Calibri" panose="020F0502020204030204" pitchFamily="34" charset="0"/>
                <a:ea typeface="Calibri" panose="020F0502020204030204" pitchFamily="34" charset="0"/>
                <a:cs typeface="Times New Roman" panose="02020603050405020304" pitchFamily="18" charset="0"/>
              </a:rPr>
              <a:t>The code related to this part is in </a:t>
            </a:r>
            <a:r>
              <a:rPr lang="en-US" sz="1100"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xmlns="" val="tx"/>
                    </a:ext>
                  </a:extLst>
                </a:hlinkClick>
              </a:rPr>
              <a:t>Capstone_ML_LogisticRegression_RandomForestClassifier.ipynb</a:t>
            </a:r>
            <a:r>
              <a:rPr lang="en-US" sz="1100" dirty="0">
                <a:latin typeface="Calibri" panose="020F0502020204030204" pitchFamily="34" charset="0"/>
                <a:ea typeface="Calibri" panose="020F0502020204030204" pitchFamily="34" charset="0"/>
                <a:cs typeface="Times New Roman" panose="02020603050405020304" pitchFamily="18" charset="0"/>
              </a:rPr>
              <a:t> file</a:t>
            </a:r>
            <a:endParaRPr lang="en-US" dirty="0"/>
          </a:p>
        </p:txBody>
      </p:sp>
      <p:sp>
        <p:nvSpPr>
          <p:cNvPr id="2" name="Slide Number Placeholder 1">
            <a:extLst>
              <a:ext uri="{FF2B5EF4-FFF2-40B4-BE49-F238E27FC236}">
                <a16:creationId xmlns:a16="http://schemas.microsoft.com/office/drawing/2014/main" id="{F953F6FE-E7DE-490D-8192-0FCE6C9F51BD}"/>
              </a:ext>
            </a:extLst>
          </p:cNvPr>
          <p:cNvSpPr>
            <a:spLocks noGrp="1"/>
          </p:cNvSpPr>
          <p:nvPr>
            <p:ph type="sldNum" sz="quarter" idx="12"/>
          </p:nvPr>
        </p:nvSpPr>
        <p:spPr/>
        <p:txBody>
          <a:bodyPr/>
          <a:lstStyle/>
          <a:p>
            <a:fld id="{FD37AA7B-1D0E-49A5-838B-B42ABDE721A8}" type="slidenum">
              <a:rPr lang="en-US" smtClean="0"/>
              <a:t>25</a:t>
            </a:fld>
            <a:endParaRPr lang="en-US"/>
          </a:p>
        </p:txBody>
      </p:sp>
    </p:spTree>
    <p:extLst>
      <p:ext uri="{BB962C8B-B14F-4D97-AF65-F5344CB8AC3E}">
        <p14:creationId xmlns:p14="http://schemas.microsoft.com/office/powerpoint/2010/main" val="4268510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57F9-421A-4630-9F82-7588E4A3F763}"/>
              </a:ext>
            </a:extLst>
          </p:cNvPr>
          <p:cNvSpPr>
            <a:spLocks noGrp="1"/>
          </p:cNvSpPr>
          <p:nvPr>
            <p:ph type="title"/>
          </p:nvPr>
        </p:nvSpPr>
        <p:spPr>
          <a:xfrm>
            <a:off x="0" y="0"/>
            <a:ext cx="12192000" cy="417689"/>
          </a:xfrm>
          <a:solidFill>
            <a:srgbClr val="00B0F0"/>
          </a:solidFill>
        </p:spPr>
        <p:txBody>
          <a:bodyPr>
            <a:noAutofit/>
          </a:bodyPr>
          <a:lstStyle/>
          <a:p>
            <a:r>
              <a:rPr lang="en-US" sz="2800" dirty="0">
                <a:latin typeface="Arial" panose="020B0604020202020204" pitchFamily="34" charset="0"/>
                <a:cs typeface="Arial" panose="020B0604020202020204" pitchFamily="34" charset="0"/>
              </a:rPr>
              <a:t>  Model Comparison</a:t>
            </a:r>
          </a:p>
        </p:txBody>
      </p:sp>
      <p:graphicFrame>
        <p:nvGraphicFramePr>
          <p:cNvPr id="5" name="Content Placeholder 4">
            <a:extLst>
              <a:ext uri="{FF2B5EF4-FFF2-40B4-BE49-F238E27FC236}">
                <a16:creationId xmlns:a16="http://schemas.microsoft.com/office/drawing/2014/main" id="{9CA8DADC-398A-4E74-9A97-CE28D9A85602}"/>
              </a:ext>
            </a:extLst>
          </p:cNvPr>
          <p:cNvGraphicFramePr>
            <a:graphicFrameLocks noGrp="1"/>
          </p:cNvGraphicFramePr>
          <p:nvPr>
            <p:ph idx="1"/>
            <p:extLst>
              <p:ext uri="{D42A27DB-BD31-4B8C-83A1-F6EECF244321}">
                <p14:modId xmlns:p14="http://schemas.microsoft.com/office/powerpoint/2010/main" val="2854813831"/>
              </p:ext>
            </p:extLst>
          </p:nvPr>
        </p:nvGraphicFramePr>
        <p:xfrm>
          <a:off x="324805" y="1069418"/>
          <a:ext cx="10557684" cy="5512000"/>
        </p:xfrm>
        <a:graphic>
          <a:graphicData uri="http://schemas.openxmlformats.org/drawingml/2006/table">
            <a:tbl>
              <a:tblPr firstRow="1" firstCol="1" bandRow="1"/>
              <a:tblGrid>
                <a:gridCol w="1981382">
                  <a:extLst>
                    <a:ext uri="{9D8B030D-6E8A-4147-A177-3AD203B41FA5}">
                      <a16:colId xmlns:a16="http://schemas.microsoft.com/office/drawing/2014/main" val="1302993435"/>
                    </a:ext>
                  </a:extLst>
                </a:gridCol>
                <a:gridCol w="1209747">
                  <a:extLst>
                    <a:ext uri="{9D8B030D-6E8A-4147-A177-3AD203B41FA5}">
                      <a16:colId xmlns:a16="http://schemas.microsoft.com/office/drawing/2014/main" val="1426837725"/>
                    </a:ext>
                  </a:extLst>
                </a:gridCol>
                <a:gridCol w="1279472">
                  <a:extLst>
                    <a:ext uri="{9D8B030D-6E8A-4147-A177-3AD203B41FA5}">
                      <a16:colId xmlns:a16="http://schemas.microsoft.com/office/drawing/2014/main" val="593066389"/>
                    </a:ext>
                  </a:extLst>
                </a:gridCol>
                <a:gridCol w="1535135">
                  <a:extLst>
                    <a:ext uri="{9D8B030D-6E8A-4147-A177-3AD203B41FA5}">
                      <a16:colId xmlns:a16="http://schemas.microsoft.com/office/drawing/2014/main" val="4227865169"/>
                    </a:ext>
                  </a:extLst>
                </a:gridCol>
                <a:gridCol w="1535135">
                  <a:extLst>
                    <a:ext uri="{9D8B030D-6E8A-4147-A177-3AD203B41FA5}">
                      <a16:colId xmlns:a16="http://schemas.microsoft.com/office/drawing/2014/main" val="1559348137"/>
                    </a:ext>
                  </a:extLst>
                </a:gridCol>
                <a:gridCol w="1447977">
                  <a:extLst>
                    <a:ext uri="{9D8B030D-6E8A-4147-A177-3AD203B41FA5}">
                      <a16:colId xmlns:a16="http://schemas.microsoft.com/office/drawing/2014/main" val="2835874058"/>
                    </a:ext>
                  </a:extLst>
                </a:gridCol>
                <a:gridCol w="1568836">
                  <a:extLst>
                    <a:ext uri="{9D8B030D-6E8A-4147-A177-3AD203B41FA5}">
                      <a16:colId xmlns:a16="http://schemas.microsoft.com/office/drawing/2014/main" val="2072466899"/>
                    </a:ext>
                  </a:extLst>
                </a:gridCol>
              </a:tblGrid>
              <a:tr h="1295736">
                <a:tc>
                  <a:txBody>
                    <a:bodyPr/>
                    <a:lstStyle/>
                    <a:p>
                      <a:pPr marL="0" marR="0" algn="just">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Random Forest Classifier 169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Random Forest Classifier  -199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Calibri" panose="020F0502020204030204" pitchFamily="34" charset="0"/>
                        </a:rPr>
                        <a:t>Random Forest Classifier -444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r>
                        <a:rPr lang="en-US" sz="1500" b="1">
                          <a:solidFill>
                            <a:srgbClr val="000000"/>
                          </a:solidFill>
                          <a:effectLst/>
                          <a:latin typeface="Calibri" panose="020F0502020204030204" pitchFamily="34" charset="0"/>
                          <a:cs typeface="Times New Roman" panose="02020603050405020304" pitchFamily="18" charset="0"/>
                        </a:rPr>
                        <a:t> </a:t>
                      </a:r>
                      <a:endParaRPr lang="en-US" sz="1600">
                        <a:effectLst/>
                        <a:latin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Random Forest Classifier-997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Linear  Regression -L2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b="1" dirty="0">
                          <a:solidFill>
                            <a:srgbClr val="000000"/>
                          </a:solidFill>
                          <a:effectLst/>
                          <a:latin typeface="Calibri" panose="020F0502020204030204" pitchFamily="34" charset="0"/>
                          <a:cs typeface="Times New Roman" panose="02020603050405020304" pitchFamily="18" charset="0"/>
                        </a:rPr>
                        <a:t> </a:t>
                      </a:r>
                      <a:endParaRPr lang="en-US" sz="1600" dirty="0">
                        <a:effectLst/>
                        <a:latin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r>
                        <a:rPr lang="en-US" sz="1600" b="1" dirty="0">
                          <a:effectLst/>
                          <a:latin typeface="Calibri" panose="020F0502020204030204" pitchFamily="34" charset="0"/>
                          <a:cs typeface="Calibri" panose="020F0502020204030204" pitchFamily="34" charset="0"/>
                        </a:rPr>
                        <a:t>Linear Regression -L1</a:t>
                      </a:r>
                      <a:endParaRPr lang="en-US" sz="1600" dirty="0">
                        <a:effectLst/>
                        <a:latin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123922105"/>
                  </a:ext>
                </a:extLst>
              </a:tr>
              <a:tr h="318652">
                <a:tc>
                  <a:txBody>
                    <a:bodyPr/>
                    <a:lstStyle/>
                    <a:p>
                      <a:r>
                        <a:rPr lang="en-US" sz="1600" b="1" dirty="0">
                          <a:effectLst/>
                          <a:latin typeface="Calibri" panose="020F0502020204030204" pitchFamily="34" charset="0"/>
                          <a:cs typeface="Calibri" panose="020F0502020204030204" pitchFamily="34" charset="0"/>
                        </a:rPr>
                        <a:t>Accuracy  </a:t>
                      </a:r>
                      <a:endParaRPr lang="en-US" sz="1600" dirty="0">
                        <a:effectLst/>
                        <a:latin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0.78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3551917800"/>
                  </a:ext>
                </a:extLst>
              </a:tr>
              <a:tr h="301880">
                <a:tc>
                  <a:txBody>
                    <a:bodyPr/>
                    <a:lstStyle/>
                    <a:p>
                      <a:r>
                        <a:rPr lang="en-US" sz="1600" b="1">
                          <a:effectLst/>
                          <a:latin typeface="Calibri" panose="020F0502020204030204" pitchFamily="34" charset="0"/>
                          <a:cs typeface="Calibri" panose="020F0502020204030204" pitchFamily="34" charset="0"/>
                        </a:rPr>
                        <a:t>Precision(1)</a:t>
                      </a:r>
                      <a:endParaRPr lang="en-US" sz="1600">
                        <a:effectLst/>
                        <a:latin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1078670649"/>
                  </a:ext>
                </a:extLst>
              </a:tr>
              <a:tr h="301880">
                <a:tc>
                  <a:txBody>
                    <a:bodyPr/>
                    <a:lstStyle/>
                    <a:p>
                      <a:r>
                        <a:rPr lang="en-US" sz="1600" b="1">
                          <a:effectLst/>
                          <a:latin typeface="Calibri" panose="020F0502020204030204" pitchFamily="34" charset="0"/>
                          <a:cs typeface="Calibri" panose="020F0502020204030204" pitchFamily="34" charset="0"/>
                        </a:rPr>
                        <a:t>recall(1)</a:t>
                      </a:r>
                      <a:endParaRPr lang="en-US" sz="1600">
                        <a:effectLst/>
                        <a:latin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1851319045"/>
                  </a:ext>
                </a:extLst>
              </a:tr>
              <a:tr h="301880">
                <a:tc>
                  <a:txBody>
                    <a:bodyPr/>
                    <a:lstStyle/>
                    <a:p>
                      <a:r>
                        <a:rPr lang="en-US" sz="1600" b="1">
                          <a:effectLst/>
                          <a:latin typeface="Calibri" panose="020F0502020204030204" pitchFamily="34" charset="0"/>
                          <a:cs typeface="Calibri" panose="020F0502020204030204" pitchFamily="34" charset="0"/>
                        </a:rPr>
                        <a:t>f1-score(1)</a:t>
                      </a:r>
                      <a:endParaRPr lang="en-US" sz="1600">
                        <a:effectLst/>
                        <a:latin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0.74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2277013575"/>
                  </a:ext>
                </a:extLst>
              </a:tr>
              <a:tr h="301880">
                <a:tc>
                  <a:txBody>
                    <a:bodyPr/>
                    <a:lstStyle/>
                    <a:p>
                      <a:r>
                        <a:rPr lang="en-US" sz="1600" b="1">
                          <a:effectLst/>
                          <a:latin typeface="Calibri" panose="020F0502020204030204" pitchFamily="34" charset="0"/>
                          <a:cs typeface="Calibri" panose="020F0502020204030204" pitchFamily="34" charset="0"/>
                        </a:rPr>
                        <a:t>support(1)</a:t>
                      </a:r>
                      <a:endParaRPr lang="en-US" sz="1600">
                        <a:effectLst/>
                        <a:latin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14933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14933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14933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14933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14933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14933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3290356435"/>
                  </a:ext>
                </a:extLst>
              </a:tr>
              <a:tr h="301880">
                <a:tc>
                  <a:txBody>
                    <a:bodyPr/>
                    <a:lstStyle/>
                    <a:p>
                      <a:r>
                        <a:rPr lang="en-US" sz="1600" b="1">
                          <a:effectLst/>
                          <a:latin typeface="Calibri" panose="020F0502020204030204" pitchFamily="34" charset="0"/>
                          <a:cs typeface="Calibri" panose="020F0502020204030204" pitchFamily="34" charset="0"/>
                        </a:rPr>
                        <a:t>Precision(0)</a:t>
                      </a:r>
                      <a:endParaRPr lang="en-US" sz="1600">
                        <a:effectLst/>
                        <a:latin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0.91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0.91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0.91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0.91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0.78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0.74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2552085300"/>
                  </a:ext>
                </a:extLst>
              </a:tr>
              <a:tr h="301880">
                <a:tc>
                  <a:txBody>
                    <a:bodyPr/>
                    <a:lstStyle/>
                    <a:p>
                      <a:r>
                        <a:rPr lang="en-US" sz="1600" b="1">
                          <a:effectLst/>
                          <a:latin typeface="Calibri" panose="020F0502020204030204" pitchFamily="34" charset="0"/>
                          <a:cs typeface="Calibri" panose="020F0502020204030204" pitchFamily="34" charset="0"/>
                        </a:rPr>
                        <a:t>recall(0)</a:t>
                      </a:r>
                      <a:endParaRPr lang="en-US" sz="1600">
                        <a:effectLst/>
                        <a:latin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147636299"/>
                  </a:ext>
                </a:extLst>
              </a:tr>
              <a:tr h="301880">
                <a:tc>
                  <a:txBody>
                    <a:bodyPr/>
                    <a:lstStyle/>
                    <a:p>
                      <a:r>
                        <a:rPr lang="en-US" sz="1600" b="1">
                          <a:effectLst/>
                          <a:latin typeface="Calibri" panose="020F0502020204030204" pitchFamily="34" charset="0"/>
                          <a:cs typeface="Calibri" panose="020F0502020204030204" pitchFamily="34" charset="0"/>
                        </a:rPr>
                        <a:t>f1-score(0)</a:t>
                      </a:r>
                      <a:endParaRPr lang="en-US" sz="1600">
                        <a:effectLst/>
                        <a:latin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1612449993"/>
                  </a:ext>
                </a:extLst>
              </a:tr>
              <a:tr h="301880">
                <a:tc>
                  <a:txBody>
                    <a:bodyPr/>
                    <a:lstStyle/>
                    <a:p>
                      <a:r>
                        <a:rPr lang="en-US" sz="1600" b="1" dirty="0">
                          <a:effectLst/>
                          <a:latin typeface="Calibri" panose="020F0502020204030204" pitchFamily="34" charset="0"/>
                          <a:cs typeface="Calibri" panose="020F0502020204030204" pitchFamily="34" charset="0"/>
                        </a:rPr>
                        <a:t>support(0)</a:t>
                      </a:r>
                      <a:endParaRPr lang="en-US" sz="1600" dirty="0">
                        <a:effectLst/>
                        <a:latin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16616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16616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16616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16616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16616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16616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987949038"/>
                  </a:ext>
                </a:extLst>
              </a:tr>
              <a:tr h="590346">
                <a:tc>
                  <a:txBody>
                    <a:bodyPr/>
                    <a:lstStyle/>
                    <a:p>
                      <a:r>
                        <a:rPr lang="en-US" sz="1600" b="1">
                          <a:effectLst/>
                          <a:latin typeface="Calibri" panose="020F0502020204030204" pitchFamily="34" charset="0"/>
                          <a:cs typeface="Calibri" panose="020F0502020204030204" pitchFamily="34" charset="0"/>
                        </a:rPr>
                        <a:t>False(Actual/Predicted)</a:t>
                      </a:r>
                      <a:endParaRPr lang="en-US" sz="1600">
                        <a:effectLst/>
                        <a:latin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14533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14533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14533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14533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15336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14811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3751795256"/>
                  </a:ext>
                </a:extLst>
              </a:tr>
              <a:tr h="590346">
                <a:tc>
                  <a:txBody>
                    <a:bodyPr/>
                    <a:lstStyle/>
                    <a:p>
                      <a:r>
                        <a:rPr lang="en-US" sz="1600" b="1">
                          <a:effectLst/>
                          <a:latin typeface="Calibri" panose="020F0502020204030204" pitchFamily="34" charset="0"/>
                          <a:cs typeface="Calibri" panose="020F0502020204030204" pitchFamily="34" charset="0"/>
                        </a:rPr>
                        <a:t>True(Actual/Predicted)</a:t>
                      </a:r>
                      <a:endParaRPr lang="en-US" sz="1600">
                        <a:effectLst/>
                        <a:latin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13435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13435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13435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13435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10697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9810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1395912697"/>
                  </a:ext>
                </a:extLst>
              </a:tr>
              <a:tr h="301880">
                <a:tc>
                  <a:txBody>
                    <a:bodyPr/>
                    <a:lstStyle/>
                    <a:p>
                      <a:r>
                        <a:rPr lang="en-US" sz="1600" b="1" dirty="0">
                          <a:effectLst/>
                          <a:latin typeface="Calibri" panose="020F0502020204030204" pitchFamily="34" charset="0"/>
                          <a:cs typeface="Calibri" panose="020F0502020204030204" pitchFamily="34" charset="0"/>
                        </a:rPr>
                        <a:t> </a:t>
                      </a:r>
                      <a:endParaRPr lang="en-US" sz="1600" dirty="0">
                        <a:effectLst/>
                        <a:latin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895" marR="99895" marT="0" marB="0">
                    <a:lnL w="12700" cap="flat" cmpd="sng" algn="ctr">
                      <a:solidFill>
                        <a:srgbClr val="B4C6E7"/>
                      </a:solidFill>
                      <a:prstDash val="solid"/>
                      <a:round/>
                      <a:headEnd type="none" w="med" len="med"/>
                      <a:tailEnd type="none" w="med" len="med"/>
                    </a:lnL>
                    <a:lnR w="12700" cap="flat" cmpd="sng" algn="ctr">
                      <a:solidFill>
                        <a:srgbClr val="B4C6E7"/>
                      </a:solidFill>
                      <a:prstDash val="solid"/>
                      <a:round/>
                      <a:headEnd type="none" w="med" len="med"/>
                      <a:tailEnd type="none" w="med" len="med"/>
                    </a:lnR>
                    <a:lnT w="12700" cap="flat" cmpd="sng" algn="ctr">
                      <a:solidFill>
                        <a:srgbClr val="B4C6E7"/>
                      </a:solidFill>
                      <a:prstDash val="solid"/>
                      <a:round/>
                      <a:headEnd type="none" w="med" len="med"/>
                      <a:tailEnd type="none" w="med" len="med"/>
                    </a:lnT>
                    <a:lnB w="12700" cap="flat" cmpd="sng" algn="ctr">
                      <a:solidFill>
                        <a:srgbClr val="B4C6E7"/>
                      </a:solidFill>
                      <a:prstDash val="solid"/>
                      <a:round/>
                      <a:headEnd type="none" w="med" len="med"/>
                      <a:tailEnd type="none" w="med" len="med"/>
                    </a:lnB>
                  </a:tcPr>
                </a:tc>
                <a:extLst>
                  <a:ext uri="{0D108BD9-81ED-4DB2-BD59-A6C34878D82A}">
                    <a16:rowId xmlns:a16="http://schemas.microsoft.com/office/drawing/2014/main" val="3872148968"/>
                  </a:ext>
                </a:extLst>
              </a:tr>
            </a:tbl>
          </a:graphicData>
        </a:graphic>
      </p:graphicFrame>
      <p:sp>
        <p:nvSpPr>
          <p:cNvPr id="7" name="Rectangle 3">
            <a:extLst>
              <a:ext uri="{FF2B5EF4-FFF2-40B4-BE49-F238E27FC236}">
                <a16:creationId xmlns:a16="http://schemas.microsoft.com/office/drawing/2014/main" id="{3DE01559-1939-463B-8A97-1B48109EC68D}"/>
              </a:ext>
            </a:extLst>
          </p:cNvPr>
          <p:cNvSpPr>
            <a:spLocks noChangeArrowheads="1"/>
          </p:cNvSpPr>
          <p:nvPr/>
        </p:nvSpPr>
        <p:spPr bwMode="auto">
          <a:xfrm>
            <a:off x="324805" y="778772"/>
            <a:ext cx="4551995"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Model features Test Data</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
        <p:nvSpPr>
          <p:cNvPr id="3" name="Slide Number Placeholder 2">
            <a:extLst>
              <a:ext uri="{FF2B5EF4-FFF2-40B4-BE49-F238E27FC236}">
                <a16:creationId xmlns:a16="http://schemas.microsoft.com/office/drawing/2014/main" id="{B5B14B63-EFDC-42CB-B845-30AF13DE3925}"/>
              </a:ext>
            </a:extLst>
          </p:cNvPr>
          <p:cNvSpPr>
            <a:spLocks noGrp="1"/>
          </p:cNvSpPr>
          <p:nvPr>
            <p:ph type="sldNum" sz="quarter" idx="12"/>
          </p:nvPr>
        </p:nvSpPr>
        <p:spPr/>
        <p:txBody>
          <a:bodyPr/>
          <a:lstStyle/>
          <a:p>
            <a:fld id="{FD37AA7B-1D0E-49A5-838B-B42ABDE721A8}" type="slidenum">
              <a:rPr lang="en-US" smtClean="0"/>
              <a:t>26</a:t>
            </a:fld>
            <a:endParaRPr lang="en-US"/>
          </a:p>
        </p:txBody>
      </p:sp>
    </p:spTree>
    <p:extLst>
      <p:ext uri="{BB962C8B-B14F-4D97-AF65-F5344CB8AC3E}">
        <p14:creationId xmlns:p14="http://schemas.microsoft.com/office/powerpoint/2010/main" val="2758806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28978"/>
          </a:xfrm>
          <a:solidFill>
            <a:srgbClr val="00B0F0"/>
          </a:solidFill>
        </p:spPr>
        <p:txBody>
          <a:bodyPr>
            <a:noAutofit/>
          </a:bodyPr>
          <a:lstStyle/>
          <a:p>
            <a:r>
              <a:rPr lang="en-US" sz="2800" dirty="0">
                <a:latin typeface="Arial" panose="020B0604020202020204" pitchFamily="34" charset="0"/>
                <a:ea typeface="Athelas" charset="0"/>
                <a:cs typeface="Arial" panose="020B0604020202020204" pitchFamily="34" charset="0"/>
              </a:rPr>
              <a:t>Conclusion - Model Comparison </a:t>
            </a:r>
          </a:p>
        </p:txBody>
      </p:sp>
      <p:sp>
        <p:nvSpPr>
          <p:cNvPr id="4" name="Title 1"/>
          <p:cNvSpPr txBox="1">
            <a:spLocks/>
          </p:cNvSpPr>
          <p:nvPr/>
        </p:nvSpPr>
        <p:spPr>
          <a:xfrm>
            <a:off x="293512" y="722489"/>
            <a:ext cx="11602156" cy="5571067"/>
          </a:xfrm>
          <a:prstGeom prst="rect">
            <a:avLst/>
          </a:prstGeom>
          <a:solidFill>
            <a:schemeClr val="accent5">
              <a:lumMod val="20000"/>
              <a:lumOff val="80000"/>
            </a:schemeClr>
          </a:solidFill>
          <a:ln w="57150" cmpd="sng">
            <a:solidFill>
              <a:srgbClr val="0070C0"/>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0" indent="-457200">
              <a:lnSpc>
                <a:spcPct val="130000"/>
              </a:lnSpc>
              <a:buClr>
                <a:schemeClr val="tx1"/>
              </a:buClr>
              <a:buFont typeface="Wingdings" panose="05000000000000000000" pitchFamily="2" charset="2"/>
              <a:buChar char="q"/>
            </a:pPr>
            <a:r>
              <a:rPr lang="en-US" sz="1800" dirty="0">
                <a:latin typeface="Arial" panose="020B0604020202020204" pitchFamily="34" charset="0"/>
                <a:cs typeface="Arial" panose="020B0604020202020204" pitchFamily="34" charset="0"/>
              </a:rPr>
              <a:t>The two machine learning algorithm Random Forest Classifier and Logistic Regression were compared with each other and also with some variation of parameters within the same algorithm</a:t>
            </a:r>
          </a:p>
          <a:p>
            <a:pPr marL="457200" lvl="0" indent="-457200">
              <a:lnSpc>
                <a:spcPct val="130000"/>
              </a:lnSpc>
              <a:buClr>
                <a:schemeClr val="tx1"/>
              </a:buClr>
              <a:buFont typeface="Wingdings" panose="05000000000000000000" pitchFamily="2" charset="2"/>
              <a:buChar char="q"/>
            </a:pPr>
            <a:endParaRPr lang="en-US" sz="1800" dirty="0">
              <a:latin typeface="Arial" panose="020B0604020202020204" pitchFamily="34" charset="0"/>
              <a:cs typeface="Arial" panose="020B0604020202020204" pitchFamily="34" charset="0"/>
            </a:endParaRPr>
          </a:p>
          <a:p>
            <a:pPr marL="457200" lvl="0" indent="-457200">
              <a:lnSpc>
                <a:spcPct val="130000"/>
              </a:lnSpc>
              <a:buClr>
                <a:schemeClr val="tx1"/>
              </a:buClr>
              <a:buFont typeface="Wingdings" panose="05000000000000000000" pitchFamily="2" charset="2"/>
              <a:buChar char="q"/>
            </a:pPr>
            <a:r>
              <a:rPr lang="en-US" sz="1800" dirty="0">
                <a:latin typeface="Arial" panose="020B0604020202020204" pitchFamily="34" charset="0"/>
                <a:ea typeface="Athelas" charset="0"/>
                <a:cs typeface="Arial" panose="020B0604020202020204" pitchFamily="34" charset="0"/>
              </a:rPr>
              <a:t>The Random forest with estimator 169-997 provides insight that model work similar and hence increasing estimator does not provide any significant improvement on the model</a:t>
            </a:r>
          </a:p>
          <a:p>
            <a:pPr marL="285750" lvl="0" indent="-285750">
              <a:lnSpc>
                <a:spcPct val="130000"/>
              </a:lnSpc>
              <a:buClr>
                <a:schemeClr val="tx1"/>
              </a:buClr>
              <a:buFont typeface="Wingdings" panose="05000000000000000000" pitchFamily="2" charset="2"/>
              <a:buChar char="q"/>
            </a:pPr>
            <a:endParaRPr lang="en-US" sz="1800" dirty="0">
              <a:latin typeface="Arial" panose="020B0604020202020204" pitchFamily="34" charset="0"/>
              <a:ea typeface="Athelas" charset="0"/>
              <a:cs typeface="Arial" panose="020B0604020202020204" pitchFamily="34" charset="0"/>
            </a:endParaRPr>
          </a:p>
          <a:p>
            <a:pPr marL="457200" lvl="0" indent="-457200">
              <a:lnSpc>
                <a:spcPct val="130000"/>
              </a:lnSpc>
              <a:buClr>
                <a:schemeClr val="tx1"/>
              </a:buClr>
              <a:buFont typeface="Wingdings" panose="05000000000000000000" pitchFamily="2" charset="2"/>
              <a:buChar char="q"/>
            </a:pPr>
            <a:r>
              <a:rPr lang="en-US" sz="1800" dirty="0">
                <a:latin typeface="Arial" panose="020B0604020202020204" pitchFamily="34" charset="0"/>
                <a:ea typeface="Athelas" charset="0"/>
                <a:cs typeface="Arial" panose="020B0604020202020204" pitchFamily="34" charset="0"/>
              </a:rPr>
              <a:t>In Linear regression with L1 an L2 as regularization parameter, the L2 provides little better performance</a:t>
            </a:r>
          </a:p>
          <a:p>
            <a:pPr marL="457200" lvl="0" indent="-457200">
              <a:lnSpc>
                <a:spcPct val="130000"/>
              </a:lnSpc>
              <a:buClr>
                <a:schemeClr val="tx1"/>
              </a:buClr>
              <a:buFont typeface="Wingdings" panose="05000000000000000000" pitchFamily="2" charset="2"/>
              <a:buChar char="q"/>
            </a:pPr>
            <a:endParaRPr lang="en-US" sz="1800" dirty="0">
              <a:latin typeface="Athelas" charset="0"/>
              <a:ea typeface="Athelas" charset="0"/>
              <a:cs typeface="Athelas" charset="0"/>
            </a:endParaRPr>
          </a:p>
          <a:p>
            <a:pPr marL="457200" lvl="0" indent="-457200">
              <a:lnSpc>
                <a:spcPct val="130000"/>
              </a:lnSpc>
              <a:buClr>
                <a:schemeClr val="tx1"/>
              </a:buClr>
              <a:buFont typeface="Wingdings" panose="05000000000000000000" pitchFamily="2" charset="2"/>
              <a:buChar char="q"/>
            </a:pPr>
            <a:r>
              <a:rPr lang="en-US" sz="1800" dirty="0">
                <a:latin typeface="Arial" panose="020B0604020202020204" pitchFamily="34" charset="0"/>
                <a:cs typeface="Arial" panose="020B0604020202020204" pitchFamily="34" charset="0"/>
              </a:rPr>
              <a:t>Between two machine algorithm, the random forest classifier performed well over logistic regression on many parameters. </a:t>
            </a:r>
          </a:p>
          <a:p>
            <a:pPr marL="457200" lvl="0" indent="-457200">
              <a:lnSpc>
                <a:spcPct val="130000"/>
              </a:lnSpc>
              <a:buClr>
                <a:schemeClr val="tx1"/>
              </a:buClr>
              <a:buFont typeface="Wingdings" panose="05000000000000000000" pitchFamily="2" charset="2"/>
              <a:buChar char="q"/>
            </a:pPr>
            <a:endParaRPr lang="en-US" sz="1800" dirty="0">
              <a:latin typeface="Arial" panose="020B0604020202020204" pitchFamily="34" charset="0"/>
              <a:cs typeface="Arial" panose="020B0604020202020204" pitchFamily="34" charset="0"/>
            </a:endParaRPr>
          </a:p>
          <a:p>
            <a:pPr marL="457200" lvl="0" indent="-457200">
              <a:lnSpc>
                <a:spcPct val="130000"/>
              </a:lnSpc>
              <a:buClr>
                <a:schemeClr val="tx1"/>
              </a:buClr>
              <a:buFont typeface="Wingdings" panose="05000000000000000000" pitchFamily="2" charset="2"/>
              <a:buChar char="q"/>
            </a:pPr>
            <a:r>
              <a:rPr lang="en-US" sz="1800" dirty="0">
                <a:latin typeface="Arial" panose="020B0604020202020204" pitchFamily="34" charset="0"/>
                <a:cs typeface="Arial" panose="020B0604020202020204" pitchFamily="34" charset="0"/>
              </a:rPr>
              <a:t>The accuracy improved with random forest classifier. The recall  &amp; f-1 score for positive(1) improved significantly with random forest but logistic regression did perform well for some false(0) data too</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FA6B3E-46B9-EC46-AB95-0E643768DDA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07562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EE287-7829-4DB6-975B-4203D93B7AB7}"/>
              </a:ext>
            </a:extLst>
          </p:cNvPr>
          <p:cNvSpPr>
            <a:spLocks noGrp="1"/>
          </p:cNvSpPr>
          <p:nvPr>
            <p:ph idx="1"/>
          </p:nvPr>
        </p:nvSpPr>
        <p:spPr>
          <a:xfrm>
            <a:off x="124179" y="575734"/>
            <a:ext cx="11777310" cy="5253566"/>
          </a:xfrm>
          <a:solidFill>
            <a:schemeClr val="accent5">
              <a:lumMod val="20000"/>
              <a:lumOff val="80000"/>
            </a:schemeClr>
          </a:solidFill>
          <a:ln>
            <a:solidFill>
              <a:srgbClr val="0070C0"/>
            </a:solidFill>
          </a:ln>
        </p:spPr>
        <p:txBody>
          <a:bodyPr>
            <a:normAutofit fontScale="92500" lnSpcReduction="10000"/>
          </a:bodyPr>
          <a:lstStyle/>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There can be various crowdfunding sources, however this Project will be limited to campaigns funded using a website called </a:t>
            </a:r>
            <a:r>
              <a:rPr lang="en-US" sz="2200" b="1" dirty="0">
                <a:latin typeface="Arial" panose="020B0604020202020204" pitchFamily="34" charset="0"/>
                <a:cs typeface="Arial" panose="020B0604020202020204" pitchFamily="34" charset="0"/>
              </a:rPr>
              <a:t>Kickstarte</a:t>
            </a:r>
            <a:r>
              <a:rPr lang="en-US" sz="2200" dirty="0">
                <a:latin typeface="Arial" panose="020B0604020202020204" pitchFamily="34" charset="0"/>
                <a:cs typeface="Arial" panose="020B0604020202020204" pitchFamily="34" charset="0"/>
              </a:rPr>
              <a:t>r</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future we can include data from multiple companies like GoFundMe, Indiegogo etc</a:t>
            </a:r>
          </a:p>
          <a:p>
            <a:pPr marL="0" indent="0">
              <a:buNone/>
            </a:pPr>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Launch Period: </a:t>
            </a:r>
            <a:r>
              <a:rPr lang="en-US" sz="2200" dirty="0">
                <a:latin typeface="Arial" panose="020B0604020202020204" pitchFamily="34" charset="0"/>
                <a:cs typeface="Arial" panose="020B0604020202020204" pitchFamily="34" charset="0"/>
              </a:rPr>
              <a:t>Study the restriction related to this model based on the age of the Kickstarter project</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Currently, the files are processed using code running in a Jupiter notebook on the local computer. The process like data wrangling, data cleaning and modeling took hours to finish on a local machine. Cloud technologies like </a:t>
            </a:r>
            <a:r>
              <a:rPr lang="en-US" sz="2200" b="1" dirty="0">
                <a:latin typeface="Arial" panose="020B0604020202020204" pitchFamily="34" charset="0"/>
                <a:cs typeface="Arial" panose="020B0604020202020204" pitchFamily="34" charset="0"/>
              </a:rPr>
              <a:t>AWS, Azure, and Cloudera </a:t>
            </a:r>
            <a:r>
              <a:rPr lang="en-US" sz="2200" dirty="0">
                <a:latin typeface="Arial" panose="020B0604020202020204" pitchFamily="34" charset="0"/>
                <a:cs typeface="Arial" panose="020B0604020202020204" pitchFamily="34" charset="0"/>
              </a:rPr>
              <a:t>etc. can be used to speed-up the processing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We can use batch processing  for getting new data every month and update the model</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Create a web application for visualization </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9055A45-0C72-4CA0-8B6F-4257F2D67F34}"/>
              </a:ext>
            </a:extLst>
          </p:cNvPr>
          <p:cNvSpPr>
            <a:spLocks noGrp="1"/>
          </p:cNvSpPr>
          <p:nvPr>
            <p:ph type="sldNum" sz="quarter" idx="12"/>
          </p:nvPr>
        </p:nvSpPr>
        <p:spPr/>
        <p:txBody>
          <a:bodyPr/>
          <a:lstStyle/>
          <a:p>
            <a:fld id="{16FA6B3E-46B9-EC46-AB95-0E643768DDA9}" type="slidenum">
              <a:rPr lang="en-US" smtClean="0"/>
              <a:t>28</a:t>
            </a:fld>
            <a:endParaRPr lang="en-US"/>
          </a:p>
        </p:txBody>
      </p:sp>
      <p:sp>
        <p:nvSpPr>
          <p:cNvPr id="5" name="Title 1">
            <a:extLst>
              <a:ext uri="{FF2B5EF4-FFF2-40B4-BE49-F238E27FC236}">
                <a16:creationId xmlns:a16="http://schemas.microsoft.com/office/drawing/2014/main" id="{7445FAEB-1E64-4C70-A96D-A86527BF39FE}"/>
              </a:ext>
            </a:extLst>
          </p:cNvPr>
          <p:cNvSpPr txBox="1">
            <a:spLocks/>
          </p:cNvSpPr>
          <p:nvPr/>
        </p:nvSpPr>
        <p:spPr>
          <a:xfrm>
            <a:off x="0" y="0"/>
            <a:ext cx="12192000" cy="406400"/>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More Ideas to improve the Model in Future  </a:t>
            </a:r>
          </a:p>
        </p:txBody>
      </p:sp>
    </p:spTree>
    <p:extLst>
      <p:ext uri="{BB962C8B-B14F-4D97-AF65-F5344CB8AC3E}">
        <p14:creationId xmlns:p14="http://schemas.microsoft.com/office/powerpoint/2010/main" val="2704082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28978"/>
          </a:xfrm>
          <a:solidFill>
            <a:srgbClr val="00B0F0"/>
          </a:solidFill>
        </p:spPr>
        <p:txBody>
          <a:bodyPr>
            <a:noAutofit/>
          </a:bodyPr>
          <a:lstStyle/>
          <a:p>
            <a:r>
              <a:rPr lang="en-US" sz="2800" dirty="0">
                <a:latin typeface="Arial" panose="020B0604020202020204" pitchFamily="34" charset="0"/>
                <a:ea typeface="Athelas" charset="0"/>
                <a:cs typeface="Arial" panose="020B0604020202020204" pitchFamily="34" charset="0"/>
              </a:rPr>
              <a:t>Conclusion and Recommendations </a:t>
            </a:r>
          </a:p>
        </p:txBody>
      </p:sp>
      <p:sp>
        <p:nvSpPr>
          <p:cNvPr id="4" name="Title 1"/>
          <p:cNvSpPr txBox="1">
            <a:spLocks/>
          </p:cNvSpPr>
          <p:nvPr/>
        </p:nvSpPr>
        <p:spPr>
          <a:xfrm>
            <a:off x="225778" y="1117600"/>
            <a:ext cx="11768666" cy="4063999"/>
          </a:xfrm>
          <a:prstGeom prst="rect">
            <a:avLst/>
          </a:prstGeom>
          <a:solidFill>
            <a:schemeClr val="accent5">
              <a:lumMod val="20000"/>
              <a:lumOff val="80000"/>
            </a:schemeClr>
          </a:solidFill>
          <a:ln w="57150" cmpd="sng">
            <a:solidFill>
              <a:srgbClr val="0070C0"/>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nSpc>
                <a:spcPct val="130000"/>
              </a:lnSpc>
              <a:buClr>
                <a:schemeClr val="tx1"/>
              </a:buClr>
              <a:buFont typeface="Wingdings" panose="05000000000000000000" pitchFamily="2" charset="2"/>
              <a:buChar char="q"/>
            </a:pPr>
            <a:r>
              <a:rPr lang="en-US" sz="1600" dirty="0">
                <a:latin typeface="Arial" panose="020B0604020202020204" pitchFamily="34" charset="0"/>
                <a:cs typeface="Arial" panose="020B0604020202020204" pitchFamily="34" charset="0"/>
              </a:rPr>
              <a:t>All sources of datasets contributed to the predictive power of the model</a:t>
            </a:r>
          </a:p>
          <a:p>
            <a:pPr marL="285750" indent="-285750">
              <a:lnSpc>
                <a:spcPct val="130000"/>
              </a:lnSpc>
              <a:buClr>
                <a:schemeClr val="tx1"/>
              </a:buCl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marL="285750" indent="-285750">
              <a:lnSpc>
                <a:spcPct val="130000"/>
              </a:lnSpc>
              <a:buClr>
                <a:schemeClr val="tx1"/>
              </a:buClr>
              <a:buFont typeface="Wingdings" panose="05000000000000000000" pitchFamily="2" charset="2"/>
              <a:buChar char="q"/>
            </a:pPr>
            <a:r>
              <a:rPr lang="en-US" sz="1600" dirty="0">
                <a:latin typeface="Arial" panose="020B0604020202020204" pitchFamily="34" charset="0"/>
                <a:cs typeface="Arial" panose="020B0604020202020204" pitchFamily="34" charset="0"/>
              </a:rPr>
              <a:t>Out of supervised classification models, the Random Forest Classifier provided the best results</a:t>
            </a:r>
          </a:p>
          <a:p>
            <a:pPr marL="285750" indent="-285750">
              <a:lnSpc>
                <a:spcPct val="130000"/>
              </a:lnSpc>
              <a:buClr>
                <a:schemeClr val="tx1"/>
              </a:buCl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marL="285750" indent="-285750">
              <a:lnSpc>
                <a:spcPct val="130000"/>
              </a:lnSpc>
              <a:buClr>
                <a:schemeClr val="tx1"/>
              </a:buClr>
              <a:buFont typeface="Wingdings" panose="05000000000000000000" pitchFamily="2" charset="2"/>
              <a:buChar char="q"/>
            </a:pPr>
            <a:r>
              <a:rPr lang="en-US" sz="1600" dirty="0">
                <a:latin typeface="Arial" panose="020B0604020202020204" pitchFamily="34" charset="0"/>
                <a:cs typeface="Arial" panose="020B0604020202020204" pitchFamily="34" charset="0"/>
              </a:rPr>
              <a:t>Out of 32 features, we have performed feature importance analysis and identified features strongly contributing to the success and failure of the campaign</a:t>
            </a:r>
          </a:p>
          <a:p>
            <a:pPr marL="285750" indent="-285750">
              <a:lnSpc>
                <a:spcPct val="130000"/>
              </a:lnSpc>
              <a:buClr>
                <a:schemeClr val="tx1"/>
              </a:buCl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marL="285750" indent="-285750">
              <a:lnSpc>
                <a:spcPct val="130000"/>
              </a:lnSpc>
              <a:buClr>
                <a:schemeClr val="tx1"/>
              </a:buClr>
              <a:buFont typeface="Wingdings" panose="05000000000000000000" pitchFamily="2" charset="2"/>
              <a:buChar char="q"/>
            </a:pPr>
            <a:r>
              <a:rPr lang="en-US" sz="1600" dirty="0">
                <a:latin typeface="Arial" panose="020B0604020202020204" pitchFamily="34" charset="0"/>
                <a:cs typeface="Arial" panose="020B0604020202020204" pitchFamily="34" charset="0"/>
              </a:rPr>
              <a:t>Kickstarter can add value to their current process of staff pick selection. They can use this model and understand if staff pick feature can take this project through the finish line</a:t>
            </a:r>
          </a:p>
          <a:p>
            <a:pPr marL="285750" indent="-285750">
              <a:lnSpc>
                <a:spcPct val="130000"/>
              </a:lnSpc>
              <a:buClr>
                <a:schemeClr val="tx1"/>
              </a:buCl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marL="285750" indent="-285750">
              <a:lnSpc>
                <a:spcPct val="130000"/>
              </a:lnSpc>
              <a:buClr>
                <a:schemeClr val="tx1"/>
              </a:buClr>
              <a:buFont typeface="Wingdings" panose="05000000000000000000" pitchFamily="2" charset="2"/>
              <a:buChar char="q"/>
            </a:pPr>
            <a:r>
              <a:rPr lang="en-US" sz="1600" dirty="0">
                <a:latin typeface="Arial" panose="020B0604020202020204" pitchFamily="34" charset="0"/>
                <a:cs typeface="Arial" panose="020B0604020202020204" pitchFamily="34" charset="0"/>
              </a:rPr>
              <a:t>Through our model the Project Owner and Project backer can estimate the success or the failure of the campaign before launching or investing respectively</a:t>
            </a:r>
          </a:p>
          <a:p>
            <a:pPr marL="285750" indent="-285750">
              <a:lnSpc>
                <a:spcPct val="130000"/>
              </a:lnSpc>
              <a:buClr>
                <a:schemeClr val="tx1"/>
              </a:buCl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FA6B3E-46B9-EC46-AB95-0E643768DDA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4609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5CD9-B33B-44B1-BDC5-FB8D6673F46A}"/>
              </a:ext>
            </a:extLst>
          </p:cNvPr>
          <p:cNvSpPr>
            <a:spLocks noGrp="1"/>
          </p:cNvSpPr>
          <p:nvPr>
            <p:ph type="title"/>
          </p:nvPr>
        </p:nvSpPr>
        <p:spPr>
          <a:xfrm>
            <a:off x="372533" y="564442"/>
            <a:ext cx="11571111" cy="6039558"/>
          </a:xfrm>
        </p:spPr>
        <p:txBody>
          <a:bodyPr>
            <a:normAutofit fontScale="90000"/>
          </a:bodyPr>
          <a:lstStyle/>
          <a:p>
            <a:pPr marL="228600" indent="-228600">
              <a:spcBef>
                <a:spcPts val="1000"/>
              </a:spcBef>
              <a:buFont typeface="Arial" panose="020B0604020202020204" pitchFamily="34" charset="0"/>
              <a:buChar char="•"/>
            </a:pP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sz="2000" dirty="0">
                <a:solidFill>
                  <a:prstClr val="black"/>
                </a:solidFill>
                <a:latin typeface="Arial" panose="020B0604020202020204" pitchFamily="34" charset="0"/>
                <a:cs typeface="Arial" panose="020B0604020202020204" pitchFamily="34" charset="0"/>
              </a:rPr>
              <a:t>Kickstarter platform has raised $3.71 billion for 300,000 projects                              </a:t>
            </a:r>
            <a:br>
              <a:rPr lang="en-US" sz="2000" dirty="0">
                <a:solidFill>
                  <a:prstClr val="black"/>
                </a:solidFill>
                <a:latin typeface="Arial" panose="020B0604020202020204" pitchFamily="34" charset="0"/>
                <a:cs typeface="Arial" panose="020B0604020202020204" pitchFamily="34" charset="0"/>
              </a:rPr>
            </a:br>
            <a:r>
              <a:rPr lang="en-US" sz="2000" dirty="0">
                <a:solidFill>
                  <a:prstClr val="black"/>
                </a:solidFill>
                <a:latin typeface="Arial" panose="020B0604020202020204" pitchFamily="34" charset="0"/>
                <a:cs typeface="Arial" panose="020B0604020202020204" pitchFamily="34" charset="0"/>
              </a:rPr>
              <a:t/>
            </a:r>
            <a:br>
              <a:rPr lang="en-US" sz="2000" dirty="0">
                <a:solidFill>
                  <a:prstClr val="black"/>
                </a:solidFill>
                <a:latin typeface="Arial" panose="020B0604020202020204" pitchFamily="34" charset="0"/>
                <a:cs typeface="Arial" panose="020B0604020202020204" pitchFamily="34" charset="0"/>
              </a:rPr>
            </a:br>
            <a:r>
              <a:rPr lang="en-US" sz="2000" dirty="0">
                <a:solidFill>
                  <a:srgbClr val="00B050"/>
                </a:solidFill>
                <a:latin typeface="Arial" panose="020B0604020202020204" pitchFamily="34" charset="0"/>
                <a:cs typeface="Arial" panose="020B0604020202020204" pitchFamily="34" charset="0"/>
              </a:rPr>
              <a:t>Successfully funded projects: 144,770 </a:t>
            </a:r>
            <a:br>
              <a:rPr lang="en-US" sz="2000" dirty="0">
                <a:solidFill>
                  <a:srgbClr val="00B050"/>
                </a:solidFill>
                <a:latin typeface="Arial" panose="020B0604020202020204" pitchFamily="34" charset="0"/>
                <a:cs typeface="Arial" panose="020B0604020202020204" pitchFamily="34" charset="0"/>
              </a:rPr>
            </a:br>
            <a:r>
              <a:rPr lang="en-US" sz="2000" dirty="0">
                <a:solidFill>
                  <a:srgbClr val="00B050"/>
                </a:solidFill>
                <a:latin typeface="Arial" panose="020B0604020202020204" pitchFamily="34" charset="0"/>
                <a:cs typeface="Arial" panose="020B0604020202020204" pitchFamily="34" charset="0"/>
              </a:rPr>
              <a:t/>
            </a:r>
            <a:br>
              <a:rPr lang="en-US" sz="2000" dirty="0">
                <a:solidFill>
                  <a:srgbClr val="00B050"/>
                </a:solidFill>
                <a:latin typeface="Arial" panose="020B0604020202020204" pitchFamily="34" charset="0"/>
                <a:cs typeface="Arial" panose="020B0604020202020204" pitchFamily="34" charset="0"/>
              </a:rPr>
            </a:br>
            <a:r>
              <a:rPr lang="en-US" sz="2000" dirty="0">
                <a:solidFill>
                  <a:prstClr val="black"/>
                </a:solidFill>
                <a:latin typeface="Arial" panose="020B0604020202020204" pitchFamily="34" charset="0"/>
                <a:cs typeface="Arial" panose="020B0604020202020204" pitchFamily="34" charset="0"/>
              </a:rPr>
              <a:t>Unsuccessful projects: 255,775</a:t>
            </a:r>
            <a:br>
              <a:rPr lang="en-US" sz="2000" dirty="0">
                <a:solidFill>
                  <a:prstClr val="black"/>
                </a:solidFill>
                <a:latin typeface="Arial" panose="020B0604020202020204" pitchFamily="34" charset="0"/>
                <a:cs typeface="Arial" panose="020B0604020202020204" pitchFamily="34" charset="0"/>
              </a:rPr>
            </a:br>
            <a:r>
              <a:rPr lang="en-US" sz="2000" dirty="0">
                <a:solidFill>
                  <a:prstClr val="black"/>
                </a:solidFill>
                <a:latin typeface="Arial" panose="020B0604020202020204" pitchFamily="34" charset="0"/>
                <a:cs typeface="Arial" panose="020B0604020202020204" pitchFamily="34" charset="0"/>
              </a:rPr>
              <a:t/>
            </a:r>
            <a:br>
              <a:rPr lang="en-US" sz="2000" dirty="0">
                <a:solidFill>
                  <a:prstClr val="black"/>
                </a:solidFill>
                <a:latin typeface="Arial" panose="020B0604020202020204" pitchFamily="34" charset="0"/>
                <a:cs typeface="Arial" panose="020B0604020202020204" pitchFamily="34" charset="0"/>
              </a:rPr>
            </a:br>
            <a:r>
              <a:rPr lang="en-US" sz="2000" dirty="0">
                <a:solidFill>
                  <a:prstClr val="black"/>
                </a:solidFill>
                <a:latin typeface="Arial" panose="020B0604020202020204" pitchFamily="34" charset="0"/>
                <a:cs typeface="Arial" panose="020B0604020202020204" pitchFamily="34" charset="0"/>
              </a:rPr>
              <a:t>But, are all projects worth the clients and audience investments?</a:t>
            </a:r>
            <a:r>
              <a:rPr lang="en-US" dirty="0">
                <a:solidFill>
                  <a:prstClr val="black"/>
                </a:solidFill>
              </a:rPr>
              <a:t/>
            </a:r>
            <a:br>
              <a:rPr lang="en-US" dirty="0">
                <a:solidFill>
                  <a:prstClr val="black"/>
                </a:solidFill>
              </a:rPr>
            </a:br>
            <a:r>
              <a:rPr lang="en-US" dirty="0">
                <a:solidFill>
                  <a:prstClr val="black"/>
                </a:solidFill>
              </a:rPr>
              <a:t/>
            </a:r>
            <a:br>
              <a:rPr lang="en-US" dirty="0">
                <a:solidFill>
                  <a:prstClr val="black"/>
                </a:solidFill>
              </a:rPr>
            </a:br>
            <a:r>
              <a:rPr lang="en-US" dirty="0">
                <a:solidFill>
                  <a:prstClr val="black"/>
                </a:solidFill>
              </a:rPr>
              <a:t/>
            </a:r>
            <a:br>
              <a:rPr lang="en-US" dirty="0">
                <a:solidFill>
                  <a:prstClr val="black"/>
                </a:solidFill>
              </a:rPr>
            </a:br>
            <a:r>
              <a:rPr lang="en-US" dirty="0">
                <a:solidFill>
                  <a:prstClr val="black"/>
                </a:solidFill>
              </a:rPr>
              <a:t/>
            </a:r>
            <a:br>
              <a:rPr lang="en-US" dirty="0">
                <a:solidFill>
                  <a:prstClr val="black"/>
                </a:solidFill>
              </a:rPr>
            </a:br>
            <a:r>
              <a:rPr lang="en-US" sz="2000" dirty="0">
                <a:solidFill>
                  <a:prstClr val="black"/>
                </a:solidFill>
                <a:latin typeface="Arial" panose="020B0604020202020204" pitchFamily="34" charset="0"/>
                <a:cs typeface="Arial" panose="020B0604020202020204" pitchFamily="34" charset="0"/>
              </a:rPr>
              <a:t>This project aims to find out the best algorithm to predict the probability of success of newly launched crowdfunding project.</a:t>
            </a:r>
            <a:br>
              <a:rPr lang="en-US" sz="2000" dirty="0">
                <a:solidFill>
                  <a:prstClr val="black"/>
                </a:solidFill>
                <a:latin typeface="Arial" panose="020B0604020202020204" pitchFamily="34" charset="0"/>
                <a:cs typeface="Arial" panose="020B0604020202020204" pitchFamily="34" charset="0"/>
              </a:rPr>
            </a:br>
            <a:r>
              <a:rPr lang="en-US" sz="2000" dirty="0">
                <a:solidFill>
                  <a:prstClr val="black"/>
                </a:solidFill>
                <a:latin typeface="Arial" panose="020B0604020202020204" pitchFamily="34" charset="0"/>
                <a:cs typeface="Arial" panose="020B0604020202020204" pitchFamily="34" charset="0"/>
              </a:rPr>
              <a:t/>
            </a:r>
            <a:br>
              <a:rPr lang="en-US" sz="2000" dirty="0">
                <a:solidFill>
                  <a:prstClr val="black"/>
                </a:solidFill>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The project should be launched in last twenty-four hours because the project which has passed more time might have received some pledge amount which is not a variable in this model.</a:t>
            </a:r>
            <a:br>
              <a:rPr lang="en-US" sz="2000" dirty="0">
                <a:latin typeface="Arial" panose="020B0604020202020204" pitchFamily="34" charset="0"/>
                <a:cs typeface="Arial" panose="020B0604020202020204" pitchFamily="34" charset="0"/>
              </a:rPr>
            </a:br>
            <a:r>
              <a:rPr lang="en-US" sz="2000" dirty="0">
                <a:solidFill>
                  <a:prstClr val="black"/>
                </a:solidFill>
                <a:latin typeface="Arial" panose="020B0604020202020204" pitchFamily="34" charset="0"/>
                <a:cs typeface="Arial" panose="020B0604020202020204" pitchFamily="34" charset="0"/>
              </a:rPr>
              <a:t/>
            </a:r>
            <a:br>
              <a:rPr lang="en-US" sz="2000" dirty="0">
                <a:solidFill>
                  <a:prstClr val="black"/>
                </a:solidFill>
                <a:latin typeface="Arial" panose="020B0604020202020204" pitchFamily="34" charset="0"/>
                <a:cs typeface="Arial" panose="020B0604020202020204" pitchFamily="34" charset="0"/>
              </a:rPr>
            </a:br>
            <a:r>
              <a:rPr lang="en-US" sz="2000" dirty="0">
                <a:solidFill>
                  <a:prstClr val="black"/>
                </a:solidFill>
                <a:latin typeface="Arial" panose="020B0604020202020204" pitchFamily="34" charset="0"/>
                <a:cs typeface="Arial" panose="020B0604020202020204" pitchFamily="34" charset="0"/>
              </a:rPr>
              <a:t/>
            </a:r>
            <a:br>
              <a:rPr lang="en-US" sz="2000" dirty="0">
                <a:solidFill>
                  <a:prstClr val="black"/>
                </a:solidFill>
                <a:latin typeface="Arial" panose="020B0604020202020204" pitchFamily="34" charset="0"/>
                <a:cs typeface="Arial" panose="020B0604020202020204" pitchFamily="34" charset="0"/>
              </a:rPr>
            </a:br>
            <a:r>
              <a:rPr lang="en-US" sz="2000" dirty="0">
                <a:solidFill>
                  <a:prstClr val="black"/>
                </a:solidFill>
                <a:latin typeface="Arial" panose="020B0604020202020204" pitchFamily="34" charset="0"/>
                <a:cs typeface="Arial" panose="020B0604020202020204" pitchFamily="34" charset="0"/>
              </a:rPr>
              <a:t/>
            </a:r>
            <a:br>
              <a:rPr lang="en-US" sz="2000" dirty="0">
                <a:solidFill>
                  <a:prstClr val="black"/>
                </a:solidFill>
                <a:latin typeface="Arial" panose="020B0604020202020204" pitchFamily="34" charset="0"/>
                <a:cs typeface="Arial" panose="020B0604020202020204" pitchFamily="34" charset="0"/>
              </a:rPr>
            </a:br>
            <a:r>
              <a:rPr lang="en-US" sz="2000" dirty="0">
                <a:solidFill>
                  <a:prstClr val="black"/>
                </a:solidFill>
                <a:latin typeface="Arial" panose="020B0604020202020204" pitchFamily="34" charset="0"/>
                <a:cs typeface="Arial" panose="020B0604020202020204" pitchFamily="34" charset="0"/>
              </a:rPr>
              <a:t/>
            </a:r>
            <a:br>
              <a:rPr lang="en-US" sz="2000" dirty="0">
                <a:solidFill>
                  <a:prstClr val="black"/>
                </a:solidFill>
                <a:latin typeface="Arial" panose="020B0604020202020204" pitchFamily="34" charset="0"/>
                <a:cs typeface="Arial" panose="020B0604020202020204" pitchFamily="34" charset="0"/>
              </a:rPr>
            </a:br>
            <a:r>
              <a:rPr lang="en-US" dirty="0">
                <a:solidFill>
                  <a:prstClr val="black"/>
                </a:solidFill>
              </a:rPr>
              <a:t/>
            </a:r>
            <a:br>
              <a:rPr lang="en-US" dirty="0">
                <a:solidFill>
                  <a:prstClr val="black"/>
                </a:solidFill>
              </a:rPr>
            </a:br>
            <a:r>
              <a:rPr lang="en-US" dirty="0">
                <a:solidFill>
                  <a:prstClr val="black"/>
                </a:solidFill>
              </a:rPr>
              <a:t/>
            </a:r>
            <a:br>
              <a:rPr lang="en-US" dirty="0">
                <a:solidFill>
                  <a:prstClr val="black"/>
                </a:solidFill>
              </a:rPr>
            </a:br>
            <a:r>
              <a:rPr lang="en-US" sz="2400" dirty="0">
                <a:solidFill>
                  <a:prstClr val="black"/>
                </a:solidFill>
                <a:latin typeface="Arial" panose="020B0604020202020204" pitchFamily="34" charset="0"/>
                <a:ea typeface="+mn-ea"/>
                <a:cs typeface="Arial" panose="020B0604020202020204" pitchFamily="34" charset="0"/>
              </a:rPr>
              <a:t/>
            </a:r>
            <a:br>
              <a:rPr lang="en-US" sz="2400" dirty="0">
                <a:solidFill>
                  <a:prstClr val="black"/>
                </a:solidFill>
                <a:latin typeface="Arial" panose="020B0604020202020204" pitchFamily="34" charset="0"/>
                <a:ea typeface="+mn-ea"/>
                <a:cs typeface="Arial" panose="020B0604020202020204" pitchFamily="34" charset="0"/>
              </a:rPr>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sz="2700" dirty="0"/>
          </a:p>
        </p:txBody>
      </p:sp>
      <p:sp>
        <p:nvSpPr>
          <p:cNvPr id="4" name="Title 1">
            <a:extLst>
              <a:ext uri="{FF2B5EF4-FFF2-40B4-BE49-F238E27FC236}">
                <a16:creationId xmlns:a16="http://schemas.microsoft.com/office/drawing/2014/main" id="{15BD8C72-7988-4474-88F1-047A9D434B57}"/>
              </a:ext>
            </a:extLst>
          </p:cNvPr>
          <p:cNvSpPr txBox="1">
            <a:spLocks/>
          </p:cNvSpPr>
          <p:nvPr/>
        </p:nvSpPr>
        <p:spPr>
          <a:xfrm>
            <a:off x="-11289" y="0"/>
            <a:ext cx="12192000" cy="447674"/>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Arial" panose="020B0604020202020204" pitchFamily="34" charset="0"/>
                <a:cs typeface="Arial" panose="020B0604020202020204" pitchFamily="34" charset="0"/>
              </a:rPr>
              <a:t>The Problem </a:t>
            </a:r>
          </a:p>
        </p:txBody>
      </p:sp>
      <p:sp>
        <p:nvSpPr>
          <p:cNvPr id="5" name="TextBox 4">
            <a:extLst>
              <a:ext uri="{FF2B5EF4-FFF2-40B4-BE49-F238E27FC236}">
                <a16:creationId xmlns:a16="http://schemas.microsoft.com/office/drawing/2014/main" id="{2021D9B7-28F7-4033-8427-00EBA5462A3B}"/>
              </a:ext>
            </a:extLst>
          </p:cNvPr>
          <p:cNvSpPr txBox="1"/>
          <p:nvPr/>
        </p:nvSpPr>
        <p:spPr>
          <a:xfrm>
            <a:off x="1106310" y="3036328"/>
            <a:ext cx="10521246" cy="785343"/>
          </a:xfrm>
          <a:prstGeom prst="rect">
            <a:avLst/>
          </a:prstGeom>
          <a:solidFill>
            <a:srgbClr val="00B0F0"/>
          </a:solidFill>
          <a:ln>
            <a:solidFill>
              <a:schemeClr val="tx1">
                <a:lumMod val="95000"/>
                <a:lumOff val="5000"/>
              </a:schemeClr>
            </a:solidFill>
          </a:ln>
        </p:spPr>
        <p:txBody>
          <a:bodyPr wrap="square" rtlCol="0">
            <a:spAutoFit/>
          </a:bodyPr>
          <a:lstStyle/>
          <a:p>
            <a:pPr algn="ctr">
              <a:lnSpc>
                <a:spcPct val="150000"/>
              </a:lnSpc>
            </a:pPr>
            <a:r>
              <a:rPr lang="en-US" sz="1600" b="1" dirty="0">
                <a:latin typeface="Arial" panose="020B0604020202020204" pitchFamily="34" charset="0"/>
                <a:ea typeface="Athelas" charset="0"/>
                <a:cs typeface="Arial" panose="020B0604020202020204" pitchFamily="34" charset="0"/>
              </a:rPr>
              <a:t>Can we predict the success or failure of newly launched </a:t>
            </a:r>
          </a:p>
          <a:p>
            <a:pPr algn="ctr">
              <a:lnSpc>
                <a:spcPct val="150000"/>
              </a:lnSpc>
            </a:pPr>
            <a:r>
              <a:rPr lang="en-US" sz="1600" b="1" dirty="0">
                <a:latin typeface="Arial" panose="020B0604020202020204" pitchFamily="34" charset="0"/>
                <a:ea typeface="Athelas" charset="0"/>
                <a:cs typeface="Arial" panose="020B0604020202020204" pitchFamily="34" charset="0"/>
              </a:rPr>
              <a:t>Kickstarter Campaigns? </a:t>
            </a:r>
          </a:p>
        </p:txBody>
      </p:sp>
      <p:sp>
        <p:nvSpPr>
          <p:cNvPr id="3" name="Slide Number Placeholder 2">
            <a:extLst>
              <a:ext uri="{FF2B5EF4-FFF2-40B4-BE49-F238E27FC236}">
                <a16:creationId xmlns:a16="http://schemas.microsoft.com/office/drawing/2014/main" id="{0A614DB5-690B-47F3-B5A7-ABF29D01D473}"/>
              </a:ext>
            </a:extLst>
          </p:cNvPr>
          <p:cNvSpPr>
            <a:spLocks noGrp="1"/>
          </p:cNvSpPr>
          <p:nvPr>
            <p:ph type="sldNum" sz="quarter" idx="12"/>
          </p:nvPr>
        </p:nvSpPr>
        <p:spPr/>
        <p:txBody>
          <a:bodyPr/>
          <a:lstStyle/>
          <a:p>
            <a:fld id="{FD37AA7B-1D0E-49A5-838B-B42ABDE721A8}" type="slidenum">
              <a:rPr lang="en-US" smtClean="0"/>
              <a:t>3</a:t>
            </a:fld>
            <a:endParaRPr lang="en-US"/>
          </a:p>
        </p:txBody>
      </p:sp>
    </p:spTree>
    <p:extLst>
      <p:ext uri="{BB962C8B-B14F-4D97-AF65-F5344CB8AC3E}">
        <p14:creationId xmlns:p14="http://schemas.microsoft.com/office/powerpoint/2010/main" val="106211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9C897C-8CC4-4AF3-8494-B4B1D7F5BF53}"/>
              </a:ext>
            </a:extLst>
          </p:cNvPr>
          <p:cNvSpPr/>
          <p:nvPr/>
        </p:nvSpPr>
        <p:spPr>
          <a:xfrm>
            <a:off x="1885244" y="620889"/>
            <a:ext cx="8263466" cy="1077218"/>
          </a:xfrm>
          <a:prstGeom prst="rect">
            <a:avLst/>
          </a:prstGeom>
        </p:spPr>
        <p:txBody>
          <a:bodyPr wrap="square">
            <a:spAutoFit/>
          </a:bodyPr>
          <a:lstStyle/>
          <a:p>
            <a:pPr algn="ctr"/>
            <a:endParaRPr lang="en-US" sz="2400" b="1" dirty="0">
              <a:latin typeface="Arial" panose="020B0604020202020204" pitchFamily="34" charset="0"/>
              <a:cs typeface="Arial" panose="020B0604020202020204" pitchFamily="34" charset="0"/>
            </a:endParaRPr>
          </a:p>
          <a:p>
            <a:pPr algn="ctr"/>
            <a:endParaRPr lang="en-US" sz="2000" b="1" dirty="0">
              <a:latin typeface="Arial" panose="020B0604020202020204" pitchFamily="34" charset="0"/>
              <a:cs typeface="Arial" panose="020B0604020202020204" pitchFamily="34" charset="0"/>
            </a:endParaRPr>
          </a:p>
          <a:p>
            <a:pPr algn="ctr"/>
            <a:endParaRPr lang="en-US" sz="2000" dirty="0"/>
          </a:p>
        </p:txBody>
      </p:sp>
      <p:graphicFrame>
        <p:nvGraphicFramePr>
          <p:cNvPr id="4" name="Table 3">
            <a:extLst>
              <a:ext uri="{FF2B5EF4-FFF2-40B4-BE49-F238E27FC236}">
                <a16:creationId xmlns:a16="http://schemas.microsoft.com/office/drawing/2014/main" id="{694D6AA1-54B6-491C-8449-F97AA777675A}"/>
              </a:ext>
            </a:extLst>
          </p:cNvPr>
          <p:cNvGraphicFramePr>
            <a:graphicFrameLocks noGrp="1"/>
          </p:cNvGraphicFramePr>
          <p:nvPr>
            <p:extLst>
              <p:ext uri="{D42A27DB-BD31-4B8C-83A1-F6EECF244321}">
                <p14:modId xmlns:p14="http://schemas.microsoft.com/office/powerpoint/2010/main" val="3276263839"/>
              </p:ext>
            </p:extLst>
          </p:nvPr>
        </p:nvGraphicFramePr>
        <p:xfrm>
          <a:off x="4211053" y="2326561"/>
          <a:ext cx="3109353" cy="701040"/>
        </p:xfrm>
        <a:graphic>
          <a:graphicData uri="http://schemas.openxmlformats.org/drawingml/2006/table">
            <a:tbl>
              <a:tblPr firstRow="1" bandRow="1">
                <a:tableStyleId>{5C22544A-7EE6-4342-B048-85BDC9FD1C3A}</a:tableStyleId>
              </a:tblPr>
              <a:tblGrid>
                <a:gridCol w="3109353">
                  <a:extLst>
                    <a:ext uri="{9D8B030D-6E8A-4147-A177-3AD203B41FA5}">
                      <a16:colId xmlns:a16="http://schemas.microsoft.com/office/drawing/2014/main" val="376319033"/>
                    </a:ext>
                  </a:extLst>
                </a:gridCol>
              </a:tblGrid>
              <a:tr h="152043">
                <a:tc>
                  <a:txBody>
                    <a:bodyPr/>
                    <a:lstStyle/>
                    <a:p>
                      <a:r>
                        <a:rPr lang="en-US" sz="4000" b="1" dirty="0">
                          <a:solidFill>
                            <a:schemeClr val="tx1"/>
                          </a:solidFill>
                          <a:latin typeface="Arial" panose="020B0604020202020204" pitchFamily="34" charset="0"/>
                          <a:cs typeface="Arial" panose="020B0604020202020204" pitchFamily="34" charset="0"/>
                        </a:rPr>
                        <a:t>Thank You! </a:t>
                      </a:r>
                    </a:p>
                  </a:txBody>
                  <a:tcPr>
                    <a:noFill/>
                  </a:tcPr>
                </a:tc>
                <a:extLst>
                  <a:ext uri="{0D108BD9-81ED-4DB2-BD59-A6C34878D82A}">
                    <a16:rowId xmlns:a16="http://schemas.microsoft.com/office/drawing/2014/main" val="1429515278"/>
                  </a:ext>
                </a:extLst>
              </a:tr>
            </a:tbl>
          </a:graphicData>
        </a:graphic>
      </p:graphicFrame>
      <p:graphicFrame>
        <p:nvGraphicFramePr>
          <p:cNvPr id="8" name="Table 7">
            <a:extLst>
              <a:ext uri="{FF2B5EF4-FFF2-40B4-BE49-F238E27FC236}">
                <a16:creationId xmlns:a16="http://schemas.microsoft.com/office/drawing/2014/main" id="{D9BE89FF-68A8-423E-BAB7-4FE5496DCEBA}"/>
              </a:ext>
            </a:extLst>
          </p:cNvPr>
          <p:cNvGraphicFramePr>
            <a:graphicFrameLocks noGrp="1"/>
          </p:cNvGraphicFramePr>
          <p:nvPr>
            <p:extLst>
              <p:ext uri="{D42A27DB-BD31-4B8C-83A1-F6EECF244321}">
                <p14:modId xmlns:p14="http://schemas.microsoft.com/office/powerpoint/2010/main" val="1171023777"/>
              </p:ext>
            </p:extLst>
          </p:nvPr>
        </p:nvGraphicFramePr>
        <p:xfrm>
          <a:off x="116305" y="5547014"/>
          <a:ext cx="8666748" cy="944880"/>
        </p:xfrm>
        <a:graphic>
          <a:graphicData uri="http://schemas.openxmlformats.org/drawingml/2006/table">
            <a:tbl>
              <a:tblPr firstRow="1" bandRow="1">
                <a:tableStyleId>{5C22544A-7EE6-4342-B048-85BDC9FD1C3A}</a:tableStyleId>
              </a:tblPr>
              <a:tblGrid>
                <a:gridCol w="8666748">
                  <a:extLst>
                    <a:ext uri="{9D8B030D-6E8A-4147-A177-3AD203B41FA5}">
                      <a16:colId xmlns:a16="http://schemas.microsoft.com/office/drawing/2014/main" val="376319033"/>
                    </a:ext>
                  </a:extLst>
                </a:gridCol>
              </a:tblGrid>
              <a:tr h="152043">
                <a:tc>
                  <a:txBody>
                    <a:bodyPr/>
                    <a:lstStyle/>
                    <a:p>
                      <a:r>
                        <a:rPr lang="en-US" sz="1400" b="1" dirty="0">
                          <a:solidFill>
                            <a:schemeClr val="tx1"/>
                          </a:solidFill>
                          <a:latin typeface="Arial" panose="020B0604020202020204" pitchFamily="34" charset="0"/>
                          <a:cs typeface="Arial" panose="020B0604020202020204" pitchFamily="34" charset="0"/>
                        </a:rPr>
                        <a:t>Saurabh Pundir</a:t>
                      </a:r>
                    </a:p>
                    <a:p>
                      <a:r>
                        <a:rPr lang="en-US" sz="1400" b="0" dirty="0">
                          <a:solidFill>
                            <a:schemeClr val="tx1"/>
                          </a:solidFill>
                          <a:latin typeface="Arial" panose="020B0604020202020204" pitchFamily="34" charset="0"/>
                          <a:cs typeface="Arial" panose="020B0604020202020204" pitchFamily="34" charset="0"/>
                        </a:rPr>
                        <a:t>Email: </a:t>
                      </a:r>
                      <a:r>
                        <a:rPr lang="en-US" sz="1400" b="0" dirty="0">
                          <a:solidFill>
                            <a:schemeClr val="tx1"/>
                          </a:solidFill>
                          <a:latin typeface="Arial" panose="020B0604020202020204" pitchFamily="34" charset="0"/>
                          <a:cs typeface="Arial" panose="020B0604020202020204" pitchFamily="34" charset="0"/>
                          <a:hlinkClick r:id="rId2"/>
                        </a:rPr>
                        <a:t>saurabhpundir.data@gmail.com</a:t>
                      </a:r>
                      <a:endParaRPr lang="en-US" sz="1400" b="0" dirty="0">
                        <a:solidFill>
                          <a:schemeClr val="tx1"/>
                        </a:solidFill>
                        <a:latin typeface="Arial" panose="020B0604020202020204" pitchFamily="34" charset="0"/>
                        <a:cs typeface="Arial" panose="020B0604020202020204" pitchFamily="34" charset="0"/>
                      </a:endParaRPr>
                    </a:p>
                    <a:p>
                      <a:r>
                        <a:rPr lang="en-US" sz="1400" b="0" i="0" kern="1200" dirty="0">
                          <a:solidFill>
                            <a:schemeClr val="tx1"/>
                          </a:solidFill>
                          <a:effectLst/>
                          <a:latin typeface="Arial" panose="020B0604020202020204" pitchFamily="34" charset="0"/>
                          <a:ea typeface="+mn-ea"/>
                          <a:cs typeface="Arial" panose="020B0604020202020204" pitchFamily="34" charset="0"/>
                          <a:hlinkClick r:id="rId3"/>
                        </a:rPr>
                        <a:t>www.linkedin.com/in/saurabhspundir</a:t>
                      </a:r>
                      <a:endParaRPr lang="en-US" sz="1400" b="0" i="0" kern="1200" dirty="0">
                        <a:solidFill>
                          <a:schemeClr val="tx1"/>
                        </a:solidFill>
                        <a:effectLst/>
                        <a:latin typeface="Arial" panose="020B0604020202020204" pitchFamily="34" charset="0"/>
                        <a:ea typeface="+mn-ea"/>
                        <a:cs typeface="Arial" panose="020B0604020202020204" pitchFamily="34" charset="0"/>
                      </a:endParaRPr>
                    </a:p>
                    <a:p>
                      <a:r>
                        <a:rPr lang="en-US" sz="1400" b="0" i="0" kern="1200" dirty="0" smtClean="0">
                          <a:solidFill>
                            <a:schemeClr val="tx1"/>
                          </a:solidFill>
                          <a:effectLst/>
                          <a:latin typeface="Arial" panose="020B0604020202020204" pitchFamily="34" charset="0"/>
                          <a:ea typeface="+mn-ea"/>
                          <a:cs typeface="Arial" panose="020B0604020202020204" pitchFamily="34" charset="0"/>
                          <a:hlinkClick r:id="rId4"/>
                        </a:rPr>
                        <a:t>https://github.com/saurabhspundir/KickstarterSuccessPredication</a:t>
                      </a:r>
                      <a:endParaRPr lang="en-US" sz="1400" b="0"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429515278"/>
                  </a:ext>
                </a:extLst>
              </a:tr>
            </a:tbl>
          </a:graphicData>
        </a:graphic>
      </p:graphicFrame>
      <p:sp>
        <p:nvSpPr>
          <p:cNvPr id="2" name="Slide Number Placeholder 1">
            <a:extLst>
              <a:ext uri="{FF2B5EF4-FFF2-40B4-BE49-F238E27FC236}">
                <a16:creationId xmlns:a16="http://schemas.microsoft.com/office/drawing/2014/main" id="{D8FFDB1C-E34E-4B51-ACE3-465BB2D9BFDC}"/>
              </a:ext>
            </a:extLst>
          </p:cNvPr>
          <p:cNvSpPr>
            <a:spLocks noGrp="1"/>
          </p:cNvSpPr>
          <p:nvPr>
            <p:ph type="sldNum" sz="quarter" idx="12"/>
          </p:nvPr>
        </p:nvSpPr>
        <p:spPr/>
        <p:txBody>
          <a:bodyPr/>
          <a:lstStyle/>
          <a:p>
            <a:fld id="{16FA6B3E-46B9-EC46-AB95-0E643768DDA9}" type="slidenum">
              <a:rPr lang="en-US" smtClean="0"/>
              <a:t>30</a:t>
            </a:fld>
            <a:endParaRPr lang="en-US"/>
          </a:p>
        </p:txBody>
      </p:sp>
    </p:spTree>
    <p:extLst>
      <p:ext uri="{BB962C8B-B14F-4D97-AF65-F5344CB8AC3E}">
        <p14:creationId xmlns:p14="http://schemas.microsoft.com/office/powerpoint/2010/main" val="10678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E30B5-E547-4468-AB3B-F3A9521BBCF0}"/>
              </a:ext>
            </a:extLst>
          </p:cNvPr>
          <p:cNvSpPr>
            <a:spLocks noGrp="1"/>
          </p:cNvSpPr>
          <p:nvPr>
            <p:ph idx="1"/>
          </p:nvPr>
        </p:nvSpPr>
        <p:spPr/>
        <p:txBody>
          <a:bodyPr/>
          <a:lstStyle/>
          <a:p>
            <a:pPr marL="0" indent="0">
              <a:buNone/>
            </a:pPr>
            <a:endParaRPr lang="en-US" dirty="0">
              <a:latin typeface="Arial" panose="020B0604020202020204" pitchFamily="34" charset="0"/>
              <a:cs typeface="Arial" panose="020B0604020202020204" pitchFamily="34" charset="0"/>
            </a:endParaRPr>
          </a:p>
          <a:p>
            <a:endParaRPr lang="en-US" dirty="0"/>
          </a:p>
        </p:txBody>
      </p:sp>
      <p:graphicFrame>
        <p:nvGraphicFramePr>
          <p:cNvPr id="5" name="Diagram 4">
            <a:extLst>
              <a:ext uri="{FF2B5EF4-FFF2-40B4-BE49-F238E27FC236}">
                <a16:creationId xmlns:a16="http://schemas.microsoft.com/office/drawing/2014/main" id="{0EB8F178-7952-4C5A-B316-5D1235583B47}"/>
              </a:ext>
            </a:extLst>
          </p:cNvPr>
          <p:cNvGraphicFramePr/>
          <p:nvPr>
            <p:extLst>
              <p:ext uri="{D42A27DB-BD31-4B8C-83A1-F6EECF244321}">
                <p14:modId xmlns:p14="http://schemas.microsoft.com/office/powerpoint/2010/main" val="3851090012"/>
              </p:ext>
            </p:extLst>
          </p:nvPr>
        </p:nvGraphicFramePr>
        <p:xfrm>
          <a:off x="1524000" y="681037"/>
          <a:ext cx="8403165" cy="5898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B4686DC3-B738-41C0-9D95-BBF363F9ADC8}"/>
              </a:ext>
            </a:extLst>
          </p:cNvPr>
          <p:cNvSpPr txBox="1">
            <a:spLocks/>
          </p:cNvSpPr>
          <p:nvPr/>
        </p:nvSpPr>
        <p:spPr>
          <a:xfrm>
            <a:off x="-11289" y="0"/>
            <a:ext cx="12192000" cy="447674"/>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Arial" panose="020B0604020202020204" pitchFamily="34" charset="0"/>
                <a:cs typeface="Arial" panose="020B0604020202020204" pitchFamily="34" charset="0"/>
              </a:rPr>
              <a:t>Who are our Clients?</a:t>
            </a:r>
          </a:p>
        </p:txBody>
      </p:sp>
      <p:sp>
        <p:nvSpPr>
          <p:cNvPr id="2" name="Slide Number Placeholder 1">
            <a:extLst>
              <a:ext uri="{FF2B5EF4-FFF2-40B4-BE49-F238E27FC236}">
                <a16:creationId xmlns:a16="http://schemas.microsoft.com/office/drawing/2014/main" id="{8C1ECDF7-47E1-4576-AA76-0A640F2F1AD0}"/>
              </a:ext>
            </a:extLst>
          </p:cNvPr>
          <p:cNvSpPr>
            <a:spLocks noGrp="1"/>
          </p:cNvSpPr>
          <p:nvPr>
            <p:ph type="sldNum" sz="quarter" idx="12"/>
          </p:nvPr>
        </p:nvSpPr>
        <p:spPr/>
        <p:txBody>
          <a:bodyPr/>
          <a:lstStyle/>
          <a:p>
            <a:fld id="{FD37AA7B-1D0E-49A5-838B-B42ABDE721A8}" type="slidenum">
              <a:rPr lang="en-US" smtClean="0"/>
              <a:t>4</a:t>
            </a:fld>
            <a:endParaRPr lang="en-US"/>
          </a:p>
        </p:txBody>
      </p:sp>
    </p:spTree>
    <p:extLst>
      <p:ext uri="{BB962C8B-B14F-4D97-AF65-F5344CB8AC3E}">
        <p14:creationId xmlns:p14="http://schemas.microsoft.com/office/powerpoint/2010/main" val="226585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A31C0FE9-2C46-4031-94FD-F1B4E316553D}"/>
              </a:ext>
            </a:extLst>
          </p:cNvPr>
          <p:cNvGraphicFramePr/>
          <p:nvPr>
            <p:extLst>
              <p:ext uri="{D42A27DB-BD31-4B8C-83A1-F6EECF244321}">
                <p14:modId xmlns:p14="http://schemas.microsoft.com/office/powerpoint/2010/main" val="2628843683"/>
              </p:ext>
            </p:extLst>
          </p:nvPr>
        </p:nvGraphicFramePr>
        <p:xfrm>
          <a:off x="1300412" y="416310"/>
          <a:ext cx="10213809" cy="629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itle 1">
            <a:extLst>
              <a:ext uri="{FF2B5EF4-FFF2-40B4-BE49-F238E27FC236}">
                <a16:creationId xmlns:a16="http://schemas.microsoft.com/office/drawing/2014/main" id="{B5ADC26F-A711-4DB5-B55D-B5A958EDEA5A}"/>
              </a:ext>
            </a:extLst>
          </p:cNvPr>
          <p:cNvSpPr txBox="1">
            <a:spLocks/>
          </p:cNvSpPr>
          <p:nvPr/>
        </p:nvSpPr>
        <p:spPr>
          <a:xfrm>
            <a:off x="0" y="0"/>
            <a:ext cx="12192000" cy="348917"/>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Data Summary</a:t>
            </a:r>
          </a:p>
        </p:txBody>
      </p:sp>
      <p:sp>
        <p:nvSpPr>
          <p:cNvPr id="2" name="Slide Number Placeholder 1">
            <a:extLst>
              <a:ext uri="{FF2B5EF4-FFF2-40B4-BE49-F238E27FC236}">
                <a16:creationId xmlns:a16="http://schemas.microsoft.com/office/drawing/2014/main" id="{CB23FD0F-0493-4057-9E1D-CC4FBB283B90}"/>
              </a:ext>
            </a:extLst>
          </p:cNvPr>
          <p:cNvSpPr>
            <a:spLocks noGrp="1"/>
          </p:cNvSpPr>
          <p:nvPr>
            <p:ph type="sldNum" sz="quarter" idx="12"/>
          </p:nvPr>
        </p:nvSpPr>
        <p:spPr/>
        <p:txBody>
          <a:bodyPr/>
          <a:lstStyle/>
          <a:p>
            <a:fld id="{FD37AA7B-1D0E-49A5-838B-B42ABDE721A8}" type="slidenum">
              <a:rPr lang="en-US" smtClean="0"/>
              <a:t>5</a:t>
            </a:fld>
            <a:endParaRPr lang="en-US"/>
          </a:p>
        </p:txBody>
      </p:sp>
    </p:spTree>
    <p:extLst>
      <p:ext uri="{BB962C8B-B14F-4D97-AF65-F5344CB8AC3E}">
        <p14:creationId xmlns:p14="http://schemas.microsoft.com/office/powerpoint/2010/main" val="147602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3FCEB7-CD02-4399-BA74-12D9191D6F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E29F24C8-95E0-44EF-AB1F-51523F29557E}"/>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06076" y="196486"/>
            <a:ext cx="7024000" cy="6404340"/>
          </a:xfrm>
          <a:prstGeom prst="rect">
            <a:avLst/>
          </a:prstGeom>
        </p:spPr>
      </p:pic>
      <p:sp>
        <p:nvSpPr>
          <p:cNvPr id="2" name="Title 1">
            <a:extLst>
              <a:ext uri="{FF2B5EF4-FFF2-40B4-BE49-F238E27FC236}">
                <a16:creationId xmlns:a16="http://schemas.microsoft.com/office/drawing/2014/main" id="{3228A402-3385-425D-A951-35DC6F63028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000" b="1" kern="1200" dirty="0">
                <a:solidFill>
                  <a:srgbClr val="0070C0"/>
                </a:solidFill>
                <a:latin typeface="Arial" panose="020B0604020202020204" pitchFamily="34" charset="0"/>
                <a:cs typeface="Arial" panose="020B0604020202020204" pitchFamily="34" charset="0"/>
              </a:rPr>
              <a:t>Project Count vs </a:t>
            </a:r>
            <a:br>
              <a:rPr lang="en-US" sz="4000" b="1" kern="1200" dirty="0">
                <a:solidFill>
                  <a:srgbClr val="0070C0"/>
                </a:solidFill>
                <a:latin typeface="Arial" panose="020B0604020202020204" pitchFamily="34" charset="0"/>
                <a:cs typeface="Arial" panose="020B0604020202020204" pitchFamily="34" charset="0"/>
              </a:rPr>
            </a:br>
            <a:r>
              <a:rPr lang="en-US" sz="4000" b="1" kern="1200" dirty="0">
                <a:solidFill>
                  <a:srgbClr val="0070C0"/>
                </a:solidFill>
                <a:latin typeface="Arial" panose="020B0604020202020204" pitchFamily="34" charset="0"/>
                <a:cs typeface="Arial" panose="020B0604020202020204" pitchFamily="34" charset="0"/>
              </a:rPr>
              <a:t>Project Status </a:t>
            </a:r>
          </a:p>
        </p:txBody>
      </p:sp>
      <p:sp>
        <p:nvSpPr>
          <p:cNvPr id="3" name="Slide Number Placeholder 2">
            <a:extLst>
              <a:ext uri="{FF2B5EF4-FFF2-40B4-BE49-F238E27FC236}">
                <a16:creationId xmlns:a16="http://schemas.microsoft.com/office/drawing/2014/main" id="{E9B4F69E-9C8F-4065-938A-04C6EA518725}"/>
              </a:ext>
            </a:extLst>
          </p:cNvPr>
          <p:cNvSpPr>
            <a:spLocks noGrp="1"/>
          </p:cNvSpPr>
          <p:nvPr>
            <p:ph type="sldNum" sz="quarter" idx="12"/>
          </p:nvPr>
        </p:nvSpPr>
        <p:spPr/>
        <p:txBody>
          <a:bodyPr/>
          <a:lstStyle/>
          <a:p>
            <a:fld id="{FD37AA7B-1D0E-49A5-838B-B42ABDE721A8}" type="slidenum">
              <a:rPr lang="en-US" smtClean="0"/>
              <a:t>6</a:t>
            </a:fld>
            <a:endParaRPr lang="en-US"/>
          </a:p>
        </p:txBody>
      </p:sp>
    </p:spTree>
    <p:extLst>
      <p:ext uri="{BB962C8B-B14F-4D97-AF65-F5344CB8AC3E}">
        <p14:creationId xmlns:p14="http://schemas.microsoft.com/office/powerpoint/2010/main" val="161758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FC9A-9BFD-47B2-8D2A-3BBBCA274256}"/>
              </a:ext>
            </a:extLst>
          </p:cNvPr>
          <p:cNvSpPr>
            <a:spLocks noGrp="1"/>
          </p:cNvSpPr>
          <p:nvPr>
            <p:ph type="title"/>
          </p:nvPr>
        </p:nvSpPr>
        <p:spPr>
          <a:xfrm>
            <a:off x="0" y="0"/>
            <a:ext cx="12192000" cy="564444"/>
          </a:xfrm>
          <a:solidFill>
            <a:schemeClr val="accent5">
              <a:lumMod val="60000"/>
              <a:lumOff val="40000"/>
            </a:schemeClr>
          </a:solidFill>
        </p:spPr>
        <p:txBody>
          <a:bodyPr>
            <a:noAutofit/>
          </a:bodyPr>
          <a:lstStyle/>
          <a:p>
            <a:r>
              <a:rPr lang="en-US" sz="2000" b="1" dirty="0">
                <a:latin typeface="Arial" panose="020B0604020202020204" pitchFamily="34" charset="0"/>
                <a:cs typeface="Arial" panose="020B0604020202020204" pitchFamily="34" charset="0"/>
              </a:rPr>
              <a:t>Relationship between launch Year/Month date with Success or Failure of the project </a:t>
            </a:r>
          </a:p>
        </p:txBody>
      </p:sp>
      <p:sp>
        <p:nvSpPr>
          <p:cNvPr id="3" name="Text Placeholder 2">
            <a:extLst>
              <a:ext uri="{FF2B5EF4-FFF2-40B4-BE49-F238E27FC236}">
                <a16:creationId xmlns:a16="http://schemas.microsoft.com/office/drawing/2014/main" id="{5D31A949-FEDD-48B1-9A5C-C137067BCF7A}"/>
              </a:ext>
            </a:extLst>
          </p:cNvPr>
          <p:cNvSpPr>
            <a:spLocks noGrp="1"/>
          </p:cNvSpPr>
          <p:nvPr>
            <p:ph type="body" idx="1"/>
          </p:nvPr>
        </p:nvSpPr>
        <p:spPr>
          <a:xfrm>
            <a:off x="61417" y="784271"/>
            <a:ext cx="5916789" cy="802911"/>
          </a:xfrm>
          <a:solidFill>
            <a:schemeClr val="accent4"/>
          </a:solidFill>
        </p:spPr>
        <p:txBody>
          <a:bodyPr>
            <a:normAutofit fontScale="25000" lnSpcReduction="20000"/>
          </a:bodyPr>
          <a:lstStyle/>
          <a:p>
            <a:pPr lvl="0"/>
            <a:endParaRPr lang="en-US" dirty="0">
              <a:solidFill>
                <a:prstClr val="black"/>
              </a:solidFill>
              <a:latin typeface="Arial" panose="020B0604020202020204" pitchFamily="34" charset="0"/>
              <a:cs typeface="Arial" panose="020B0604020202020204" pitchFamily="34" charset="0"/>
            </a:endParaRPr>
          </a:p>
          <a:p>
            <a:pPr lvl="0" algn="ctr"/>
            <a:endParaRPr lang="en-US" dirty="0">
              <a:solidFill>
                <a:prstClr val="black"/>
              </a:solidFill>
              <a:latin typeface="Arial" panose="020B0604020202020204" pitchFamily="34" charset="0"/>
              <a:cs typeface="Arial" panose="020B0604020202020204" pitchFamily="34" charset="0"/>
            </a:endParaRPr>
          </a:p>
          <a:p>
            <a:pPr lvl="0" algn="ctr"/>
            <a:endParaRPr lang="en-US" sz="6400" dirty="0">
              <a:solidFill>
                <a:prstClr val="black"/>
              </a:solidFill>
              <a:latin typeface="Arial" panose="020B0604020202020204" pitchFamily="34" charset="0"/>
              <a:cs typeface="Arial" panose="020B0604020202020204" pitchFamily="34" charset="0"/>
            </a:endParaRPr>
          </a:p>
          <a:p>
            <a:pPr lvl="0" algn="ctr"/>
            <a:endParaRPr lang="en-US" sz="6400" b="0" dirty="0">
              <a:solidFill>
                <a:prstClr val="black"/>
              </a:solidFill>
              <a:latin typeface="Arial" panose="020B0604020202020204" pitchFamily="34" charset="0"/>
              <a:cs typeface="Arial" panose="020B0604020202020204" pitchFamily="34" charset="0"/>
            </a:endParaRPr>
          </a:p>
          <a:p>
            <a:pPr lvl="0" algn="ctr"/>
            <a:endParaRPr lang="en-US" sz="6400" dirty="0">
              <a:solidFill>
                <a:prstClr val="black"/>
              </a:solidFill>
              <a:latin typeface="Arial" panose="020B0604020202020204" pitchFamily="34" charset="0"/>
              <a:cs typeface="Arial" panose="020B0604020202020204" pitchFamily="34" charset="0"/>
            </a:endParaRPr>
          </a:p>
          <a:p>
            <a:pPr lvl="0" algn="ctr"/>
            <a:endParaRPr lang="en-US" sz="6400" dirty="0">
              <a:solidFill>
                <a:prstClr val="black"/>
              </a:solidFill>
              <a:latin typeface="Arial" panose="020B0604020202020204" pitchFamily="34" charset="0"/>
              <a:cs typeface="Arial" panose="020B0604020202020204" pitchFamily="34" charset="0"/>
            </a:endParaRPr>
          </a:p>
          <a:p>
            <a:pPr lvl="0" algn="ctr"/>
            <a:endParaRPr lang="en-US" sz="6400" dirty="0">
              <a:solidFill>
                <a:prstClr val="black"/>
              </a:solidFill>
              <a:latin typeface="Arial" panose="020B0604020202020204" pitchFamily="34" charset="0"/>
              <a:cs typeface="Arial" panose="020B0604020202020204" pitchFamily="34" charset="0"/>
            </a:endParaRPr>
          </a:p>
          <a:p>
            <a:pPr lvl="0" algn="ctr"/>
            <a:endParaRPr lang="en-US" sz="6400" dirty="0">
              <a:solidFill>
                <a:prstClr val="black"/>
              </a:solidFill>
              <a:latin typeface="Arial" panose="020B0604020202020204" pitchFamily="34" charset="0"/>
              <a:cs typeface="Arial" panose="020B0604020202020204" pitchFamily="34" charset="0"/>
            </a:endParaRPr>
          </a:p>
          <a:p>
            <a:pPr lvl="0" algn="ctr"/>
            <a:r>
              <a:rPr lang="en-US" sz="6400" dirty="0">
                <a:solidFill>
                  <a:prstClr val="black"/>
                </a:solidFill>
                <a:latin typeface="Arial" panose="020B0604020202020204" pitchFamily="34" charset="0"/>
                <a:cs typeface="Arial" panose="020B0604020202020204" pitchFamily="34" charset="0"/>
              </a:rPr>
              <a:t>Heat Map for Year and Month</a:t>
            </a:r>
          </a:p>
          <a:p>
            <a:pPr lvl="0" algn="ctr"/>
            <a:r>
              <a:rPr lang="en-US" sz="6400" dirty="0">
                <a:solidFill>
                  <a:prstClr val="black"/>
                </a:solidFill>
                <a:latin typeface="Arial" panose="020B0604020202020204" pitchFamily="34" charset="0"/>
                <a:cs typeface="Arial" panose="020B0604020202020204" pitchFamily="34" charset="0"/>
              </a:rPr>
              <a:t>For Successful projects</a:t>
            </a:r>
          </a:p>
          <a:p>
            <a:endParaRPr lang="en-US" dirty="0"/>
          </a:p>
        </p:txBody>
      </p:sp>
      <p:sp>
        <p:nvSpPr>
          <p:cNvPr id="5" name="Text Placeholder 4">
            <a:extLst>
              <a:ext uri="{FF2B5EF4-FFF2-40B4-BE49-F238E27FC236}">
                <a16:creationId xmlns:a16="http://schemas.microsoft.com/office/drawing/2014/main" id="{CEE1D89F-E5FC-4B85-AE94-3F7CB720D785}"/>
              </a:ext>
            </a:extLst>
          </p:cNvPr>
          <p:cNvSpPr>
            <a:spLocks noGrp="1"/>
          </p:cNvSpPr>
          <p:nvPr>
            <p:ph type="body" sz="quarter" idx="3"/>
          </p:nvPr>
        </p:nvSpPr>
        <p:spPr>
          <a:xfrm>
            <a:off x="6083298" y="784271"/>
            <a:ext cx="6036546" cy="823912"/>
          </a:xfrm>
          <a:solidFill>
            <a:schemeClr val="accent4"/>
          </a:solidFill>
        </p:spPr>
        <p:txBody>
          <a:bodyPr anchor="b" anchorCtr="1">
            <a:normAutofit fontScale="25000" lnSpcReduction="20000"/>
          </a:bodyPr>
          <a:lstStyle/>
          <a:p>
            <a:pPr lvl="0" algn="ctr"/>
            <a:endParaRPr lang="en-US" sz="6400" dirty="0">
              <a:solidFill>
                <a:prstClr val="black"/>
              </a:solidFill>
              <a:latin typeface="Arial" panose="020B0604020202020204" pitchFamily="34" charset="0"/>
              <a:cs typeface="Arial" panose="020B0604020202020204" pitchFamily="34" charset="0"/>
            </a:endParaRPr>
          </a:p>
          <a:p>
            <a:pPr lvl="0" algn="ctr"/>
            <a:endParaRPr lang="en-US" sz="6400" dirty="0">
              <a:solidFill>
                <a:prstClr val="black"/>
              </a:solidFill>
              <a:latin typeface="Arial" panose="020B0604020202020204" pitchFamily="34" charset="0"/>
              <a:cs typeface="Arial" panose="020B0604020202020204" pitchFamily="34" charset="0"/>
            </a:endParaRPr>
          </a:p>
          <a:p>
            <a:pPr lvl="0" algn="ctr"/>
            <a:endParaRPr lang="en-US" sz="6400" dirty="0">
              <a:solidFill>
                <a:prstClr val="black"/>
              </a:solidFill>
              <a:latin typeface="Arial" panose="020B0604020202020204" pitchFamily="34" charset="0"/>
              <a:cs typeface="Arial" panose="020B0604020202020204" pitchFamily="34" charset="0"/>
            </a:endParaRPr>
          </a:p>
          <a:p>
            <a:pPr lvl="0" algn="ctr"/>
            <a:endParaRPr lang="en-US" sz="6400" dirty="0">
              <a:solidFill>
                <a:prstClr val="black"/>
              </a:solidFill>
              <a:latin typeface="Arial" panose="020B0604020202020204" pitchFamily="34" charset="0"/>
              <a:cs typeface="Arial" panose="020B0604020202020204" pitchFamily="34" charset="0"/>
            </a:endParaRPr>
          </a:p>
          <a:p>
            <a:pPr lvl="0">
              <a:lnSpc>
                <a:spcPct val="110000"/>
              </a:lnSpc>
              <a:spcBef>
                <a:spcPct val="0"/>
              </a:spcBef>
            </a:pPr>
            <a:endParaRPr lang="en-US" sz="14400" dirty="0">
              <a:latin typeface="Arial" panose="020B0604020202020204" pitchFamily="34" charset="0"/>
              <a:ea typeface="+mj-ea"/>
              <a:cs typeface="Arial" panose="020B0604020202020204" pitchFamily="34" charset="0"/>
            </a:endParaRPr>
          </a:p>
          <a:p>
            <a:pPr lvl="0" algn="ctr"/>
            <a:endParaRPr lang="en-US" sz="6400" dirty="0">
              <a:solidFill>
                <a:prstClr val="black"/>
              </a:solidFill>
              <a:latin typeface="Arial" panose="020B0604020202020204" pitchFamily="34" charset="0"/>
              <a:cs typeface="Arial" panose="020B0604020202020204" pitchFamily="34" charset="0"/>
            </a:endParaRPr>
          </a:p>
          <a:p>
            <a:pPr lvl="0" algn="ctr"/>
            <a:r>
              <a:rPr lang="en-US" sz="6400" dirty="0">
                <a:solidFill>
                  <a:prstClr val="black"/>
                </a:solidFill>
                <a:latin typeface="Arial" panose="020B0604020202020204" pitchFamily="34" charset="0"/>
                <a:cs typeface="Arial" panose="020B0604020202020204" pitchFamily="34" charset="0"/>
              </a:rPr>
              <a:t>Heat Map for Year and Month  </a:t>
            </a:r>
          </a:p>
          <a:p>
            <a:pPr lvl="0" algn="ctr"/>
            <a:r>
              <a:rPr lang="en-US" sz="6400" dirty="0">
                <a:solidFill>
                  <a:prstClr val="black"/>
                </a:solidFill>
                <a:latin typeface="Arial" panose="020B0604020202020204" pitchFamily="34" charset="0"/>
                <a:cs typeface="Arial" panose="020B0604020202020204" pitchFamily="34" charset="0"/>
              </a:rPr>
              <a:t>For Failed projects</a:t>
            </a:r>
          </a:p>
          <a:p>
            <a:pPr algn="ctr"/>
            <a:endParaRPr lang="en-US" sz="1800" dirty="0">
              <a:solidFill>
                <a:prstClr val="black"/>
              </a:solidFill>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F7F11B04-9C3A-429A-B5C0-38C04B9D723E}"/>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2156" y="1807009"/>
            <a:ext cx="5895313" cy="4936691"/>
          </a:xfrm>
          <a:prstGeom prst="rect">
            <a:avLst/>
          </a:prstGeom>
          <a:ln>
            <a:solidFill>
              <a:sysClr val="windowText" lastClr="000000">
                <a:alpha val="56000"/>
              </a:sysClr>
            </a:solidFill>
          </a:ln>
        </p:spPr>
      </p:pic>
      <p:pic>
        <p:nvPicPr>
          <p:cNvPr id="8" name="Content Placeholder 7">
            <a:extLst>
              <a:ext uri="{FF2B5EF4-FFF2-40B4-BE49-F238E27FC236}">
                <a16:creationId xmlns:a16="http://schemas.microsoft.com/office/drawing/2014/main" id="{D9C1F52F-BFE5-4A36-BA16-02BCD863DB44}"/>
              </a:ext>
            </a:extLst>
          </p:cNvPr>
          <p:cNvPicPr>
            <a:picLocks noGrp="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130177" y="1807009"/>
            <a:ext cx="5989667" cy="4936690"/>
          </a:xfrm>
          <a:prstGeom prst="rect">
            <a:avLst/>
          </a:prstGeom>
          <a:ln>
            <a:solidFill>
              <a:sysClr val="windowText" lastClr="000000">
                <a:alpha val="56000"/>
              </a:sysClr>
            </a:solidFill>
          </a:ln>
        </p:spPr>
      </p:pic>
      <p:sp>
        <p:nvSpPr>
          <p:cNvPr id="4" name="Slide Number Placeholder 3">
            <a:extLst>
              <a:ext uri="{FF2B5EF4-FFF2-40B4-BE49-F238E27FC236}">
                <a16:creationId xmlns:a16="http://schemas.microsoft.com/office/drawing/2014/main" id="{67834AC0-FA3F-41D4-A221-8EC839F02842}"/>
              </a:ext>
            </a:extLst>
          </p:cNvPr>
          <p:cNvSpPr>
            <a:spLocks noGrp="1"/>
          </p:cNvSpPr>
          <p:nvPr>
            <p:ph type="sldNum" sz="quarter" idx="12"/>
          </p:nvPr>
        </p:nvSpPr>
        <p:spPr/>
        <p:txBody>
          <a:bodyPr/>
          <a:lstStyle/>
          <a:p>
            <a:fld id="{FD37AA7B-1D0E-49A5-838B-B42ABDE721A8}" type="slidenum">
              <a:rPr lang="en-US" smtClean="0"/>
              <a:t>7</a:t>
            </a:fld>
            <a:endParaRPr lang="en-US"/>
          </a:p>
        </p:txBody>
      </p:sp>
    </p:spTree>
    <p:extLst>
      <p:ext uri="{BB962C8B-B14F-4D97-AF65-F5344CB8AC3E}">
        <p14:creationId xmlns:p14="http://schemas.microsoft.com/office/powerpoint/2010/main" val="343717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31A949-FEDD-48B1-9A5C-C137067BCF7A}"/>
              </a:ext>
            </a:extLst>
          </p:cNvPr>
          <p:cNvSpPr>
            <a:spLocks noGrp="1"/>
          </p:cNvSpPr>
          <p:nvPr>
            <p:ph type="body" idx="1"/>
          </p:nvPr>
        </p:nvSpPr>
        <p:spPr>
          <a:xfrm>
            <a:off x="191910" y="175551"/>
            <a:ext cx="5698317" cy="553656"/>
          </a:xfrm>
          <a:solidFill>
            <a:schemeClr val="accent5">
              <a:lumMod val="60000"/>
              <a:lumOff val="40000"/>
            </a:schemeClr>
          </a:solidFill>
        </p:spPr>
        <p:txBody>
          <a:bodyPr>
            <a:normAutofit fontScale="25000" lnSpcReduction="20000"/>
          </a:bodyPr>
          <a:lstStyle/>
          <a:p>
            <a:pPr lvl="0" algn="ctr"/>
            <a:endParaRPr lang="en-US" sz="6400" b="0" dirty="0">
              <a:solidFill>
                <a:prstClr val="black"/>
              </a:solidFill>
              <a:latin typeface="Arial" panose="020B0604020202020204" pitchFamily="34" charset="0"/>
              <a:cs typeface="Arial" panose="020B0604020202020204" pitchFamily="34" charset="0"/>
            </a:endParaRPr>
          </a:p>
          <a:p>
            <a:pPr lvl="0" algn="ctr"/>
            <a:r>
              <a:rPr lang="en-US" sz="6600" dirty="0">
                <a:latin typeface="Arial" panose="020B0604020202020204" pitchFamily="34" charset="0"/>
                <a:ea typeface="Calibri" panose="020F0502020204030204" pitchFamily="34" charset="0"/>
                <a:cs typeface="Arial" panose="020B0604020202020204" pitchFamily="34" charset="0"/>
              </a:rPr>
              <a:t>Month-wise Successful and Failed  projects</a:t>
            </a:r>
            <a:endParaRPr lang="en-US" sz="6400" dirty="0">
              <a:latin typeface="Arial" panose="020B0604020202020204" pitchFamily="34" charset="0"/>
              <a:cs typeface="Arial" panose="020B0604020202020204" pitchFamily="34" charset="0"/>
            </a:endParaRPr>
          </a:p>
          <a:p>
            <a:endParaRPr lang="en-US" dirty="0"/>
          </a:p>
        </p:txBody>
      </p:sp>
      <p:sp>
        <p:nvSpPr>
          <p:cNvPr id="5" name="Text Placeholder 4">
            <a:extLst>
              <a:ext uri="{FF2B5EF4-FFF2-40B4-BE49-F238E27FC236}">
                <a16:creationId xmlns:a16="http://schemas.microsoft.com/office/drawing/2014/main" id="{CEE1D89F-E5FC-4B85-AE94-3F7CB720D785}"/>
              </a:ext>
            </a:extLst>
          </p:cNvPr>
          <p:cNvSpPr>
            <a:spLocks noGrp="1"/>
          </p:cNvSpPr>
          <p:nvPr>
            <p:ph type="body" sz="quarter" idx="3"/>
          </p:nvPr>
        </p:nvSpPr>
        <p:spPr>
          <a:xfrm>
            <a:off x="5980254" y="175551"/>
            <a:ext cx="5898634" cy="553656"/>
          </a:xfrm>
          <a:solidFill>
            <a:schemeClr val="accent5">
              <a:lumMod val="60000"/>
              <a:lumOff val="40000"/>
            </a:schemeClr>
          </a:solidFill>
        </p:spPr>
        <p:txBody>
          <a:bodyPr anchor="b" anchorCtr="1">
            <a:normAutofit fontScale="25000" lnSpcReduction="20000"/>
          </a:bodyPr>
          <a:lstStyle/>
          <a:p>
            <a:pPr lvl="0" algn="ctr"/>
            <a:endParaRPr lang="en-US" sz="6400" dirty="0">
              <a:solidFill>
                <a:prstClr val="black"/>
              </a:solidFill>
              <a:latin typeface="Arial" panose="020B0604020202020204" pitchFamily="34" charset="0"/>
              <a:cs typeface="Arial" panose="020B0604020202020204" pitchFamily="34" charset="0"/>
            </a:endParaRPr>
          </a:p>
          <a:p>
            <a:pPr lvl="0" algn="ctr"/>
            <a:endParaRPr lang="en-US" sz="6400" dirty="0">
              <a:solidFill>
                <a:prstClr val="black"/>
              </a:solidFill>
              <a:latin typeface="Arial" panose="020B0604020202020204" pitchFamily="34" charset="0"/>
              <a:cs typeface="Arial" panose="020B0604020202020204" pitchFamily="34" charset="0"/>
            </a:endParaRPr>
          </a:p>
          <a:p>
            <a:pPr lvl="0" algn="ctr"/>
            <a:endParaRPr lang="en-US" sz="6400" dirty="0">
              <a:solidFill>
                <a:prstClr val="black"/>
              </a:solidFill>
              <a:latin typeface="Arial" panose="020B0604020202020204" pitchFamily="34" charset="0"/>
              <a:cs typeface="Arial" panose="020B0604020202020204" pitchFamily="34" charset="0"/>
            </a:endParaRPr>
          </a:p>
          <a:p>
            <a:pPr algn="ctr"/>
            <a:endParaRPr lang="en-US" sz="6000" dirty="0">
              <a:latin typeface="Arial" panose="020B0604020202020204" pitchFamily="34" charset="0"/>
              <a:ea typeface="Calibri" panose="020F0502020204030204" pitchFamily="34" charset="0"/>
              <a:cs typeface="Arial" panose="020B0604020202020204" pitchFamily="34" charset="0"/>
            </a:endParaRPr>
          </a:p>
          <a:p>
            <a:pPr algn="ctr"/>
            <a:endParaRPr lang="en-US" sz="6000" dirty="0">
              <a:latin typeface="Arial" panose="020B0604020202020204" pitchFamily="34" charset="0"/>
              <a:ea typeface="Calibri" panose="020F0502020204030204" pitchFamily="34" charset="0"/>
              <a:cs typeface="Arial" panose="020B0604020202020204" pitchFamily="34" charset="0"/>
            </a:endParaRPr>
          </a:p>
          <a:p>
            <a:pPr algn="ctr"/>
            <a:endParaRPr lang="en-US" sz="6000" dirty="0">
              <a:latin typeface="Arial" panose="020B0604020202020204" pitchFamily="34" charset="0"/>
              <a:ea typeface="Calibri" panose="020F0502020204030204" pitchFamily="34" charset="0"/>
              <a:cs typeface="Arial" panose="020B0604020202020204" pitchFamily="34" charset="0"/>
            </a:endParaRPr>
          </a:p>
          <a:p>
            <a:pPr lvl="0" algn="ctr"/>
            <a:endParaRPr lang="en-US" sz="6400" dirty="0">
              <a:solidFill>
                <a:prstClr val="black"/>
              </a:solidFill>
              <a:latin typeface="Arial" panose="020B0604020202020204" pitchFamily="34" charset="0"/>
              <a:cs typeface="Arial" panose="020B0604020202020204" pitchFamily="34" charset="0"/>
            </a:endParaRPr>
          </a:p>
          <a:p>
            <a:pPr lvl="0" algn="ctr"/>
            <a:r>
              <a:rPr lang="en-US" sz="6800" dirty="0">
                <a:latin typeface="Arial" panose="020B0604020202020204" pitchFamily="34" charset="0"/>
                <a:ea typeface="Calibri" panose="020F0502020204030204" pitchFamily="34" charset="0"/>
                <a:cs typeface="Arial" panose="020B0604020202020204" pitchFamily="34" charset="0"/>
              </a:rPr>
              <a:t>Year-wise Successful and Failed  projects</a:t>
            </a:r>
            <a:endParaRPr lang="en-US" sz="6400" dirty="0">
              <a:latin typeface="Arial" panose="020B0604020202020204" pitchFamily="34" charset="0"/>
              <a:cs typeface="Arial" panose="020B0604020202020204" pitchFamily="34" charset="0"/>
            </a:endParaRPr>
          </a:p>
          <a:p>
            <a:pPr algn="ctr"/>
            <a:endParaRPr lang="en-US" sz="1800" dirty="0">
              <a:solidFill>
                <a:prstClr val="black"/>
              </a:solidFill>
              <a:latin typeface="Arial" panose="020B0604020202020204" pitchFamily="34" charset="0"/>
              <a:cs typeface="Arial" panose="020B0604020202020204" pitchFamily="34" charset="0"/>
            </a:endParaRPr>
          </a:p>
        </p:txBody>
      </p:sp>
      <p:pic>
        <p:nvPicPr>
          <p:cNvPr id="16" name="Content Placeholder 15">
            <a:extLst>
              <a:ext uri="{FF2B5EF4-FFF2-40B4-BE49-F238E27FC236}">
                <a16:creationId xmlns:a16="http://schemas.microsoft.com/office/drawing/2014/main" id="{4297C9C3-A6DE-4AE1-8D11-7780CB3267DC}"/>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91910" y="787790"/>
            <a:ext cx="5698317" cy="4084131"/>
          </a:xfrm>
          <a:prstGeom prst="rect">
            <a:avLst/>
          </a:prstGeom>
          <a:ln>
            <a:solidFill>
              <a:sysClr val="windowText" lastClr="000000">
                <a:alpha val="56000"/>
              </a:sysClr>
            </a:solidFill>
          </a:ln>
        </p:spPr>
      </p:pic>
      <p:pic>
        <p:nvPicPr>
          <p:cNvPr id="19" name="Content Placeholder 18">
            <a:extLst>
              <a:ext uri="{FF2B5EF4-FFF2-40B4-BE49-F238E27FC236}">
                <a16:creationId xmlns:a16="http://schemas.microsoft.com/office/drawing/2014/main" id="{CA20C8C9-AC50-4E20-8F89-04CB429739A4}"/>
              </a:ext>
            </a:extLst>
          </p:cNvPr>
          <p:cNvPicPr>
            <a:picLocks noGrp="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980253" y="787790"/>
            <a:ext cx="5898634" cy="4084131"/>
          </a:xfrm>
          <a:prstGeom prst="rect">
            <a:avLst/>
          </a:prstGeom>
          <a:ln>
            <a:solidFill>
              <a:sysClr val="windowText" lastClr="000000">
                <a:alpha val="56000"/>
              </a:sysClr>
            </a:solidFill>
          </a:ln>
        </p:spPr>
      </p:pic>
      <p:sp>
        <p:nvSpPr>
          <p:cNvPr id="20" name="Title 1">
            <a:extLst>
              <a:ext uri="{FF2B5EF4-FFF2-40B4-BE49-F238E27FC236}">
                <a16:creationId xmlns:a16="http://schemas.microsoft.com/office/drawing/2014/main" id="{18D1166C-3095-4696-80B5-F5FC9C2940AF}"/>
              </a:ext>
            </a:extLst>
          </p:cNvPr>
          <p:cNvSpPr>
            <a:spLocks noGrp="1"/>
          </p:cNvSpPr>
          <p:nvPr>
            <p:ph type="title"/>
          </p:nvPr>
        </p:nvSpPr>
        <p:spPr>
          <a:xfrm>
            <a:off x="191910" y="4930504"/>
            <a:ext cx="11686976" cy="1751945"/>
          </a:xfrm>
          <a:solidFill>
            <a:schemeClr val="accent5">
              <a:lumMod val="60000"/>
              <a:lumOff val="40000"/>
            </a:schemeClr>
          </a:solidFill>
        </p:spPr>
        <p:txBody>
          <a:bodyPr>
            <a:normAutofit fontScale="90000"/>
          </a:bodyPr>
          <a:lstStyle/>
          <a:p>
            <a:pPr marR="304800" lvl="0">
              <a:lnSpc>
                <a:spcPts val="1500"/>
              </a:lnSpc>
              <a:spcBef>
                <a:spcPts val="0"/>
              </a:spcBef>
              <a:spcAft>
                <a:spcPts val="0"/>
              </a:spcAft>
              <a:tabLst>
                <a:tab pos="457200" algn="l"/>
              </a:tabLst>
            </a:pPr>
            <a:r>
              <a:rPr lang="en-US" sz="1600" dirty="0">
                <a:latin typeface="Arial" panose="020B0604020202020204" pitchFamily="34" charset="0"/>
                <a:ea typeface="+mn-ea"/>
                <a:cs typeface="Arial" panose="020B0604020202020204" pitchFamily="34" charset="0"/>
              </a:rPr>
              <a:t> </a:t>
            </a:r>
            <a:br>
              <a:rPr lang="en-US" sz="1600" dirty="0">
                <a:latin typeface="Arial" panose="020B0604020202020204" pitchFamily="34" charset="0"/>
                <a:ea typeface="+mn-ea"/>
                <a:cs typeface="Arial" panose="020B0604020202020204" pitchFamily="34" charset="0"/>
              </a:rPr>
            </a:br>
            <a:r>
              <a:rPr lang="en-US" sz="1600" dirty="0">
                <a:latin typeface="Arial" panose="020B0604020202020204" pitchFamily="34" charset="0"/>
                <a:cs typeface="Arial" panose="020B0604020202020204" pitchFamily="34" charset="0"/>
              </a:rPr>
              <a:t>• Projects are launched evenly all months around with few months showing spike in numbers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a:latin typeface="Arial" panose="020B0604020202020204" pitchFamily="34" charset="0"/>
                <a:ea typeface="+mn-ea"/>
                <a:cs typeface="Arial" panose="020B0604020202020204" pitchFamily="34" charset="0"/>
              </a:rPr>
              <a:t>Every month more projects failed but still, the counts are close</a:t>
            </a:r>
            <a:br>
              <a:rPr lang="en-US" sz="1600" dirty="0">
                <a:latin typeface="Arial" panose="020B0604020202020204" pitchFamily="34" charset="0"/>
                <a:ea typeface="+mn-ea"/>
                <a:cs typeface="Arial" panose="020B0604020202020204" pitchFamily="34" charset="0"/>
              </a:rPr>
            </a:br>
            <a:r>
              <a:rPr lang="en-US" sz="1600" dirty="0">
                <a:latin typeface="Arial" panose="020B0604020202020204" pitchFamily="34" charset="0"/>
                <a:ea typeface="+mn-ea"/>
                <a:cs typeface="Arial" panose="020B0604020202020204" pitchFamily="34" charset="0"/>
              </a:rPr>
              <a:t/>
            </a:r>
            <a:br>
              <a:rPr lang="en-US" sz="1600" dirty="0">
                <a:latin typeface="Arial" panose="020B0604020202020204" pitchFamily="34" charset="0"/>
                <a:ea typeface="+mn-ea"/>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a:latin typeface="Arial" panose="020B0604020202020204" pitchFamily="34" charset="0"/>
                <a:ea typeface="+mn-ea"/>
                <a:cs typeface="Arial" panose="020B0604020202020204" pitchFamily="34" charset="0"/>
              </a:rPr>
              <a:t>Kickstarter was launched in 2009. There was steady growth in a number of projects started till 2015</a:t>
            </a:r>
            <a:br>
              <a:rPr lang="en-US" sz="1600" dirty="0">
                <a:latin typeface="Arial" panose="020B0604020202020204" pitchFamily="34" charset="0"/>
                <a:ea typeface="+mn-ea"/>
                <a:cs typeface="Arial" panose="020B0604020202020204" pitchFamily="34" charset="0"/>
              </a:rPr>
            </a:br>
            <a:r>
              <a:rPr lang="en-US" sz="1600" dirty="0">
                <a:latin typeface="Arial" panose="020B0604020202020204" pitchFamily="34" charset="0"/>
                <a:ea typeface="+mn-ea"/>
                <a:cs typeface="Arial" panose="020B0604020202020204" pitchFamily="34" charset="0"/>
              </a:rPr>
              <a:t/>
            </a:r>
            <a:br>
              <a:rPr lang="en-US" sz="1600" dirty="0">
                <a:latin typeface="Arial" panose="020B0604020202020204" pitchFamily="34" charset="0"/>
                <a:ea typeface="+mn-ea"/>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a:latin typeface="Arial" panose="020B0604020202020204" pitchFamily="34" charset="0"/>
                <a:ea typeface="+mn-ea"/>
                <a:cs typeface="Arial" panose="020B0604020202020204" pitchFamily="34" charset="0"/>
              </a:rPr>
              <a:t>Insufficient data available from 2017 and onward </a:t>
            </a:r>
            <a:br>
              <a:rPr lang="en-US" sz="1600" dirty="0">
                <a:latin typeface="Arial" panose="020B0604020202020204" pitchFamily="34" charset="0"/>
                <a:ea typeface="+mn-ea"/>
                <a:cs typeface="Arial" panose="020B0604020202020204" pitchFamily="34" charset="0"/>
              </a:rPr>
            </a:br>
            <a:r>
              <a:rPr lang="en-US" sz="1600" dirty="0">
                <a:latin typeface="Arial" panose="020B0604020202020204" pitchFamily="34" charset="0"/>
                <a:ea typeface="+mn-ea"/>
                <a:cs typeface="Arial" panose="020B0604020202020204" pitchFamily="34" charset="0"/>
              </a:rPr>
              <a:t/>
            </a:r>
            <a:br>
              <a:rPr lang="en-US" sz="1600" dirty="0">
                <a:latin typeface="Arial" panose="020B0604020202020204" pitchFamily="34" charset="0"/>
                <a:ea typeface="+mn-ea"/>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a:latin typeface="Arial" panose="020B0604020202020204" pitchFamily="34" charset="0"/>
                <a:ea typeface="+mn-ea"/>
                <a:cs typeface="Arial" panose="020B0604020202020204" pitchFamily="34" charset="0"/>
              </a:rPr>
              <a:t>There is an indication that more project failed as year’s progress. This may be due to decline in popularity or insufficient data </a:t>
            </a:r>
            <a:br>
              <a:rPr lang="en-US" sz="1600" dirty="0">
                <a:latin typeface="Arial" panose="020B0604020202020204" pitchFamily="34" charset="0"/>
                <a:ea typeface="+mn-ea"/>
                <a:cs typeface="Arial" panose="020B0604020202020204" pitchFamily="34" charset="0"/>
              </a:rPr>
            </a:br>
            <a:endParaRPr lang="en-US" sz="1600" dirty="0">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8AE295CF-4DA1-4DD5-8668-65A50BE40A1B}"/>
              </a:ext>
            </a:extLst>
          </p:cNvPr>
          <p:cNvSpPr>
            <a:spLocks noGrp="1"/>
          </p:cNvSpPr>
          <p:nvPr>
            <p:ph type="sldNum" sz="quarter" idx="12"/>
          </p:nvPr>
        </p:nvSpPr>
        <p:spPr/>
        <p:txBody>
          <a:bodyPr/>
          <a:lstStyle/>
          <a:p>
            <a:fld id="{FD37AA7B-1D0E-49A5-838B-B42ABDE721A8}" type="slidenum">
              <a:rPr lang="en-US" smtClean="0"/>
              <a:t>8</a:t>
            </a:fld>
            <a:endParaRPr lang="en-US"/>
          </a:p>
        </p:txBody>
      </p:sp>
    </p:spTree>
    <p:extLst>
      <p:ext uri="{BB962C8B-B14F-4D97-AF65-F5344CB8AC3E}">
        <p14:creationId xmlns:p14="http://schemas.microsoft.com/office/powerpoint/2010/main" val="400541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CBE1851-2230-47A9-B000-CE9046EA61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3B93832-6514-44F4-849B-5EE2C8A2337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01E906D6-3BE0-4814-8D5A-66BB4B092D31}"/>
              </a:ext>
            </a:extLst>
          </p:cNvPr>
          <p:cNvPicPr/>
          <p:nvPr/>
        </p:nvPicPr>
        <p:blipFill>
          <a:blip r:embed="rId2">
            <a:extLst>
              <a:ext uri="{28A0092B-C50C-407E-A947-70E740481C1C}">
                <a14:useLocalDpi xmlns:a14="http://schemas.microsoft.com/office/drawing/2010/main" val="0"/>
              </a:ext>
            </a:extLst>
          </a:blip>
          <a:stretch>
            <a:fillRect/>
          </a:stretch>
        </p:blipFill>
        <p:spPr>
          <a:xfrm>
            <a:off x="5818116" y="357188"/>
            <a:ext cx="6084218" cy="6215061"/>
          </a:xfrm>
          <a:prstGeom prst="rect">
            <a:avLst/>
          </a:prstGeom>
        </p:spPr>
      </p:pic>
      <p:sp>
        <p:nvSpPr>
          <p:cNvPr id="2" name="Title 1">
            <a:extLst>
              <a:ext uri="{FF2B5EF4-FFF2-40B4-BE49-F238E27FC236}">
                <a16:creationId xmlns:a16="http://schemas.microsoft.com/office/drawing/2014/main" id="{6B135198-EFD6-4543-AA33-42CD9E79B400}"/>
              </a:ext>
            </a:extLst>
          </p:cNvPr>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kern="1200" dirty="0">
                <a:solidFill>
                  <a:srgbClr val="FFFFFF"/>
                </a:solidFill>
                <a:latin typeface="+mj-lt"/>
                <a:ea typeface="+mj-ea"/>
                <a:cs typeface="+mj-cs"/>
              </a:rPr>
              <a:t>Goal Amount of Successful Projects </a:t>
            </a:r>
          </a:p>
        </p:txBody>
      </p:sp>
      <p:sp>
        <p:nvSpPr>
          <p:cNvPr id="3" name="Slide Number Placeholder 2">
            <a:extLst>
              <a:ext uri="{FF2B5EF4-FFF2-40B4-BE49-F238E27FC236}">
                <a16:creationId xmlns:a16="http://schemas.microsoft.com/office/drawing/2014/main" id="{AC26F910-C023-4532-9FAB-B825688A9A13}"/>
              </a:ext>
            </a:extLst>
          </p:cNvPr>
          <p:cNvSpPr>
            <a:spLocks noGrp="1"/>
          </p:cNvSpPr>
          <p:nvPr>
            <p:ph type="sldNum" sz="quarter" idx="12"/>
          </p:nvPr>
        </p:nvSpPr>
        <p:spPr/>
        <p:txBody>
          <a:bodyPr/>
          <a:lstStyle/>
          <a:p>
            <a:fld id="{FD37AA7B-1D0E-49A5-838B-B42ABDE721A8}" type="slidenum">
              <a:rPr lang="en-US" smtClean="0"/>
              <a:t>9</a:t>
            </a:fld>
            <a:endParaRPr lang="en-US"/>
          </a:p>
        </p:txBody>
      </p:sp>
    </p:spTree>
    <p:extLst>
      <p:ext uri="{BB962C8B-B14F-4D97-AF65-F5344CB8AC3E}">
        <p14:creationId xmlns:p14="http://schemas.microsoft.com/office/powerpoint/2010/main" val="2525860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TotalTime>
  <Words>2047</Words>
  <Application>Microsoft Office PowerPoint</Application>
  <PresentationFormat>Widescreen</PresentationFormat>
  <Paragraphs>633</Paragraphs>
  <Slides>30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Athelas</vt:lpstr>
      <vt:lpstr>Calibri</vt:lpstr>
      <vt:lpstr>Calibri Light</vt:lpstr>
      <vt:lpstr>Courier New</vt:lpstr>
      <vt:lpstr>Symbol</vt:lpstr>
      <vt:lpstr>Times New Roman</vt:lpstr>
      <vt:lpstr>Wingdings</vt:lpstr>
      <vt:lpstr>Office Theme</vt:lpstr>
      <vt:lpstr>1_Office Theme</vt:lpstr>
      <vt:lpstr>PowerPoint Presentation</vt:lpstr>
      <vt:lpstr>Introduction</vt:lpstr>
      <vt:lpstr>            Kickstarter platform has raised $3.71 billion for 300,000 projects                                Successfully funded projects: 144,770   Unsuccessful projects: 255,775  But, are all projects worth the clients and audience investments?    This project aims to find out the best algorithm to predict the probability of success of newly launched crowdfunding project.  The project should be launched in last twenty-four hours because the project which has passed more time might have received some pledge amount which is not a variable in this model.                </vt:lpstr>
      <vt:lpstr>PowerPoint Presentation</vt:lpstr>
      <vt:lpstr>PowerPoint Presentation</vt:lpstr>
      <vt:lpstr>Project Count vs  Project Status </vt:lpstr>
      <vt:lpstr>Relationship between launch Year/Month date with Success or Failure of the project </vt:lpstr>
      <vt:lpstr>  • Projects are launched evenly all months around with few months showing spike in numbers  • Every month more projects failed but still, the counts are close  • Kickstarter was launched in 2009. There was steady growth in a number of projects started till 2015  • Insufficient data available from 2017 and onward   • There is an indication that more project failed as year’s progress. This may be due to decline in popularity or insufficient data  </vt:lpstr>
      <vt:lpstr>Goal Amount of Successful Projects </vt:lpstr>
      <vt:lpstr>Goal Amount Distribution of Successful Projects</vt:lpstr>
      <vt:lpstr>Goal Amount Distribution of Failed Projects</vt:lpstr>
      <vt:lpstr>Country-wise Distribution of Successful and Failed Projects</vt:lpstr>
      <vt:lpstr>PowerPoint Presentation</vt:lpstr>
      <vt:lpstr>PowerPoint Presentation</vt:lpstr>
      <vt:lpstr>PowerPoint Presentation</vt:lpstr>
      <vt:lpstr>Machine Learning Modeling</vt:lpstr>
      <vt:lpstr>PowerPoint Presentation</vt:lpstr>
      <vt:lpstr>PowerPoint Presentation</vt:lpstr>
      <vt:lpstr>PowerPoint Presentation</vt:lpstr>
      <vt:lpstr>   Top features influencing success of a campaign (1): positive values  • The spread of top positive feature is large due to top 2 value(5.55 &amp; 4.50) being relatively very high numbers  • Most value resides in lower range providing nearly same feature importance coefficient </vt:lpstr>
      <vt:lpstr>          Top features influencing failure of a campaign (0): negative values •  The spread of top negative feature is large due to top 2 value (0.35 &amp; 0.30) being relatively very high numbers. •  Most value resides in higher (absolute number) range providing, unlike success coefficient •  The absolute value of fail is comparatively very small to success top most coefficient.  </vt:lpstr>
      <vt:lpstr>Random Forest Classifier Model </vt:lpstr>
      <vt:lpstr>Random Forest Classifier Model  </vt:lpstr>
      <vt:lpstr>Random Forest Classifier Model </vt:lpstr>
      <vt:lpstr>Random Forest Classifier Model  </vt:lpstr>
      <vt:lpstr>  Model Comparison</vt:lpstr>
      <vt:lpstr>Conclusion - Model Comparison </vt:lpstr>
      <vt:lpstr>PowerPoint Presentation</vt:lpstr>
      <vt:lpstr>Conclusion and Recommendations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 Prediction of Kickstarter Campaign  Saurabh Pundir   Data Science Intensive Capstone Project, June 1, 2018</dc:title>
  <dc:creator>Pundir, Saurabh</dc:creator>
  <cp:lastModifiedBy>Pundir, Saurabh</cp:lastModifiedBy>
  <cp:revision>188</cp:revision>
  <dcterms:created xsi:type="dcterms:W3CDTF">2018-06-01T21:04:13Z</dcterms:created>
  <dcterms:modified xsi:type="dcterms:W3CDTF">2018-06-08T17:24:04Z</dcterms:modified>
</cp:coreProperties>
</file>