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300" r:id="rId3"/>
    <p:sldId id="301" r:id="rId4"/>
    <p:sldId id="302" r:id="rId5"/>
    <p:sldId id="303" r:id="rId6"/>
    <p:sldId id="263" r:id="rId7"/>
    <p:sldId id="317" r:id="rId8"/>
    <p:sldId id="318" r:id="rId9"/>
    <p:sldId id="319" r:id="rId10"/>
    <p:sldId id="320" r:id="rId11"/>
    <p:sldId id="321" r:id="rId12"/>
    <p:sldId id="322" r:id="rId13"/>
    <p:sldId id="323" r:id="rId14"/>
    <p:sldId id="305" r:id="rId15"/>
    <p:sldId id="306" r:id="rId16"/>
    <p:sldId id="265" r:id="rId17"/>
    <p:sldId id="307" r:id="rId18"/>
    <p:sldId id="308" r:id="rId19"/>
    <p:sldId id="309" r:id="rId20"/>
    <p:sldId id="310" r:id="rId21"/>
    <p:sldId id="311" r:id="rId22"/>
    <p:sldId id="312" r:id="rId23"/>
    <p:sldId id="313" r:id="rId24"/>
    <p:sldId id="314" r:id="rId25"/>
    <p:sldId id="315" r:id="rId26"/>
    <p:sldId id="31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p:scale>
          <a:sx n="73" d="100"/>
          <a:sy n="73" d="100"/>
        </p:scale>
        <p:origin x="57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85E2AE-A705-4097-ADA3-8BB1A3EDE1AE}"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1673A807-B5CC-415F-9651-A5429DA84D80}">
      <dgm:prSet phldrT="[Text]" custT="1"/>
      <dgm:spPr/>
      <dgm:t>
        <a:bodyPr/>
        <a:lstStyle/>
        <a:p>
          <a:r>
            <a:rPr lang="en-US" sz="1600" dirty="0"/>
            <a:t>Data Extraction</a:t>
          </a:r>
        </a:p>
      </dgm:t>
    </dgm:pt>
    <dgm:pt modelId="{6885EA82-48C7-4317-929E-528B861C830A}" type="parTrans" cxnId="{7ACBB9EE-52EA-4F33-838E-4BE2FFEA0877}">
      <dgm:prSet/>
      <dgm:spPr/>
      <dgm:t>
        <a:bodyPr/>
        <a:lstStyle/>
        <a:p>
          <a:endParaRPr lang="en-US"/>
        </a:p>
      </dgm:t>
    </dgm:pt>
    <dgm:pt modelId="{415F414F-289A-41CE-A9A7-8D2C0073FF22}" type="sibTrans" cxnId="{7ACBB9EE-52EA-4F33-838E-4BE2FFEA0877}">
      <dgm:prSet/>
      <dgm:spPr/>
      <dgm:t>
        <a:bodyPr/>
        <a:lstStyle/>
        <a:p>
          <a:endParaRPr lang="en-US"/>
        </a:p>
      </dgm:t>
    </dgm:pt>
    <dgm:pt modelId="{58AADA65-8643-4BF6-AF04-C37A7322782E}">
      <dgm:prSet phldrT="[Text]" custT="1"/>
      <dgm:spPr/>
      <dgm:t>
        <a:bodyPr/>
        <a:lstStyle/>
        <a:p>
          <a:r>
            <a:rPr lang="en-US" sz="1600" dirty="0"/>
            <a:t>Source: Home Mortgage Disclosure Act (HMDA) </a:t>
          </a:r>
        </a:p>
      </dgm:t>
    </dgm:pt>
    <dgm:pt modelId="{C6ED272A-200B-48F7-B228-9D8E777879D9}" type="parTrans" cxnId="{8FABBD28-909E-4397-8152-E1158C71BA68}">
      <dgm:prSet/>
      <dgm:spPr/>
      <dgm:t>
        <a:bodyPr/>
        <a:lstStyle/>
        <a:p>
          <a:endParaRPr lang="en-US"/>
        </a:p>
      </dgm:t>
    </dgm:pt>
    <dgm:pt modelId="{89917653-9F9E-4108-BB5F-D926859925C6}" type="sibTrans" cxnId="{8FABBD28-909E-4397-8152-E1158C71BA68}">
      <dgm:prSet/>
      <dgm:spPr/>
      <dgm:t>
        <a:bodyPr/>
        <a:lstStyle/>
        <a:p>
          <a:endParaRPr lang="en-US"/>
        </a:p>
      </dgm:t>
    </dgm:pt>
    <dgm:pt modelId="{0EAEC57A-F893-40D9-8636-04EE8FAA10BD}">
      <dgm:prSet phldrT="[Text]" custT="1"/>
      <dgm:spPr/>
      <dgm:t>
        <a:bodyPr/>
        <a:lstStyle/>
        <a:p>
          <a:pPr marL="0" lvl="0" indent="0" algn="l" defTabSz="10668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Data Cleaning </a:t>
          </a:r>
        </a:p>
      </dgm:t>
    </dgm:pt>
    <dgm:pt modelId="{044784B9-7C91-4DB4-9773-B82082D40056}" type="parTrans" cxnId="{CD8EBB13-F5C1-450F-9229-11F6070231C9}">
      <dgm:prSet/>
      <dgm:spPr/>
      <dgm:t>
        <a:bodyPr/>
        <a:lstStyle/>
        <a:p>
          <a:endParaRPr lang="en-US"/>
        </a:p>
      </dgm:t>
    </dgm:pt>
    <dgm:pt modelId="{B8CB6DCB-810D-40E0-B146-1EA2DF890067}" type="sibTrans" cxnId="{CD8EBB13-F5C1-450F-9229-11F6070231C9}">
      <dgm:prSet/>
      <dgm:spPr/>
      <dgm:t>
        <a:bodyPr/>
        <a:lstStyle/>
        <a:p>
          <a:endParaRPr lang="en-US"/>
        </a:p>
      </dgm:t>
    </dgm:pt>
    <dgm:pt modelId="{082D1DA5-1F84-46AF-AA5E-22D98C88EB42}">
      <dgm:prSet phldrT="[Text]" custT="1"/>
      <dgm:spPr/>
      <dgm:t>
        <a:bodyPr/>
        <a:lstStyle/>
        <a:p>
          <a:pPr marL="171450" lvl="1" indent="-171450" algn="l" defTabSz="711200">
            <a:lnSpc>
              <a:spcPct val="90000"/>
            </a:lnSpc>
            <a:spcBef>
              <a:spcPct val="0"/>
            </a:spcBef>
            <a:spcAft>
              <a:spcPct val="15000"/>
            </a:spcAft>
            <a:buChar char="•"/>
          </a:pPr>
          <a:r>
            <a:rPr lang="en-US" sz="1600" kern="1200" dirty="0">
              <a:solidFill>
                <a:prstClr val="white"/>
              </a:solidFill>
              <a:latin typeface="Calibri" panose="020F0502020204030204"/>
              <a:ea typeface="+mn-ea"/>
              <a:cs typeface="+mn-cs"/>
            </a:rPr>
            <a:t>Merged with FIPS database for county information</a:t>
          </a:r>
        </a:p>
      </dgm:t>
    </dgm:pt>
    <dgm:pt modelId="{9D3BE4D9-F6B5-44C4-A27C-E672967672C4}" type="parTrans" cxnId="{1651130D-8F42-4A81-9694-4EC467C55043}">
      <dgm:prSet/>
      <dgm:spPr/>
      <dgm:t>
        <a:bodyPr/>
        <a:lstStyle/>
        <a:p>
          <a:endParaRPr lang="en-US"/>
        </a:p>
      </dgm:t>
    </dgm:pt>
    <dgm:pt modelId="{1010A128-3577-470D-BBFF-3252CFA1CBC6}" type="sibTrans" cxnId="{1651130D-8F42-4A81-9694-4EC467C55043}">
      <dgm:prSet/>
      <dgm:spPr/>
      <dgm:t>
        <a:bodyPr/>
        <a:lstStyle/>
        <a:p>
          <a:endParaRPr lang="en-US"/>
        </a:p>
      </dgm:t>
    </dgm:pt>
    <dgm:pt modelId="{14EBD9EC-B0C9-4C27-959C-57BAD9090920}">
      <dgm:prSet phldrT="[Text]" custT="1"/>
      <dgm:spPr/>
      <dgm:t>
        <a:bodyPr/>
        <a:lstStyle/>
        <a:p>
          <a:pPr marL="0" lvl="0" indent="0" algn="l" defTabSz="10668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Data Storage</a:t>
          </a:r>
        </a:p>
      </dgm:t>
    </dgm:pt>
    <dgm:pt modelId="{70D76688-D1FD-44BA-AD1D-633D6A7C7552}" type="parTrans" cxnId="{17606B2A-5354-4A21-9F10-1F3271B96367}">
      <dgm:prSet/>
      <dgm:spPr/>
      <dgm:t>
        <a:bodyPr/>
        <a:lstStyle/>
        <a:p>
          <a:endParaRPr lang="en-US"/>
        </a:p>
      </dgm:t>
    </dgm:pt>
    <dgm:pt modelId="{34420CC8-A68D-4DE6-9551-7022A3C9BA3C}" type="sibTrans" cxnId="{17606B2A-5354-4A21-9F10-1F3271B96367}">
      <dgm:prSet/>
      <dgm:spPr/>
      <dgm:t>
        <a:bodyPr/>
        <a:lstStyle/>
        <a:p>
          <a:endParaRPr lang="en-US"/>
        </a:p>
      </dgm:t>
    </dgm:pt>
    <dgm:pt modelId="{CB8A9F17-E121-4A11-8070-3EAF18F9DECB}">
      <dgm:prSet phldrT="[Text]" custT="1"/>
      <dgm:spPr/>
      <dgm:t>
        <a:bodyPr/>
        <a:lstStyle/>
        <a:p>
          <a:pPr marL="171450" lvl="1" indent="-171450" algn="l" defTabSz="711200">
            <a:lnSpc>
              <a:spcPct val="90000"/>
            </a:lnSpc>
            <a:spcBef>
              <a:spcPct val="0"/>
            </a:spcBef>
            <a:spcAft>
              <a:spcPct val="15000"/>
            </a:spcAft>
            <a:buChar char="•"/>
          </a:pPr>
          <a:r>
            <a:rPr lang="en-US" sz="1600" kern="1200" dirty="0">
              <a:solidFill>
                <a:prstClr val="white"/>
              </a:solidFill>
              <a:latin typeface="Calibri" panose="020F0502020204030204"/>
              <a:ea typeface="+mn-ea"/>
              <a:cs typeface="+mn-cs"/>
            </a:rPr>
            <a:t>Pickle object sterilization is utilized to store each month data frame</a:t>
          </a:r>
        </a:p>
      </dgm:t>
    </dgm:pt>
    <dgm:pt modelId="{553D1CF9-8A93-4FA0-BDC5-CA2484AF24E6}" type="parTrans" cxnId="{C3615523-C283-45A2-975E-A4C38D7DBF9A}">
      <dgm:prSet/>
      <dgm:spPr/>
      <dgm:t>
        <a:bodyPr/>
        <a:lstStyle/>
        <a:p>
          <a:endParaRPr lang="en-US"/>
        </a:p>
      </dgm:t>
    </dgm:pt>
    <dgm:pt modelId="{3B69B8FD-AAC8-426D-AC1D-395BC9C4C4E0}" type="sibTrans" cxnId="{C3615523-C283-45A2-975E-A4C38D7DBF9A}">
      <dgm:prSet/>
      <dgm:spPr/>
      <dgm:t>
        <a:bodyPr/>
        <a:lstStyle/>
        <a:p>
          <a:endParaRPr lang="en-US"/>
        </a:p>
      </dgm:t>
    </dgm:pt>
    <dgm:pt modelId="{5842A80A-E3C5-471E-80DE-6AF3F42AD344}">
      <dgm:prSet custT="1"/>
      <dgm:spPr/>
      <dgm:t>
        <a:bodyPr/>
        <a:lstStyle/>
        <a:p>
          <a:r>
            <a:rPr lang="en-US" sz="1600" dirty="0"/>
            <a:t>Data can be downloaded for one year at a time 2015-2017</a:t>
          </a:r>
        </a:p>
      </dgm:t>
    </dgm:pt>
    <dgm:pt modelId="{A02AB5DC-B352-47D5-B652-8DE8E350352B}" type="parTrans" cxnId="{B34009CD-B3D8-46E9-ACB1-F347380BEF20}">
      <dgm:prSet/>
      <dgm:spPr/>
      <dgm:t>
        <a:bodyPr/>
        <a:lstStyle/>
        <a:p>
          <a:endParaRPr lang="en-US"/>
        </a:p>
      </dgm:t>
    </dgm:pt>
    <dgm:pt modelId="{60AA9C16-4FFB-4B6F-921C-3B70B0307A30}" type="sibTrans" cxnId="{B34009CD-B3D8-46E9-ACB1-F347380BEF20}">
      <dgm:prSet/>
      <dgm:spPr/>
      <dgm:t>
        <a:bodyPr/>
        <a:lstStyle/>
        <a:p>
          <a:endParaRPr lang="en-US"/>
        </a:p>
      </dgm:t>
    </dgm:pt>
    <dgm:pt modelId="{C6F558B2-8736-44A8-9481-C5C91616540E}">
      <dgm:prSet custT="1"/>
      <dgm:spPr/>
      <dgm:t>
        <a:bodyPr/>
        <a:lstStyle/>
        <a:p>
          <a:r>
            <a:rPr lang="en-US" sz="1600" dirty="0"/>
            <a:t>File size: 140 MB</a:t>
          </a:r>
        </a:p>
      </dgm:t>
    </dgm:pt>
    <dgm:pt modelId="{34E6B6A6-F641-4373-8C2A-6C1FE3BE9A74}" type="parTrans" cxnId="{12DFFCF1-A269-43CA-8B54-32CDF94BD148}">
      <dgm:prSet/>
      <dgm:spPr/>
      <dgm:t>
        <a:bodyPr/>
        <a:lstStyle/>
        <a:p>
          <a:endParaRPr lang="en-US"/>
        </a:p>
      </dgm:t>
    </dgm:pt>
    <dgm:pt modelId="{A02B17D9-3C28-4FFF-BA85-C2B5B163B5B6}" type="sibTrans" cxnId="{12DFFCF1-A269-43CA-8B54-32CDF94BD148}">
      <dgm:prSet/>
      <dgm:spPr/>
      <dgm:t>
        <a:bodyPr/>
        <a:lstStyle/>
        <a:p>
          <a:endParaRPr lang="en-US"/>
        </a:p>
      </dgm:t>
    </dgm:pt>
    <dgm:pt modelId="{6DDBD6B8-65E0-47A3-83A1-C004CDF9487B}">
      <dgm:prSet custT="1"/>
      <dgm:spPr/>
      <dgm:t>
        <a:bodyPr/>
        <a:lstStyle/>
        <a:p>
          <a:r>
            <a:rPr lang="en-US" sz="1600" dirty="0"/>
            <a:t>File format : csv (3 csv files)</a:t>
          </a:r>
        </a:p>
      </dgm:t>
    </dgm:pt>
    <dgm:pt modelId="{1A8BBA7B-AFB6-44A1-A16E-448BFB65EABC}" type="parTrans" cxnId="{EB5BE788-DFC4-41E8-A316-415BBD4CE0BF}">
      <dgm:prSet/>
      <dgm:spPr/>
      <dgm:t>
        <a:bodyPr/>
        <a:lstStyle/>
        <a:p>
          <a:endParaRPr lang="en-US"/>
        </a:p>
      </dgm:t>
    </dgm:pt>
    <dgm:pt modelId="{A5E41745-B793-48D4-A985-03577CFE30FC}" type="sibTrans" cxnId="{EB5BE788-DFC4-41E8-A316-415BBD4CE0BF}">
      <dgm:prSet/>
      <dgm:spPr/>
      <dgm:t>
        <a:bodyPr/>
        <a:lstStyle/>
        <a:p>
          <a:endParaRPr lang="en-US"/>
        </a:p>
      </dgm:t>
    </dgm:pt>
    <dgm:pt modelId="{A4474714-BB5B-4603-942E-4099B0CE7392}">
      <dgm:prSet custT="1"/>
      <dgm:spPr/>
      <dgm:t>
        <a:bodyPr/>
        <a:lstStyle/>
        <a:p>
          <a:r>
            <a:rPr lang="en-US" sz="1600" dirty="0"/>
            <a:t>Each CSV file has loan records in millions</a:t>
          </a:r>
        </a:p>
      </dgm:t>
    </dgm:pt>
    <dgm:pt modelId="{0AE28306-AFA8-4636-8063-49E1FF09884C}" type="parTrans" cxnId="{D4D3118F-7372-4B11-80CE-79E5D7643006}">
      <dgm:prSet/>
      <dgm:spPr/>
      <dgm:t>
        <a:bodyPr/>
        <a:lstStyle/>
        <a:p>
          <a:endParaRPr lang="en-US"/>
        </a:p>
      </dgm:t>
    </dgm:pt>
    <dgm:pt modelId="{247B9E84-99E3-490A-B946-31551CB14746}" type="sibTrans" cxnId="{D4D3118F-7372-4B11-80CE-79E5D7643006}">
      <dgm:prSet/>
      <dgm:spPr/>
      <dgm:t>
        <a:bodyPr/>
        <a:lstStyle/>
        <a:p>
          <a:endParaRPr lang="en-US"/>
        </a:p>
      </dgm:t>
    </dgm:pt>
    <dgm:pt modelId="{D24860F5-65D7-47FB-99FF-5369E13C0049}">
      <dgm:prSet custT="1"/>
      <dgm:spPr/>
      <dgm:t>
        <a:bodyPr/>
        <a:lstStyle/>
        <a:p>
          <a:r>
            <a:rPr lang="en-US" sz="1600" dirty="0"/>
            <a:t>Total  2,51,794,02 records</a:t>
          </a:r>
        </a:p>
      </dgm:t>
    </dgm:pt>
    <dgm:pt modelId="{3AE8ECC7-9926-4ED8-8D0F-4ACBF188DCD6}" type="parTrans" cxnId="{8879C97D-5C4E-4437-A8FA-8134FF2F7B46}">
      <dgm:prSet/>
      <dgm:spPr/>
      <dgm:t>
        <a:bodyPr/>
        <a:lstStyle/>
        <a:p>
          <a:endParaRPr lang="en-US"/>
        </a:p>
      </dgm:t>
    </dgm:pt>
    <dgm:pt modelId="{CDA16447-A9AB-41CE-AD20-A6AF42CD5C6D}" type="sibTrans" cxnId="{8879C97D-5C4E-4437-A8FA-8134FF2F7B46}">
      <dgm:prSet/>
      <dgm:spPr/>
      <dgm:t>
        <a:bodyPr/>
        <a:lstStyle/>
        <a:p>
          <a:endParaRPr lang="en-US"/>
        </a:p>
      </dgm:t>
    </dgm:pt>
    <dgm:pt modelId="{0E06C3C0-AB30-4D1D-AAA7-2CF3AD68DF43}">
      <dgm:prSet phldrT="[Text]" custT="1"/>
      <dgm:spPr/>
      <dgm:t>
        <a:bodyPr/>
        <a:lstStyle/>
        <a:p>
          <a:pPr marL="171450" lvl="1" indent="-171450" algn="l" defTabSz="711200">
            <a:lnSpc>
              <a:spcPct val="90000"/>
            </a:lnSpc>
            <a:spcBef>
              <a:spcPct val="0"/>
            </a:spcBef>
            <a:spcAft>
              <a:spcPct val="15000"/>
            </a:spcAft>
            <a:buChar char="•"/>
          </a:pPr>
          <a:r>
            <a:rPr lang="en-US" sz="1600" kern="1200" dirty="0">
              <a:solidFill>
                <a:prstClr val="white"/>
              </a:solidFill>
              <a:latin typeface="Calibri" panose="020F0502020204030204"/>
              <a:ea typeface="+mn-ea"/>
              <a:cs typeface="+mn-cs"/>
            </a:rPr>
            <a:t>Clean data without loan amount</a:t>
          </a:r>
        </a:p>
      </dgm:t>
    </dgm:pt>
    <dgm:pt modelId="{4F5886AC-DAB1-406F-8A32-A09EA6ABA6AE}" type="parTrans" cxnId="{466FFD72-9E5D-45F3-B923-AC5E0439921B}">
      <dgm:prSet/>
      <dgm:spPr/>
      <dgm:t>
        <a:bodyPr/>
        <a:lstStyle/>
        <a:p>
          <a:endParaRPr lang="en-US"/>
        </a:p>
      </dgm:t>
    </dgm:pt>
    <dgm:pt modelId="{E97B2894-65AA-4430-95E4-2E34BED60523}" type="sibTrans" cxnId="{466FFD72-9E5D-45F3-B923-AC5E0439921B}">
      <dgm:prSet/>
      <dgm:spPr/>
      <dgm:t>
        <a:bodyPr/>
        <a:lstStyle/>
        <a:p>
          <a:endParaRPr lang="en-US"/>
        </a:p>
      </dgm:t>
    </dgm:pt>
    <dgm:pt modelId="{96E9D714-EB4E-4C1B-88E5-3815B9049119}">
      <dgm:prSet phldrT="[Text]" custT="1"/>
      <dgm:spPr/>
      <dgm:t>
        <a:bodyPr/>
        <a:lstStyle/>
        <a:p>
          <a:pPr marL="171450" lvl="1" indent="-171450" algn="l" defTabSz="711200">
            <a:lnSpc>
              <a:spcPct val="90000"/>
            </a:lnSpc>
            <a:spcBef>
              <a:spcPct val="0"/>
            </a:spcBef>
            <a:spcAft>
              <a:spcPct val="15000"/>
            </a:spcAft>
            <a:buChar char="•"/>
          </a:pPr>
          <a:r>
            <a:rPr lang="en-US" sz="1600" kern="1200" dirty="0">
              <a:solidFill>
                <a:prstClr val="white"/>
              </a:solidFill>
              <a:latin typeface="Calibri" panose="020F0502020204030204"/>
              <a:ea typeface="+mn-ea"/>
              <a:cs typeface="+mn-cs"/>
            </a:rPr>
            <a:t>Clean data without loan status</a:t>
          </a:r>
        </a:p>
      </dgm:t>
    </dgm:pt>
    <dgm:pt modelId="{BF2DAFB7-E4AE-48F5-8B9B-75A0B82BFF0F}" type="parTrans" cxnId="{C0F65EAD-6F82-4272-9730-901B7C79889B}">
      <dgm:prSet/>
      <dgm:spPr/>
      <dgm:t>
        <a:bodyPr/>
        <a:lstStyle/>
        <a:p>
          <a:endParaRPr lang="en-US"/>
        </a:p>
      </dgm:t>
    </dgm:pt>
    <dgm:pt modelId="{D6E3953B-FD53-4FCB-881C-323904B8DA16}" type="sibTrans" cxnId="{C0F65EAD-6F82-4272-9730-901B7C79889B}">
      <dgm:prSet/>
      <dgm:spPr/>
      <dgm:t>
        <a:bodyPr/>
        <a:lstStyle/>
        <a:p>
          <a:endParaRPr lang="en-US"/>
        </a:p>
      </dgm:t>
    </dgm:pt>
    <dgm:pt modelId="{08E67EBE-D764-4C44-B011-6FADB4BA518F}">
      <dgm:prSet phldrT="[Text]" custT="1"/>
      <dgm:spPr/>
      <dgm:t>
        <a:bodyPr/>
        <a:lstStyle/>
        <a:p>
          <a:pPr marL="171450" lvl="1" indent="-171450" algn="l" defTabSz="711200">
            <a:lnSpc>
              <a:spcPct val="90000"/>
            </a:lnSpc>
            <a:spcBef>
              <a:spcPct val="0"/>
            </a:spcBef>
            <a:spcAft>
              <a:spcPct val="15000"/>
            </a:spcAft>
            <a:buChar char="•"/>
          </a:pPr>
          <a:r>
            <a:rPr lang="en-US" sz="1600" kern="1200" dirty="0">
              <a:solidFill>
                <a:prstClr val="white"/>
              </a:solidFill>
              <a:latin typeface="Calibri" panose="020F0502020204030204"/>
              <a:ea typeface="+mn-ea"/>
              <a:cs typeface="+mn-cs"/>
            </a:rPr>
            <a:t>Clean data without county</a:t>
          </a:r>
        </a:p>
      </dgm:t>
    </dgm:pt>
    <dgm:pt modelId="{5A8D1A44-0A64-41A3-A1C8-B5DC1DA7B7C4}" type="parTrans" cxnId="{4A56CBA5-BD9C-4C75-A83F-B2BD9D52546B}">
      <dgm:prSet/>
      <dgm:spPr/>
      <dgm:t>
        <a:bodyPr/>
        <a:lstStyle/>
        <a:p>
          <a:endParaRPr lang="en-US"/>
        </a:p>
      </dgm:t>
    </dgm:pt>
    <dgm:pt modelId="{ED1F1DDA-AC9A-46DD-8052-4BCB23D32D64}" type="sibTrans" cxnId="{4A56CBA5-BD9C-4C75-A83F-B2BD9D52546B}">
      <dgm:prSet/>
      <dgm:spPr/>
      <dgm:t>
        <a:bodyPr/>
        <a:lstStyle/>
        <a:p>
          <a:endParaRPr lang="en-US"/>
        </a:p>
      </dgm:t>
    </dgm:pt>
    <dgm:pt modelId="{4904B670-7BD2-491B-B721-97496CF3C048}">
      <dgm:prSet phldrT="[Text]" custT="1"/>
      <dgm:spPr/>
      <dgm:t>
        <a:bodyPr/>
        <a:lstStyle/>
        <a:p>
          <a:pPr marL="171450" lvl="1" indent="-171450" algn="l" defTabSz="711200">
            <a:lnSpc>
              <a:spcPct val="90000"/>
            </a:lnSpc>
            <a:spcBef>
              <a:spcPct val="0"/>
            </a:spcBef>
            <a:spcAft>
              <a:spcPct val="15000"/>
            </a:spcAft>
            <a:buChar char="•"/>
          </a:pPr>
          <a:r>
            <a:rPr lang="en-US" sz="1600" kern="1200" dirty="0">
              <a:solidFill>
                <a:prstClr val="white"/>
              </a:solidFill>
              <a:latin typeface="Calibri" panose="020F0502020204030204"/>
              <a:ea typeface="+mn-ea"/>
              <a:cs typeface="+mn-cs"/>
            </a:rPr>
            <a:t>Created column for approval rejection based on status</a:t>
          </a:r>
        </a:p>
      </dgm:t>
    </dgm:pt>
    <dgm:pt modelId="{45AFB7A4-4827-42E8-97EB-EAA08644BF03}" type="parTrans" cxnId="{6A71D180-0884-468C-84A6-453B33FC6DAC}">
      <dgm:prSet/>
      <dgm:spPr/>
      <dgm:t>
        <a:bodyPr/>
        <a:lstStyle/>
        <a:p>
          <a:endParaRPr lang="en-US"/>
        </a:p>
      </dgm:t>
    </dgm:pt>
    <dgm:pt modelId="{E399DDBC-344B-493D-8484-7ECE0CCD8877}" type="sibTrans" cxnId="{6A71D180-0884-468C-84A6-453B33FC6DAC}">
      <dgm:prSet/>
      <dgm:spPr/>
      <dgm:t>
        <a:bodyPr/>
        <a:lstStyle/>
        <a:p>
          <a:endParaRPr lang="en-US"/>
        </a:p>
      </dgm:t>
    </dgm:pt>
    <dgm:pt modelId="{B73D9CB7-4E97-47C6-94B5-869FC30827AD}">
      <dgm:prSet custT="1"/>
      <dgm:spPr/>
      <dgm:t>
        <a:bodyPr/>
        <a:lstStyle/>
        <a:p>
          <a:pPr marL="171450" lvl="1" indent="-171450" algn="l" defTabSz="711200">
            <a:lnSpc>
              <a:spcPct val="90000"/>
            </a:lnSpc>
            <a:spcBef>
              <a:spcPct val="0"/>
            </a:spcBef>
            <a:spcAft>
              <a:spcPct val="15000"/>
            </a:spcAft>
            <a:buChar char="•"/>
          </a:pPr>
          <a:r>
            <a:rPr lang="en-US" sz="1600" kern="1200" dirty="0">
              <a:solidFill>
                <a:prstClr val="white"/>
              </a:solidFill>
              <a:latin typeface="Calibri" panose="020F0502020204030204"/>
              <a:ea typeface="+mn-ea"/>
              <a:cs typeface="+mn-cs"/>
            </a:rPr>
            <a:t>All the final models are saved in a Pickle file </a:t>
          </a:r>
        </a:p>
      </dgm:t>
    </dgm:pt>
    <dgm:pt modelId="{07BC25CE-1092-4E95-B7EA-3A468B0BE08F}" type="parTrans" cxnId="{70575456-353E-47FB-9691-6503B388DE7A}">
      <dgm:prSet/>
      <dgm:spPr/>
      <dgm:t>
        <a:bodyPr/>
        <a:lstStyle/>
        <a:p>
          <a:endParaRPr lang="en-US"/>
        </a:p>
      </dgm:t>
    </dgm:pt>
    <dgm:pt modelId="{BA916A29-56A9-4103-82E8-4FEABDD3D26D}" type="sibTrans" cxnId="{70575456-353E-47FB-9691-6503B388DE7A}">
      <dgm:prSet/>
      <dgm:spPr/>
      <dgm:t>
        <a:bodyPr/>
        <a:lstStyle/>
        <a:p>
          <a:endParaRPr lang="en-US"/>
        </a:p>
      </dgm:t>
    </dgm:pt>
    <dgm:pt modelId="{4BE6BACE-5888-47F1-88B5-ABF72034558F}">
      <dgm:prSet custT="1"/>
      <dgm:spPr/>
      <dgm:t>
        <a:bodyPr/>
        <a:lstStyle/>
        <a:p>
          <a:pPr marL="171450" lvl="1" indent="-171450" algn="l" defTabSz="711200">
            <a:lnSpc>
              <a:spcPct val="90000"/>
            </a:lnSpc>
            <a:spcBef>
              <a:spcPct val="0"/>
            </a:spcBef>
            <a:spcAft>
              <a:spcPct val="15000"/>
            </a:spcAft>
            <a:buChar char="•"/>
          </a:pPr>
          <a:r>
            <a:rPr lang="en-US" sz="1600" kern="1200" dirty="0">
              <a:solidFill>
                <a:prstClr val="white"/>
              </a:solidFill>
              <a:latin typeface="Calibri" panose="020F0502020204030204"/>
              <a:ea typeface="+mn-ea"/>
              <a:cs typeface="+mn-cs"/>
            </a:rPr>
            <a:t>Intermediate pickle file was created to save a state of data wherever process was time consuming</a:t>
          </a:r>
        </a:p>
      </dgm:t>
    </dgm:pt>
    <dgm:pt modelId="{D682103F-B780-4414-9DC4-A5872E47D505}" type="parTrans" cxnId="{4FC08CF0-B716-4050-AD9C-B6CC3BA3A544}">
      <dgm:prSet/>
      <dgm:spPr/>
      <dgm:t>
        <a:bodyPr/>
        <a:lstStyle/>
        <a:p>
          <a:endParaRPr lang="en-US"/>
        </a:p>
      </dgm:t>
    </dgm:pt>
    <dgm:pt modelId="{98EB59F6-8F42-4A53-BA75-D7CFE55AE49C}" type="sibTrans" cxnId="{4FC08CF0-B716-4050-AD9C-B6CC3BA3A544}">
      <dgm:prSet/>
      <dgm:spPr/>
      <dgm:t>
        <a:bodyPr/>
        <a:lstStyle/>
        <a:p>
          <a:endParaRPr lang="en-US"/>
        </a:p>
      </dgm:t>
    </dgm:pt>
    <dgm:pt modelId="{7FA897E0-DBD1-435A-95FC-D857B362D7E9}">
      <dgm:prSet custT="1"/>
      <dgm:spPr/>
      <dgm:t>
        <a:bodyPr/>
        <a:lstStyle/>
        <a:p>
          <a:pPr marL="285750" lvl="1" indent="0" algn="l" defTabSz="1733550">
            <a:lnSpc>
              <a:spcPct val="90000"/>
            </a:lnSpc>
            <a:spcBef>
              <a:spcPct val="0"/>
            </a:spcBef>
            <a:spcAft>
              <a:spcPct val="15000"/>
            </a:spcAft>
          </a:pPr>
          <a:endParaRPr lang="en-US" sz="1600" kern="1200" dirty="0"/>
        </a:p>
      </dgm:t>
    </dgm:pt>
    <dgm:pt modelId="{61EC98B6-05A1-4149-BCDD-B3566C9EF3A3}" type="parTrans" cxnId="{3491126B-61A2-40B0-AF33-71DB3BAF6857}">
      <dgm:prSet/>
      <dgm:spPr/>
      <dgm:t>
        <a:bodyPr/>
        <a:lstStyle/>
        <a:p>
          <a:endParaRPr lang="en-US"/>
        </a:p>
      </dgm:t>
    </dgm:pt>
    <dgm:pt modelId="{20EDEFF3-32EA-4CBF-8E00-7A2539B6C949}" type="sibTrans" cxnId="{3491126B-61A2-40B0-AF33-71DB3BAF6857}">
      <dgm:prSet/>
      <dgm:spPr/>
      <dgm:t>
        <a:bodyPr/>
        <a:lstStyle/>
        <a:p>
          <a:endParaRPr lang="en-US"/>
        </a:p>
      </dgm:t>
    </dgm:pt>
    <dgm:pt modelId="{6F063DCD-795E-44CB-9A5D-5F7B462F13E8}" type="pres">
      <dgm:prSet presAssocID="{BD85E2AE-A705-4097-ADA3-8BB1A3EDE1AE}" presName="Name0" presStyleCnt="0">
        <dgm:presLayoutVars>
          <dgm:dir/>
          <dgm:resizeHandles val="exact"/>
        </dgm:presLayoutVars>
      </dgm:prSet>
      <dgm:spPr/>
    </dgm:pt>
    <dgm:pt modelId="{FFA58035-4953-4CAB-9CD6-91FACD22DC68}" type="pres">
      <dgm:prSet presAssocID="{1673A807-B5CC-415F-9651-A5429DA84D80}" presName="node" presStyleLbl="node1" presStyleIdx="0" presStyleCnt="3">
        <dgm:presLayoutVars>
          <dgm:bulletEnabled val="1"/>
        </dgm:presLayoutVars>
      </dgm:prSet>
      <dgm:spPr/>
    </dgm:pt>
    <dgm:pt modelId="{04B72909-DCFB-403B-87DD-D0970783AE00}" type="pres">
      <dgm:prSet presAssocID="{415F414F-289A-41CE-A9A7-8D2C0073FF22}" presName="sibTrans" presStyleCnt="0"/>
      <dgm:spPr/>
    </dgm:pt>
    <dgm:pt modelId="{E68B69EC-F041-40C3-BD3C-3C57EB372AF0}" type="pres">
      <dgm:prSet presAssocID="{0EAEC57A-F893-40D9-8636-04EE8FAA10BD}" presName="node" presStyleLbl="node1" presStyleIdx="1" presStyleCnt="3" custLinFactNeighborY="-1981">
        <dgm:presLayoutVars>
          <dgm:bulletEnabled val="1"/>
        </dgm:presLayoutVars>
      </dgm:prSet>
      <dgm:spPr/>
    </dgm:pt>
    <dgm:pt modelId="{B4B06597-B4C2-4CD9-9E13-A26DB1584492}" type="pres">
      <dgm:prSet presAssocID="{B8CB6DCB-810D-40E0-B146-1EA2DF890067}" presName="sibTrans" presStyleCnt="0"/>
      <dgm:spPr/>
    </dgm:pt>
    <dgm:pt modelId="{FE5BE274-B090-47D1-BE73-5C49738CFD90}" type="pres">
      <dgm:prSet presAssocID="{14EBD9EC-B0C9-4C27-959C-57BAD9090920}" presName="node" presStyleLbl="node1" presStyleIdx="2" presStyleCnt="3">
        <dgm:presLayoutVars>
          <dgm:bulletEnabled val="1"/>
        </dgm:presLayoutVars>
      </dgm:prSet>
      <dgm:spPr/>
    </dgm:pt>
  </dgm:ptLst>
  <dgm:cxnLst>
    <dgm:cxn modelId="{1651130D-8F42-4A81-9694-4EC467C55043}" srcId="{0EAEC57A-F893-40D9-8636-04EE8FAA10BD}" destId="{082D1DA5-1F84-46AF-AA5E-22D98C88EB42}" srcOrd="0" destOrd="0" parTransId="{9D3BE4D9-F6B5-44C4-A27C-E672967672C4}" sibTransId="{1010A128-3577-470D-BBFF-3252CFA1CBC6}"/>
    <dgm:cxn modelId="{CD8EBB13-F5C1-450F-9229-11F6070231C9}" srcId="{BD85E2AE-A705-4097-ADA3-8BB1A3EDE1AE}" destId="{0EAEC57A-F893-40D9-8636-04EE8FAA10BD}" srcOrd="1" destOrd="0" parTransId="{044784B9-7C91-4DB4-9773-B82082D40056}" sibTransId="{B8CB6DCB-810D-40E0-B146-1EA2DF890067}"/>
    <dgm:cxn modelId="{D17C1417-F9F4-4203-B459-E1CF66BC5C5A}" type="presOf" srcId="{BD85E2AE-A705-4097-ADA3-8BB1A3EDE1AE}" destId="{6F063DCD-795E-44CB-9A5D-5F7B462F13E8}" srcOrd="0" destOrd="0" presId="urn:microsoft.com/office/officeart/2005/8/layout/hList6"/>
    <dgm:cxn modelId="{D004221D-6665-4651-B0E5-8020AE3A0A12}" type="presOf" srcId="{14EBD9EC-B0C9-4C27-959C-57BAD9090920}" destId="{FE5BE274-B090-47D1-BE73-5C49738CFD90}" srcOrd="0" destOrd="0" presId="urn:microsoft.com/office/officeart/2005/8/layout/hList6"/>
    <dgm:cxn modelId="{E90D1322-FCFE-4081-A08E-955FDCC58770}" type="presOf" srcId="{0EAEC57A-F893-40D9-8636-04EE8FAA10BD}" destId="{E68B69EC-F041-40C3-BD3C-3C57EB372AF0}" srcOrd="0" destOrd="0" presId="urn:microsoft.com/office/officeart/2005/8/layout/hList6"/>
    <dgm:cxn modelId="{C3615523-C283-45A2-975E-A4C38D7DBF9A}" srcId="{14EBD9EC-B0C9-4C27-959C-57BAD9090920}" destId="{CB8A9F17-E121-4A11-8070-3EAF18F9DECB}" srcOrd="0" destOrd="0" parTransId="{553D1CF9-8A93-4FA0-BDC5-CA2484AF24E6}" sibTransId="{3B69B8FD-AAC8-426D-AC1D-395BC9C4C4E0}"/>
    <dgm:cxn modelId="{8FABBD28-909E-4397-8152-E1158C71BA68}" srcId="{1673A807-B5CC-415F-9651-A5429DA84D80}" destId="{58AADA65-8643-4BF6-AF04-C37A7322782E}" srcOrd="0" destOrd="0" parTransId="{C6ED272A-200B-48F7-B228-9D8E777879D9}" sibTransId="{89917653-9F9E-4108-BB5F-D926859925C6}"/>
    <dgm:cxn modelId="{17606B2A-5354-4A21-9F10-1F3271B96367}" srcId="{BD85E2AE-A705-4097-ADA3-8BB1A3EDE1AE}" destId="{14EBD9EC-B0C9-4C27-959C-57BAD9090920}" srcOrd="2" destOrd="0" parTransId="{70D76688-D1FD-44BA-AD1D-633D6A7C7552}" sibTransId="{34420CC8-A68D-4DE6-9551-7022A3C9BA3C}"/>
    <dgm:cxn modelId="{014EFC34-A295-43D7-B8CA-02BFFAE77967}" type="presOf" srcId="{58AADA65-8643-4BF6-AF04-C37A7322782E}" destId="{FFA58035-4953-4CAB-9CD6-91FACD22DC68}" srcOrd="0" destOrd="1" presId="urn:microsoft.com/office/officeart/2005/8/layout/hList6"/>
    <dgm:cxn modelId="{B05E8F35-63F1-471F-B928-1E1583853482}" type="presOf" srcId="{D24860F5-65D7-47FB-99FF-5369E13C0049}" destId="{FFA58035-4953-4CAB-9CD6-91FACD22DC68}" srcOrd="0" destOrd="6" presId="urn:microsoft.com/office/officeart/2005/8/layout/hList6"/>
    <dgm:cxn modelId="{C82FF140-C64D-4D77-8A88-1D28B6B45898}" type="presOf" srcId="{082D1DA5-1F84-46AF-AA5E-22D98C88EB42}" destId="{E68B69EC-F041-40C3-BD3C-3C57EB372AF0}" srcOrd="0" destOrd="1" presId="urn:microsoft.com/office/officeart/2005/8/layout/hList6"/>
    <dgm:cxn modelId="{D136D962-5A22-4117-90CD-7C0D00C9FEAF}" type="presOf" srcId="{96E9D714-EB4E-4C1B-88E5-3815B9049119}" destId="{E68B69EC-F041-40C3-BD3C-3C57EB372AF0}" srcOrd="0" destOrd="4" presId="urn:microsoft.com/office/officeart/2005/8/layout/hList6"/>
    <dgm:cxn modelId="{3491126B-61A2-40B0-AF33-71DB3BAF6857}" srcId="{14EBD9EC-B0C9-4C27-959C-57BAD9090920}" destId="{7FA897E0-DBD1-435A-95FC-D857B362D7E9}" srcOrd="3" destOrd="0" parTransId="{61EC98B6-05A1-4149-BCDD-B3566C9EF3A3}" sibTransId="{20EDEFF3-32EA-4CBF-8E00-7A2539B6C949}"/>
    <dgm:cxn modelId="{466FFD72-9E5D-45F3-B923-AC5E0439921B}" srcId="{0EAEC57A-F893-40D9-8636-04EE8FAA10BD}" destId="{0E06C3C0-AB30-4D1D-AAA7-2CF3AD68DF43}" srcOrd="2" destOrd="0" parTransId="{4F5886AC-DAB1-406F-8A32-A09EA6ABA6AE}" sibTransId="{E97B2894-65AA-4430-95E4-2E34BED60523}"/>
    <dgm:cxn modelId="{70575456-353E-47FB-9691-6503B388DE7A}" srcId="{14EBD9EC-B0C9-4C27-959C-57BAD9090920}" destId="{B73D9CB7-4E97-47C6-94B5-869FC30827AD}" srcOrd="1" destOrd="0" parTransId="{07BC25CE-1092-4E95-B7EA-3A468B0BE08F}" sibTransId="{BA916A29-56A9-4103-82E8-4FEABDD3D26D}"/>
    <dgm:cxn modelId="{F4E34157-E1B5-483D-81C3-E6C1B4775672}" type="presOf" srcId="{C6F558B2-8736-44A8-9481-C5C91616540E}" destId="{FFA58035-4953-4CAB-9CD6-91FACD22DC68}" srcOrd="0" destOrd="3" presId="urn:microsoft.com/office/officeart/2005/8/layout/hList6"/>
    <dgm:cxn modelId="{8879C97D-5C4E-4437-A8FA-8134FF2F7B46}" srcId="{1673A807-B5CC-415F-9651-A5429DA84D80}" destId="{D24860F5-65D7-47FB-99FF-5369E13C0049}" srcOrd="5" destOrd="0" parTransId="{3AE8ECC7-9926-4ED8-8D0F-4ACBF188DCD6}" sibTransId="{CDA16447-A9AB-41CE-AD20-A6AF42CD5C6D}"/>
    <dgm:cxn modelId="{27847C7F-9678-432E-AD1C-4D169ABE6F57}" type="presOf" srcId="{7FA897E0-DBD1-435A-95FC-D857B362D7E9}" destId="{FE5BE274-B090-47D1-BE73-5C49738CFD90}" srcOrd="0" destOrd="4" presId="urn:microsoft.com/office/officeart/2005/8/layout/hList6"/>
    <dgm:cxn modelId="{6A71D180-0884-468C-84A6-453B33FC6DAC}" srcId="{0EAEC57A-F893-40D9-8636-04EE8FAA10BD}" destId="{4904B670-7BD2-491B-B721-97496CF3C048}" srcOrd="4" destOrd="0" parTransId="{45AFB7A4-4827-42E8-97EB-EAA08644BF03}" sibTransId="{E399DDBC-344B-493D-8484-7ECE0CCD8877}"/>
    <dgm:cxn modelId="{F8218985-3397-401E-9759-7440B82F716C}" type="presOf" srcId="{4BE6BACE-5888-47F1-88B5-ABF72034558F}" destId="{FE5BE274-B090-47D1-BE73-5C49738CFD90}" srcOrd="0" destOrd="3" presId="urn:microsoft.com/office/officeart/2005/8/layout/hList6"/>
    <dgm:cxn modelId="{EB5BE788-DFC4-41E8-A316-415BBD4CE0BF}" srcId="{1673A807-B5CC-415F-9651-A5429DA84D80}" destId="{6DDBD6B8-65E0-47A3-83A1-C004CDF9487B}" srcOrd="3" destOrd="0" parTransId="{1A8BBA7B-AFB6-44A1-A16E-448BFB65EABC}" sibTransId="{A5E41745-B793-48D4-A985-03577CFE30FC}"/>
    <dgm:cxn modelId="{A48FAF8C-344F-457F-832E-1F178348C362}" type="presOf" srcId="{08E67EBE-D764-4C44-B011-6FADB4BA518F}" destId="{E68B69EC-F041-40C3-BD3C-3C57EB372AF0}" srcOrd="0" destOrd="2" presId="urn:microsoft.com/office/officeart/2005/8/layout/hList6"/>
    <dgm:cxn modelId="{0146838E-348F-4CAE-A80D-22189172BAF8}" type="presOf" srcId="{6DDBD6B8-65E0-47A3-83A1-C004CDF9487B}" destId="{FFA58035-4953-4CAB-9CD6-91FACD22DC68}" srcOrd="0" destOrd="4" presId="urn:microsoft.com/office/officeart/2005/8/layout/hList6"/>
    <dgm:cxn modelId="{D4D3118F-7372-4B11-80CE-79E5D7643006}" srcId="{1673A807-B5CC-415F-9651-A5429DA84D80}" destId="{A4474714-BB5B-4603-942E-4099B0CE7392}" srcOrd="4" destOrd="0" parTransId="{0AE28306-AFA8-4636-8063-49E1FF09884C}" sibTransId="{247B9E84-99E3-490A-B946-31551CB14746}"/>
    <dgm:cxn modelId="{5DFF66A3-9371-4E6F-8E8C-A40278B91CAB}" type="presOf" srcId="{A4474714-BB5B-4603-942E-4099B0CE7392}" destId="{FFA58035-4953-4CAB-9CD6-91FACD22DC68}" srcOrd="0" destOrd="5" presId="urn:microsoft.com/office/officeart/2005/8/layout/hList6"/>
    <dgm:cxn modelId="{4A56CBA5-BD9C-4C75-A83F-B2BD9D52546B}" srcId="{0EAEC57A-F893-40D9-8636-04EE8FAA10BD}" destId="{08E67EBE-D764-4C44-B011-6FADB4BA518F}" srcOrd="1" destOrd="0" parTransId="{5A8D1A44-0A64-41A3-A1C8-B5DC1DA7B7C4}" sibTransId="{ED1F1DDA-AC9A-46DD-8052-4BCB23D32D64}"/>
    <dgm:cxn modelId="{C0F65EAD-6F82-4272-9730-901B7C79889B}" srcId="{0EAEC57A-F893-40D9-8636-04EE8FAA10BD}" destId="{96E9D714-EB4E-4C1B-88E5-3815B9049119}" srcOrd="3" destOrd="0" parTransId="{BF2DAFB7-E4AE-48F5-8B9B-75A0B82BFF0F}" sibTransId="{D6E3953B-FD53-4FCB-881C-323904B8DA16}"/>
    <dgm:cxn modelId="{FDEB74B2-1877-41F5-8833-AE7A2D8F3BE8}" type="presOf" srcId="{0E06C3C0-AB30-4D1D-AAA7-2CF3AD68DF43}" destId="{E68B69EC-F041-40C3-BD3C-3C57EB372AF0}" srcOrd="0" destOrd="3" presId="urn:microsoft.com/office/officeart/2005/8/layout/hList6"/>
    <dgm:cxn modelId="{15A20CB6-7D6A-4B0B-92FF-D784DB68E75A}" type="presOf" srcId="{5842A80A-E3C5-471E-80DE-6AF3F42AD344}" destId="{FFA58035-4953-4CAB-9CD6-91FACD22DC68}" srcOrd="0" destOrd="2" presId="urn:microsoft.com/office/officeart/2005/8/layout/hList6"/>
    <dgm:cxn modelId="{B34009CD-B3D8-46E9-ACB1-F347380BEF20}" srcId="{1673A807-B5CC-415F-9651-A5429DA84D80}" destId="{5842A80A-E3C5-471E-80DE-6AF3F42AD344}" srcOrd="1" destOrd="0" parTransId="{A02AB5DC-B352-47D5-B652-8DE8E350352B}" sibTransId="{60AA9C16-4FFB-4B6F-921C-3B70B0307A30}"/>
    <dgm:cxn modelId="{E5A143E3-0BE8-4B30-ADA6-ACCC5483D627}" type="presOf" srcId="{1673A807-B5CC-415F-9651-A5429DA84D80}" destId="{FFA58035-4953-4CAB-9CD6-91FACD22DC68}" srcOrd="0" destOrd="0" presId="urn:microsoft.com/office/officeart/2005/8/layout/hList6"/>
    <dgm:cxn modelId="{B9B226E8-8FD5-4895-B47A-DBF6799539A2}" type="presOf" srcId="{CB8A9F17-E121-4A11-8070-3EAF18F9DECB}" destId="{FE5BE274-B090-47D1-BE73-5C49738CFD90}" srcOrd="0" destOrd="1" presId="urn:microsoft.com/office/officeart/2005/8/layout/hList6"/>
    <dgm:cxn modelId="{7ACBB9EE-52EA-4F33-838E-4BE2FFEA0877}" srcId="{BD85E2AE-A705-4097-ADA3-8BB1A3EDE1AE}" destId="{1673A807-B5CC-415F-9651-A5429DA84D80}" srcOrd="0" destOrd="0" parTransId="{6885EA82-48C7-4317-929E-528B861C830A}" sibTransId="{415F414F-289A-41CE-A9A7-8D2C0073FF22}"/>
    <dgm:cxn modelId="{4FC08CF0-B716-4050-AD9C-B6CC3BA3A544}" srcId="{14EBD9EC-B0C9-4C27-959C-57BAD9090920}" destId="{4BE6BACE-5888-47F1-88B5-ABF72034558F}" srcOrd="2" destOrd="0" parTransId="{D682103F-B780-4414-9DC4-A5872E47D505}" sibTransId="{98EB59F6-8F42-4A53-BA75-D7CFE55AE49C}"/>
    <dgm:cxn modelId="{12DFFCF1-A269-43CA-8B54-32CDF94BD148}" srcId="{1673A807-B5CC-415F-9651-A5429DA84D80}" destId="{C6F558B2-8736-44A8-9481-C5C91616540E}" srcOrd="2" destOrd="0" parTransId="{34E6B6A6-F641-4373-8C2A-6C1FE3BE9A74}" sibTransId="{A02B17D9-3C28-4FFF-BA85-C2B5B163B5B6}"/>
    <dgm:cxn modelId="{856FB3F7-273A-443D-9243-B2D73EB3BCD8}" type="presOf" srcId="{B73D9CB7-4E97-47C6-94B5-869FC30827AD}" destId="{FE5BE274-B090-47D1-BE73-5C49738CFD90}" srcOrd="0" destOrd="2" presId="urn:microsoft.com/office/officeart/2005/8/layout/hList6"/>
    <dgm:cxn modelId="{42D059FE-DA44-49D9-B31F-6F2F1BF69051}" type="presOf" srcId="{4904B670-7BD2-491B-B721-97496CF3C048}" destId="{E68B69EC-F041-40C3-BD3C-3C57EB372AF0}" srcOrd="0" destOrd="5" presId="urn:microsoft.com/office/officeart/2005/8/layout/hList6"/>
    <dgm:cxn modelId="{7FDA8573-D774-4463-A259-8495248FB6F7}" type="presParOf" srcId="{6F063DCD-795E-44CB-9A5D-5F7B462F13E8}" destId="{FFA58035-4953-4CAB-9CD6-91FACD22DC68}" srcOrd="0" destOrd="0" presId="urn:microsoft.com/office/officeart/2005/8/layout/hList6"/>
    <dgm:cxn modelId="{3318484C-A9BD-4AC3-A634-B6073D7CC37C}" type="presParOf" srcId="{6F063DCD-795E-44CB-9A5D-5F7B462F13E8}" destId="{04B72909-DCFB-403B-87DD-D0970783AE00}" srcOrd="1" destOrd="0" presId="urn:microsoft.com/office/officeart/2005/8/layout/hList6"/>
    <dgm:cxn modelId="{049F53B2-265C-4188-86A1-73A0A06EE6E6}" type="presParOf" srcId="{6F063DCD-795E-44CB-9A5D-5F7B462F13E8}" destId="{E68B69EC-F041-40C3-BD3C-3C57EB372AF0}" srcOrd="2" destOrd="0" presId="urn:microsoft.com/office/officeart/2005/8/layout/hList6"/>
    <dgm:cxn modelId="{2DB8D8A9-EA7A-447C-A62A-7A85929F7EDF}" type="presParOf" srcId="{6F063DCD-795E-44CB-9A5D-5F7B462F13E8}" destId="{B4B06597-B4C2-4CD9-9E13-A26DB1584492}" srcOrd="3" destOrd="0" presId="urn:microsoft.com/office/officeart/2005/8/layout/hList6"/>
    <dgm:cxn modelId="{9ECB5502-184E-4AA8-92C9-AA99DDC88D03}" type="presParOf" srcId="{6F063DCD-795E-44CB-9A5D-5F7B462F13E8}" destId="{FE5BE274-B090-47D1-BE73-5C49738CFD90}"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A58035-4953-4CAB-9CD6-91FACD22DC68}">
      <dsp:nvSpPr>
        <dsp:cNvPr id="0" name=""/>
        <dsp:cNvSpPr/>
      </dsp:nvSpPr>
      <dsp:spPr>
        <a:xfrm rot="16200000">
          <a:off x="-1259112" y="1260120"/>
          <a:ext cx="5142205" cy="2621963"/>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t" anchorCtr="0">
          <a:noAutofit/>
        </a:bodyPr>
        <a:lstStyle/>
        <a:p>
          <a:pPr marL="0" lvl="0" indent="0" algn="l" defTabSz="711200">
            <a:lnSpc>
              <a:spcPct val="90000"/>
            </a:lnSpc>
            <a:spcBef>
              <a:spcPct val="0"/>
            </a:spcBef>
            <a:spcAft>
              <a:spcPct val="35000"/>
            </a:spcAft>
            <a:buNone/>
          </a:pPr>
          <a:r>
            <a:rPr lang="en-US" sz="1600" kern="1200" dirty="0"/>
            <a:t>Data Extraction</a:t>
          </a:r>
        </a:p>
        <a:p>
          <a:pPr marL="171450" lvl="1" indent="-171450" algn="l" defTabSz="711200">
            <a:lnSpc>
              <a:spcPct val="90000"/>
            </a:lnSpc>
            <a:spcBef>
              <a:spcPct val="0"/>
            </a:spcBef>
            <a:spcAft>
              <a:spcPct val="15000"/>
            </a:spcAft>
            <a:buChar char="•"/>
          </a:pPr>
          <a:r>
            <a:rPr lang="en-US" sz="1600" kern="1200" dirty="0"/>
            <a:t>Source: Home Mortgage Disclosure Act (HMDA) </a:t>
          </a:r>
        </a:p>
        <a:p>
          <a:pPr marL="171450" lvl="1" indent="-171450" algn="l" defTabSz="711200">
            <a:lnSpc>
              <a:spcPct val="90000"/>
            </a:lnSpc>
            <a:spcBef>
              <a:spcPct val="0"/>
            </a:spcBef>
            <a:spcAft>
              <a:spcPct val="15000"/>
            </a:spcAft>
            <a:buChar char="•"/>
          </a:pPr>
          <a:r>
            <a:rPr lang="en-US" sz="1600" kern="1200" dirty="0"/>
            <a:t>Data can be downloaded for one year at a time 2015-2017</a:t>
          </a:r>
        </a:p>
        <a:p>
          <a:pPr marL="171450" lvl="1" indent="-171450" algn="l" defTabSz="711200">
            <a:lnSpc>
              <a:spcPct val="90000"/>
            </a:lnSpc>
            <a:spcBef>
              <a:spcPct val="0"/>
            </a:spcBef>
            <a:spcAft>
              <a:spcPct val="15000"/>
            </a:spcAft>
            <a:buChar char="•"/>
          </a:pPr>
          <a:r>
            <a:rPr lang="en-US" sz="1600" kern="1200" dirty="0"/>
            <a:t>File size: 140 MB</a:t>
          </a:r>
        </a:p>
        <a:p>
          <a:pPr marL="171450" lvl="1" indent="-171450" algn="l" defTabSz="711200">
            <a:lnSpc>
              <a:spcPct val="90000"/>
            </a:lnSpc>
            <a:spcBef>
              <a:spcPct val="0"/>
            </a:spcBef>
            <a:spcAft>
              <a:spcPct val="15000"/>
            </a:spcAft>
            <a:buChar char="•"/>
          </a:pPr>
          <a:r>
            <a:rPr lang="en-US" sz="1600" kern="1200" dirty="0"/>
            <a:t>File format : csv (3 csv files)</a:t>
          </a:r>
        </a:p>
        <a:p>
          <a:pPr marL="171450" lvl="1" indent="-171450" algn="l" defTabSz="711200">
            <a:lnSpc>
              <a:spcPct val="90000"/>
            </a:lnSpc>
            <a:spcBef>
              <a:spcPct val="0"/>
            </a:spcBef>
            <a:spcAft>
              <a:spcPct val="15000"/>
            </a:spcAft>
            <a:buChar char="•"/>
          </a:pPr>
          <a:r>
            <a:rPr lang="en-US" sz="1600" kern="1200" dirty="0"/>
            <a:t>Each CSV file has loan records in millions</a:t>
          </a:r>
        </a:p>
        <a:p>
          <a:pPr marL="171450" lvl="1" indent="-171450" algn="l" defTabSz="711200">
            <a:lnSpc>
              <a:spcPct val="90000"/>
            </a:lnSpc>
            <a:spcBef>
              <a:spcPct val="0"/>
            </a:spcBef>
            <a:spcAft>
              <a:spcPct val="15000"/>
            </a:spcAft>
            <a:buChar char="•"/>
          </a:pPr>
          <a:r>
            <a:rPr lang="en-US" sz="1600" kern="1200" dirty="0"/>
            <a:t>Total  2,51,794,02 records</a:t>
          </a:r>
        </a:p>
      </dsp:txBody>
      <dsp:txXfrm rot="5400000">
        <a:off x="1009" y="1028440"/>
        <a:ext cx="2621963" cy="3085323"/>
      </dsp:txXfrm>
    </dsp:sp>
    <dsp:sp modelId="{E68B69EC-F041-40C3-BD3C-3C57EB372AF0}">
      <dsp:nvSpPr>
        <dsp:cNvPr id="0" name=""/>
        <dsp:cNvSpPr/>
      </dsp:nvSpPr>
      <dsp:spPr>
        <a:xfrm rot="16200000">
          <a:off x="1559498" y="1260120"/>
          <a:ext cx="5142205" cy="2621963"/>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t" anchorCtr="0">
          <a:noAutofit/>
        </a:bodyPr>
        <a:lstStyle/>
        <a:p>
          <a:pPr marL="0" lvl="0" indent="0" algn="l" defTabSz="10668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Data Cleaning </a:t>
          </a:r>
        </a:p>
        <a:p>
          <a:pPr marL="171450" lvl="1" indent="-171450" algn="l" defTabSz="711200">
            <a:lnSpc>
              <a:spcPct val="90000"/>
            </a:lnSpc>
            <a:spcBef>
              <a:spcPct val="0"/>
            </a:spcBef>
            <a:spcAft>
              <a:spcPct val="15000"/>
            </a:spcAft>
            <a:buChar char="•"/>
          </a:pPr>
          <a:r>
            <a:rPr lang="en-US" sz="1600" kern="1200" dirty="0">
              <a:solidFill>
                <a:prstClr val="white"/>
              </a:solidFill>
              <a:latin typeface="Calibri" panose="020F0502020204030204"/>
              <a:ea typeface="+mn-ea"/>
              <a:cs typeface="+mn-cs"/>
            </a:rPr>
            <a:t>Merged with FIPS database for county information</a:t>
          </a:r>
        </a:p>
        <a:p>
          <a:pPr marL="171450" lvl="1" indent="-171450" algn="l" defTabSz="711200">
            <a:lnSpc>
              <a:spcPct val="90000"/>
            </a:lnSpc>
            <a:spcBef>
              <a:spcPct val="0"/>
            </a:spcBef>
            <a:spcAft>
              <a:spcPct val="15000"/>
            </a:spcAft>
            <a:buChar char="•"/>
          </a:pPr>
          <a:r>
            <a:rPr lang="en-US" sz="1600" kern="1200" dirty="0">
              <a:solidFill>
                <a:prstClr val="white"/>
              </a:solidFill>
              <a:latin typeface="Calibri" panose="020F0502020204030204"/>
              <a:ea typeface="+mn-ea"/>
              <a:cs typeface="+mn-cs"/>
            </a:rPr>
            <a:t>Clean data without county</a:t>
          </a:r>
        </a:p>
        <a:p>
          <a:pPr marL="171450" lvl="1" indent="-171450" algn="l" defTabSz="711200">
            <a:lnSpc>
              <a:spcPct val="90000"/>
            </a:lnSpc>
            <a:spcBef>
              <a:spcPct val="0"/>
            </a:spcBef>
            <a:spcAft>
              <a:spcPct val="15000"/>
            </a:spcAft>
            <a:buChar char="•"/>
          </a:pPr>
          <a:r>
            <a:rPr lang="en-US" sz="1600" kern="1200" dirty="0">
              <a:solidFill>
                <a:prstClr val="white"/>
              </a:solidFill>
              <a:latin typeface="Calibri" panose="020F0502020204030204"/>
              <a:ea typeface="+mn-ea"/>
              <a:cs typeface="+mn-cs"/>
            </a:rPr>
            <a:t>Clean data without loan amount</a:t>
          </a:r>
        </a:p>
        <a:p>
          <a:pPr marL="171450" lvl="1" indent="-171450" algn="l" defTabSz="711200">
            <a:lnSpc>
              <a:spcPct val="90000"/>
            </a:lnSpc>
            <a:spcBef>
              <a:spcPct val="0"/>
            </a:spcBef>
            <a:spcAft>
              <a:spcPct val="15000"/>
            </a:spcAft>
            <a:buChar char="•"/>
          </a:pPr>
          <a:r>
            <a:rPr lang="en-US" sz="1600" kern="1200" dirty="0">
              <a:solidFill>
                <a:prstClr val="white"/>
              </a:solidFill>
              <a:latin typeface="Calibri" panose="020F0502020204030204"/>
              <a:ea typeface="+mn-ea"/>
              <a:cs typeface="+mn-cs"/>
            </a:rPr>
            <a:t>Clean data without loan status</a:t>
          </a:r>
        </a:p>
        <a:p>
          <a:pPr marL="171450" lvl="1" indent="-171450" algn="l" defTabSz="711200">
            <a:lnSpc>
              <a:spcPct val="90000"/>
            </a:lnSpc>
            <a:spcBef>
              <a:spcPct val="0"/>
            </a:spcBef>
            <a:spcAft>
              <a:spcPct val="15000"/>
            </a:spcAft>
            <a:buChar char="•"/>
          </a:pPr>
          <a:r>
            <a:rPr lang="en-US" sz="1600" kern="1200" dirty="0">
              <a:solidFill>
                <a:prstClr val="white"/>
              </a:solidFill>
              <a:latin typeface="Calibri" panose="020F0502020204030204"/>
              <a:ea typeface="+mn-ea"/>
              <a:cs typeface="+mn-cs"/>
            </a:rPr>
            <a:t>Created column for approval rejection based on status</a:t>
          </a:r>
        </a:p>
      </dsp:txBody>
      <dsp:txXfrm rot="5400000">
        <a:off x="2819619" y="1028440"/>
        <a:ext cx="2621963" cy="3085323"/>
      </dsp:txXfrm>
    </dsp:sp>
    <dsp:sp modelId="{FE5BE274-B090-47D1-BE73-5C49738CFD90}">
      <dsp:nvSpPr>
        <dsp:cNvPr id="0" name=""/>
        <dsp:cNvSpPr/>
      </dsp:nvSpPr>
      <dsp:spPr>
        <a:xfrm rot="16200000">
          <a:off x="4378109" y="1260120"/>
          <a:ext cx="5142205" cy="2621963"/>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t" anchorCtr="0">
          <a:noAutofit/>
        </a:bodyPr>
        <a:lstStyle/>
        <a:p>
          <a:pPr marL="0" lvl="0" indent="0" algn="l" defTabSz="10668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Data Storage</a:t>
          </a:r>
        </a:p>
        <a:p>
          <a:pPr marL="171450" lvl="1" indent="-171450" algn="l" defTabSz="711200">
            <a:lnSpc>
              <a:spcPct val="90000"/>
            </a:lnSpc>
            <a:spcBef>
              <a:spcPct val="0"/>
            </a:spcBef>
            <a:spcAft>
              <a:spcPct val="15000"/>
            </a:spcAft>
            <a:buChar char="•"/>
          </a:pPr>
          <a:r>
            <a:rPr lang="en-US" sz="1600" kern="1200" dirty="0">
              <a:solidFill>
                <a:prstClr val="white"/>
              </a:solidFill>
              <a:latin typeface="Calibri" panose="020F0502020204030204"/>
              <a:ea typeface="+mn-ea"/>
              <a:cs typeface="+mn-cs"/>
            </a:rPr>
            <a:t>Pickle object sterilization is utilized to store each month data frame</a:t>
          </a:r>
        </a:p>
        <a:p>
          <a:pPr marL="171450" lvl="1" indent="-171450" algn="l" defTabSz="711200">
            <a:lnSpc>
              <a:spcPct val="90000"/>
            </a:lnSpc>
            <a:spcBef>
              <a:spcPct val="0"/>
            </a:spcBef>
            <a:spcAft>
              <a:spcPct val="15000"/>
            </a:spcAft>
            <a:buChar char="•"/>
          </a:pPr>
          <a:r>
            <a:rPr lang="en-US" sz="1600" kern="1200" dirty="0">
              <a:solidFill>
                <a:prstClr val="white"/>
              </a:solidFill>
              <a:latin typeface="Calibri" panose="020F0502020204030204"/>
              <a:ea typeface="+mn-ea"/>
              <a:cs typeface="+mn-cs"/>
            </a:rPr>
            <a:t>All the final models are saved in a Pickle file </a:t>
          </a:r>
        </a:p>
        <a:p>
          <a:pPr marL="171450" lvl="1" indent="-171450" algn="l" defTabSz="711200">
            <a:lnSpc>
              <a:spcPct val="90000"/>
            </a:lnSpc>
            <a:spcBef>
              <a:spcPct val="0"/>
            </a:spcBef>
            <a:spcAft>
              <a:spcPct val="15000"/>
            </a:spcAft>
            <a:buChar char="•"/>
          </a:pPr>
          <a:r>
            <a:rPr lang="en-US" sz="1600" kern="1200" dirty="0">
              <a:solidFill>
                <a:prstClr val="white"/>
              </a:solidFill>
              <a:latin typeface="Calibri" panose="020F0502020204030204"/>
              <a:ea typeface="+mn-ea"/>
              <a:cs typeface="+mn-cs"/>
            </a:rPr>
            <a:t>Intermediate pickle file was created to save a state of data wherever process was time consuming</a:t>
          </a:r>
        </a:p>
        <a:p>
          <a:pPr marL="285750" lvl="1" indent="0" algn="l" defTabSz="1733550">
            <a:lnSpc>
              <a:spcPct val="90000"/>
            </a:lnSpc>
            <a:spcBef>
              <a:spcPct val="0"/>
            </a:spcBef>
            <a:spcAft>
              <a:spcPct val="15000"/>
            </a:spcAft>
            <a:buChar char="•"/>
          </a:pPr>
          <a:endParaRPr lang="en-US" sz="1600" kern="1200" dirty="0"/>
        </a:p>
      </dsp:txBody>
      <dsp:txXfrm rot="5400000">
        <a:off x="5638230" y="1028440"/>
        <a:ext cx="2621963" cy="3085323"/>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5E91C-5F8F-4862-8A27-9E082BBDD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A6F48B-387F-4272-91B5-06341CE043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C8491B-E91C-42A9-ACDB-F34E5EC6C791}"/>
              </a:ext>
            </a:extLst>
          </p:cNvPr>
          <p:cNvSpPr>
            <a:spLocks noGrp="1"/>
          </p:cNvSpPr>
          <p:nvPr>
            <p:ph type="dt" sz="half" idx="10"/>
          </p:nvPr>
        </p:nvSpPr>
        <p:spPr/>
        <p:txBody>
          <a:bodyPr/>
          <a:lstStyle/>
          <a:p>
            <a:fld id="{8EE5D4FF-F34F-4810-8F40-C4B8AA92A553}" type="datetimeFigureOut">
              <a:rPr lang="en-US" smtClean="0"/>
              <a:t>7/27/2018</a:t>
            </a:fld>
            <a:endParaRPr lang="en-US"/>
          </a:p>
        </p:txBody>
      </p:sp>
      <p:sp>
        <p:nvSpPr>
          <p:cNvPr id="5" name="Footer Placeholder 4">
            <a:extLst>
              <a:ext uri="{FF2B5EF4-FFF2-40B4-BE49-F238E27FC236}">
                <a16:creationId xmlns:a16="http://schemas.microsoft.com/office/drawing/2014/main" id="{1D07641C-0488-488B-ADC0-FAE68892A2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8A1458-884B-4D27-8B74-7E3B89605133}"/>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2002679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FBC2E-B4CE-45B4-8392-1DF0ACFB94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4025D5-765D-4023-BF6F-F1AF502B9ED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2BBCA-AEC1-4CE4-8079-8FD08DC039DF}"/>
              </a:ext>
            </a:extLst>
          </p:cNvPr>
          <p:cNvSpPr>
            <a:spLocks noGrp="1"/>
          </p:cNvSpPr>
          <p:nvPr>
            <p:ph type="dt" sz="half" idx="10"/>
          </p:nvPr>
        </p:nvSpPr>
        <p:spPr/>
        <p:txBody>
          <a:bodyPr/>
          <a:lstStyle/>
          <a:p>
            <a:fld id="{8EE5D4FF-F34F-4810-8F40-C4B8AA92A553}" type="datetimeFigureOut">
              <a:rPr lang="en-US" smtClean="0"/>
              <a:t>7/27/2018</a:t>
            </a:fld>
            <a:endParaRPr lang="en-US"/>
          </a:p>
        </p:txBody>
      </p:sp>
      <p:sp>
        <p:nvSpPr>
          <p:cNvPr id="5" name="Footer Placeholder 4">
            <a:extLst>
              <a:ext uri="{FF2B5EF4-FFF2-40B4-BE49-F238E27FC236}">
                <a16:creationId xmlns:a16="http://schemas.microsoft.com/office/drawing/2014/main" id="{FB976BDD-85A3-4B92-9FF5-5DE682F670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CA060-D2E3-4C99-B826-54D9A47AD775}"/>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3533261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74F658-AD60-4DEE-8003-7A0D77A557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CAA7F4-EFC6-4DA0-BC98-1C85480DD8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D907BF-4826-4374-9A59-72F8C76B4EBE}"/>
              </a:ext>
            </a:extLst>
          </p:cNvPr>
          <p:cNvSpPr>
            <a:spLocks noGrp="1"/>
          </p:cNvSpPr>
          <p:nvPr>
            <p:ph type="dt" sz="half" idx="10"/>
          </p:nvPr>
        </p:nvSpPr>
        <p:spPr/>
        <p:txBody>
          <a:bodyPr/>
          <a:lstStyle/>
          <a:p>
            <a:fld id="{8EE5D4FF-F34F-4810-8F40-C4B8AA92A553}" type="datetimeFigureOut">
              <a:rPr lang="en-US" smtClean="0"/>
              <a:t>7/27/2018</a:t>
            </a:fld>
            <a:endParaRPr lang="en-US"/>
          </a:p>
        </p:txBody>
      </p:sp>
      <p:sp>
        <p:nvSpPr>
          <p:cNvPr id="5" name="Footer Placeholder 4">
            <a:extLst>
              <a:ext uri="{FF2B5EF4-FFF2-40B4-BE49-F238E27FC236}">
                <a16:creationId xmlns:a16="http://schemas.microsoft.com/office/drawing/2014/main" id="{690569FC-2A21-4544-A7B6-F2FBDA539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964354-DD1E-46E5-AFCF-B45AE9C9AFD0}"/>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3421155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745CBB4-17F1-5643-8DEB-75599D970D44}" type="datetime1">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3195079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F896B3-AA55-C94D-BE44-808909993477}" type="datetime1">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
        <p:nvSpPr>
          <p:cNvPr id="7" name="Title 1">
            <a:extLst>
              <a:ext uri="{FF2B5EF4-FFF2-40B4-BE49-F238E27FC236}">
                <a16:creationId xmlns:a16="http://schemas.microsoft.com/office/drawing/2014/main" id="{2A537FCA-72F3-43BC-80A7-8D9BCA8C90D3}"/>
              </a:ext>
            </a:extLst>
          </p:cNvPr>
          <p:cNvSpPr txBox="1">
            <a:spLocks/>
          </p:cNvSpPr>
          <p:nvPr userDrawn="1"/>
        </p:nvSpPr>
        <p:spPr>
          <a:xfrm>
            <a:off x="0" y="1"/>
            <a:ext cx="12204032" cy="505325"/>
          </a:xfrm>
          <a:prstGeom prst="rect">
            <a:avLst/>
          </a:prstGeom>
          <a:solidFill>
            <a:srgbClr val="5B9BD5">
              <a:lumMod val="60000"/>
              <a:lumOff val="40000"/>
            </a:srgb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600" dirty="0">
                <a:solidFill>
                  <a:prstClr val="black"/>
                </a:solidFill>
                <a:latin typeface="Calibri"/>
                <a:cs typeface="Arial" panose="020B0604020202020204" pitchFamily="34" charset="0"/>
              </a:rPr>
              <a:t>Insights and Recommendations  </a:t>
            </a:r>
          </a:p>
        </p:txBody>
      </p:sp>
    </p:spTree>
    <p:extLst>
      <p:ext uri="{BB962C8B-B14F-4D97-AF65-F5344CB8AC3E}">
        <p14:creationId xmlns:p14="http://schemas.microsoft.com/office/powerpoint/2010/main" val="2924157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CE3727-2199-5649-AC87-E6E5681E0B8E}" type="datetime1">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1163635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3865B3-41D5-034E-B6F1-60C5D9F4873F}" type="datetime1">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228392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12CA36-708B-7648-BF90-9D250630A9E2}" type="datetime1">
              <a:rPr lang="en-US" smtClean="0"/>
              <a:t>7/27/2018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1204647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45DEAB-756C-5E4E-ACB5-A6BFCCE26CCF}" type="datetime1">
              <a:rPr lang="en-US" smtClean="0"/>
              <a:t>7/27/2018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1302193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29A69-FC37-2F46-BF78-223F97D3DBFE}" type="datetime1">
              <a:rPr lang="en-US" smtClean="0"/>
              <a:t>7/27/2018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411478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AA053D-4144-9F49-9F85-C796B4CF14D8}" type="datetime1">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200422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51DAB-7780-45BD-A60C-8315EE7A6F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B23BDA-F20A-4AF8-B275-6B68B6A2A5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87DC0A-5ACE-48F9-8AE8-9A50FB4E2CC1}"/>
              </a:ext>
            </a:extLst>
          </p:cNvPr>
          <p:cNvSpPr>
            <a:spLocks noGrp="1"/>
          </p:cNvSpPr>
          <p:nvPr>
            <p:ph type="dt" sz="half" idx="10"/>
          </p:nvPr>
        </p:nvSpPr>
        <p:spPr/>
        <p:txBody>
          <a:bodyPr/>
          <a:lstStyle/>
          <a:p>
            <a:fld id="{8EE5D4FF-F34F-4810-8F40-C4B8AA92A553}" type="datetimeFigureOut">
              <a:rPr lang="en-US" smtClean="0"/>
              <a:t>7/27/2018</a:t>
            </a:fld>
            <a:endParaRPr lang="en-US"/>
          </a:p>
        </p:txBody>
      </p:sp>
      <p:sp>
        <p:nvSpPr>
          <p:cNvPr id="5" name="Footer Placeholder 4">
            <a:extLst>
              <a:ext uri="{FF2B5EF4-FFF2-40B4-BE49-F238E27FC236}">
                <a16:creationId xmlns:a16="http://schemas.microsoft.com/office/drawing/2014/main" id="{15ADCA1D-0C00-4811-A9CC-BC9116B87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DDDED-1CC7-41DD-9287-ECD5E2C334B4}"/>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15442454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BF090-368A-7842-8F3E-58B347A106A8}" type="datetime1">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3328389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96C603-CFE9-A94B-8A03-3FFCE6FFF9B1}" type="datetime1">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3923074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769188-4CD3-8144-9C7A-626107CDAE3A}" type="datetime1">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2722904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99668-BABA-4C7A-B08A-5763731C9D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4C1E99-AB00-4DE8-91A1-C1C591629C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0F9EF32-2713-482E-9CF2-F65815CC1AFC}"/>
              </a:ext>
            </a:extLst>
          </p:cNvPr>
          <p:cNvSpPr>
            <a:spLocks noGrp="1"/>
          </p:cNvSpPr>
          <p:nvPr>
            <p:ph type="dt" sz="half" idx="10"/>
          </p:nvPr>
        </p:nvSpPr>
        <p:spPr/>
        <p:txBody>
          <a:bodyPr/>
          <a:lstStyle/>
          <a:p>
            <a:fld id="{8EE5D4FF-F34F-4810-8F40-C4B8AA92A553}" type="datetimeFigureOut">
              <a:rPr lang="en-US" smtClean="0"/>
              <a:t>7/27/2018</a:t>
            </a:fld>
            <a:endParaRPr lang="en-US"/>
          </a:p>
        </p:txBody>
      </p:sp>
      <p:sp>
        <p:nvSpPr>
          <p:cNvPr id="5" name="Footer Placeholder 4">
            <a:extLst>
              <a:ext uri="{FF2B5EF4-FFF2-40B4-BE49-F238E27FC236}">
                <a16:creationId xmlns:a16="http://schemas.microsoft.com/office/drawing/2014/main" id="{BD61F724-6FC6-47BD-BF20-AD4AC6C04A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94965-491D-4AD9-9740-09B86B840B8B}"/>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983055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58320-CD16-4EF5-B38E-A7015F6E13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802D13-E1A3-4E2B-96EA-68ABA4E84E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43A26D-A551-49B7-9BEA-F40C5AC33CB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DB2A30-0848-4C99-936D-4E2F27A3D14D}"/>
              </a:ext>
            </a:extLst>
          </p:cNvPr>
          <p:cNvSpPr>
            <a:spLocks noGrp="1"/>
          </p:cNvSpPr>
          <p:nvPr>
            <p:ph type="dt" sz="half" idx="10"/>
          </p:nvPr>
        </p:nvSpPr>
        <p:spPr/>
        <p:txBody>
          <a:bodyPr/>
          <a:lstStyle/>
          <a:p>
            <a:fld id="{8EE5D4FF-F34F-4810-8F40-C4B8AA92A553}" type="datetimeFigureOut">
              <a:rPr lang="en-US" smtClean="0"/>
              <a:t>7/27/2018</a:t>
            </a:fld>
            <a:endParaRPr lang="en-US"/>
          </a:p>
        </p:txBody>
      </p:sp>
      <p:sp>
        <p:nvSpPr>
          <p:cNvPr id="6" name="Footer Placeholder 5">
            <a:extLst>
              <a:ext uri="{FF2B5EF4-FFF2-40B4-BE49-F238E27FC236}">
                <a16:creationId xmlns:a16="http://schemas.microsoft.com/office/drawing/2014/main" id="{32A1922E-DA6E-4320-A7BF-3961C8C833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158775-A69A-44D0-BA86-753F3380EE0E}"/>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2943556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5F1C-BE24-42BB-9178-47EF9C512C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23456A-DDCD-4AC2-B6C1-7EAD910769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C21E947-2A70-4543-9553-88A2877A75B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C7F002-5DDC-4050-895F-F3F9BEA861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A844BC-CB31-4399-AF11-C8BF64D8BC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0135A7-AD12-4724-807E-E8EE499FF751}"/>
              </a:ext>
            </a:extLst>
          </p:cNvPr>
          <p:cNvSpPr>
            <a:spLocks noGrp="1"/>
          </p:cNvSpPr>
          <p:nvPr>
            <p:ph type="dt" sz="half" idx="10"/>
          </p:nvPr>
        </p:nvSpPr>
        <p:spPr/>
        <p:txBody>
          <a:bodyPr/>
          <a:lstStyle/>
          <a:p>
            <a:fld id="{8EE5D4FF-F34F-4810-8F40-C4B8AA92A553}" type="datetimeFigureOut">
              <a:rPr lang="en-US" smtClean="0"/>
              <a:t>7/27/2018</a:t>
            </a:fld>
            <a:endParaRPr lang="en-US"/>
          </a:p>
        </p:txBody>
      </p:sp>
      <p:sp>
        <p:nvSpPr>
          <p:cNvPr id="8" name="Footer Placeholder 7">
            <a:extLst>
              <a:ext uri="{FF2B5EF4-FFF2-40B4-BE49-F238E27FC236}">
                <a16:creationId xmlns:a16="http://schemas.microsoft.com/office/drawing/2014/main" id="{4C917158-C795-4633-8031-EA75C3C857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CA9A63-7B9D-4B7A-9C1F-084E8BD6EAC7}"/>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217489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0164-3E09-4820-857A-22D51C81E4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BACA41-C6C4-451A-9BCE-453356A07B3F}"/>
              </a:ext>
            </a:extLst>
          </p:cNvPr>
          <p:cNvSpPr>
            <a:spLocks noGrp="1"/>
          </p:cNvSpPr>
          <p:nvPr>
            <p:ph type="dt" sz="half" idx="10"/>
          </p:nvPr>
        </p:nvSpPr>
        <p:spPr/>
        <p:txBody>
          <a:bodyPr/>
          <a:lstStyle/>
          <a:p>
            <a:fld id="{8EE5D4FF-F34F-4810-8F40-C4B8AA92A553}" type="datetimeFigureOut">
              <a:rPr lang="en-US" smtClean="0"/>
              <a:t>7/27/2018</a:t>
            </a:fld>
            <a:endParaRPr lang="en-US"/>
          </a:p>
        </p:txBody>
      </p:sp>
      <p:sp>
        <p:nvSpPr>
          <p:cNvPr id="4" name="Footer Placeholder 3">
            <a:extLst>
              <a:ext uri="{FF2B5EF4-FFF2-40B4-BE49-F238E27FC236}">
                <a16:creationId xmlns:a16="http://schemas.microsoft.com/office/drawing/2014/main" id="{A60879F1-FCA3-4C97-B9D5-F690D711DC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617C43-4E00-46C1-B470-08AB9851BB4F}"/>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227328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FCEB3B-F227-486A-A7A8-00D9EED9FDBB}"/>
              </a:ext>
            </a:extLst>
          </p:cNvPr>
          <p:cNvSpPr>
            <a:spLocks noGrp="1"/>
          </p:cNvSpPr>
          <p:nvPr>
            <p:ph type="dt" sz="half" idx="10"/>
          </p:nvPr>
        </p:nvSpPr>
        <p:spPr/>
        <p:txBody>
          <a:bodyPr/>
          <a:lstStyle/>
          <a:p>
            <a:fld id="{8EE5D4FF-F34F-4810-8F40-C4B8AA92A553}" type="datetimeFigureOut">
              <a:rPr lang="en-US" smtClean="0"/>
              <a:t>7/27/2018</a:t>
            </a:fld>
            <a:endParaRPr lang="en-US"/>
          </a:p>
        </p:txBody>
      </p:sp>
      <p:sp>
        <p:nvSpPr>
          <p:cNvPr id="3" name="Footer Placeholder 2">
            <a:extLst>
              <a:ext uri="{FF2B5EF4-FFF2-40B4-BE49-F238E27FC236}">
                <a16:creationId xmlns:a16="http://schemas.microsoft.com/office/drawing/2014/main" id="{A1FDEB2E-8560-4D6C-8CE7-92EE06AC81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FDCC7B-973D-4E05-889B-E5122F6B6532}"/>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1810900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83205-5EFD-4CAD-A64E-4ADFF7CF4B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C46C35-A110-4AD2-808A-8F278548CF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3087B2-1CF8-48A9-8F3D-244312D7E2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F25102-7C7D-45FF-B2CC-07A9A829D470}"/>
              </a:ext>
            </a:extLst>
          </p:cNvPr>
          <p:cNvSpPr>
            <a:spLocks noGrp="1"/>
          </p:cNvSpPr>
          <p:nvPr>
            <p:ph type="dt" sz="half" idx="10"/>
          </p:nvPr>
        </p:nvSpPr>
        <p:spPr/>
        <p:txBody>
          <a:bodyPr/>
          <a:lstStyle/>
          <a:p>
            <a:fld id="{8EE5D4FF-F34F-4810-8F40-C4B8AA92A553}" type="datetimeFigureOut">
              <a:rPr lang="en-US" smtClean="0"/>
              <a:t>7/27/2018</a:t>
            </a:fld>
            <a:endParaRPr lang="en-US"/>
          </a:p>
        </p:txBody>
      </p:sp>
      <p:sp>
        <p:nvSpPr>
          <p:cNvPr id="6" name="Footer Placeholder 5">
            <a:extLst>
              <a:ext uri="{FF2B5EF4-FFF2-40B4-BE49-F238E27FC236}">
                <a16:creationId xmlns:a16="http://schemas.microsoft.com/office/drawing/2014/main" id="{ABFDFE86-2A19-4D0B-BFAE-3E8A7B67A9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9976C-1ED7-4535-9CFC-C5D21027124A}"/>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74971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E03B-5C83-446F-8DEC-FB51EFA07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4904B6-BDAC-4E6F-AB90-0FA8F911C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001F31-2AAF-4112-BE9C-ABBE90C1B1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E45587-7828-4DC5-A0EA-48D9DDCAE9A5}"/>
              </a:ext>
            </a:extLst>
          </p:cNvPr>
          <p:cNvSpPr>
            <a:spLocks noGrp="1"/>
          </p:cNvSpPr>
          <p:nvPr>
            <p:ph type="dt" sz="half" idx="10"/>
          </p:nvPr>
        </p:nvSpPr>
        <p:spPr/>
        <p:txBody>
          <a:bodyPr/>
          <a:lstStyle/>
          <a:p>
            <a:fld id="{8EE5D4FF-F34F-4810-8F40-C4B8AA92A553}" type="datetimeFigureOut">
              <a:rPr lang="en-US" smtClean="0"/>
              <a:t>7/27/2018</a:t>
            </a:fld>
            <a:endParaRPr lang="en-US"/>
          </a:p>
        </p:txBody>
      </p:sp>
      <p:sp>
        <p:nvSpPr>
          <p:cNvPr id="6" name="Footer Placeholder 5">
            <a:extLst>
              <a:ext uri="{FF2B5EF4-FFF2-40B4-BE49-F238E27FC236}">
                <a16:creationId xmlns:a16="http://schemas.microsoft.com/office/drawing/2014/main" id="{55FEAABE-57A8-45C8-BA8D-5B41F2F346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E9BB0C-47E9-487A-B06F-900C3677D304}"/>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2523684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2F052B-73D5-450A-95AA-DF437BAE7E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39088B-1907-4BB8-88B4-A0122BE0B0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82D4FA-7141-4DF3-BD0C-7746A7691F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E5D4FF-F34F-4810-8F40-C4B8AA92A553}" type="datetimeFigureOut">
              <a:rPr lang="en-US" smtClean="0"/>
              <a:t>7/27/2018</a:t>
            </a:fld>
            <a:endParaRPr lang="en-US"/>
          </a:p>
        </p:txBody>
      </p:sp>
      <p:sp>
        <p:nvSpPr>
          <p:cNvPr id="5" name="Footer Placeholder 4">
            <a:extLst>
              <a:ext uri="{FF2B5EF4-FFF2-40B4-BE49-F238E27FC236}">
                <a16:creationId xmlns:a16="http://schemas.microsoft.com/office/drawing/2014/main" id="{B0AB7C82-35C8-4C86-BE75-BCFC2234A0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345A49-E822-4256-AA44-544606835A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37AA7B-1D0E-49A5-838B-B42ABDE721A8}" type="slidenum">
              <a:rPr lang="en-US" smtClean="0"/>
              <a:t>‹#›</a:t>
            </a:fld>
            <a:endParaRPr lang="en-US"/>
          </a:p>
        </p:txBody>
      </p:sp>
    </p:spTree>
    <p:extLst>
      <p:ext uri="{BB962C8B-B14F-4D97-AF65-F5344CB8AC3E}">
        <p14:creationId xmlns:p14="http://schemas.microsoft.com/office/powerpoint/2010/main" val="3138706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CA1DE-B3E7-4647-BF9E-AE25C997A068}" type="datetime1">
              <a:rPr lang="en-US" smtClean="0"/>
              <a:t>7/27/2018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A6B3E-46B9-EC46-AB95-0E643768DDA9}" type="slidenum">
              <a:rPr lang="en-US" smtClean="0"/>
              <a:t>‹#›</a:t>
            </a:fld>
            <a:endParaRPr lang="en-US"/>
          </a:p>
        </p:txBody>
      </p:sp>
    </p:spTree>
    <p:extLst>
      <p:ext uri="{BB962C8B-B14F-4D97-AF65-F5344CB8AC3E}">
        <p14:creationId xmlns:p14="http://schemas.microsoft.com/office/powerpoint/2010/main" val="1327541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gif"/><Relationship Id="rId1" Type="http://schemas.openxmlformats.org/officeDocument/2006/relationships/slideLayout" Target="../slideLayouts/slideLayout5.xml"/><Relationship Id="rId6" Type="http://schemas.openxmlformats.org/officeDocument/2006/relationships/image" Target="../media/image8.png"/><Relationship Id="rId11" Type="http://schemas.openxmlformats.org/officeDocument/2006/relationships/image" Target="../media/image13.gif"/><Relationship Id="rId5" Type="http://schemas.openxmlformats.org/officeDocument/2006/relationships/image" Target="../media/image7.png"/><Relationship Id="rId10" Type="http://schemas.openxmlformats.org/officeDocument/2006/relationships/image" Target="../media/image12.gif"/><Relationship Id="rId4" Type="http://schemas.openxmlformats.org/officeDocument/2006/relationships/image" Target="../media/image6.png"/><Relationship Id="rId9" Type="http://schemas.openxmlformats.org/officeDocument/2006/relationships/image" Target="../media/image11.gif"/></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Photo displaying partial image of two pie charts on a canvas-textured page">
            <a:extLst>
              <a:ext uri="{FF2B5EF4-FFF2-40B4-BE49-F238E27FC236}">
                <a16:creationId xmlns:a16="http://schemas.microsoft.com/office/drawing/2014/main" id="{86089613-426E-42A9-8756-78E77C2D451D}"/>
              </a:ext>
            </a:extLst>
          </p:cNvPr>
          <p:cNvPicPr/>
          <p:nvPr/>
        </p:nvPicPr>
        <p:blipFill rotWithShape="1">
          <a:blip r:embed="rId2" cstate="print">
            <a:extLst>
              <a:ext uri="{28A0092B-C50C-407E-A947-70E740481C1C}">
                <a14:useLocalDpi xmlns:a14="http://schemas.microsoft.com/office/drawing/2010/main" val="0"/>
              </a:ext>
            </a:extLst>
          </a:blip>
          <a:srcRect b="15414"/>
          <a:stretch/>
        </p:blipFill>
        <p:spPr bwMode="auto">
          <a:xfrm>
            <a:off x="-69057" y="-1662756"/>
            <a:ext cx="12330113" cy="8520756"/>
          </a:xfrm>
          <a:prstGeom prst="rect">
            <a:avLst/>
          </a:prstGeom>
          <a:extLst>
            <a:ext uri="{53640926-AAD7-44D8-BBD7-CCE9431645EC}">
              <a14:shadowObscured xmlns:a14="http://schemas.microsoft.com/office/drawing/2010/main"/>
            </a:ext>
          </a:extLst>
        </p:spPr>
      </p:pic>
      <p:sp>
        <p:nvSpPr>
          <p:cNvPr id="8"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838E9A01-16A1-4F4C-9F48-435DA3EE05CF}"/>
              </a:ext>
            </a:extLst>
          </p:cNvPr>
          <p:cNvSpPr>
            <a:spLocks noGrp="1"/>
          </p:cNvSpPr>
          <p:nvPr>
            <p:ph type="title"/>
          </p:nvPr>
        </p:nvSpPr>
        <p:spPr>
          <a:xfrm>
            <a:off x="1385889" y="773675"/>
            <a:ext cx="9802374" cy="2379934"/>
          </a:xfrm>
        </p:spPr>
        <p:txBody>
          <a:bodyPr vert="horz" lIns="91440" tIns="45720" rIns="91440" bIns="45720" rtlCol="0" anchor="b">
            <a:noAutofit/>
          </a:bodyPr>
          <a:lstStyle/>
          <a:p>
            <a:pPr algn="ctr"/>
            <a:r>
              <a:rPr lang="en-US" sz="2800" b="1" dirty="0">
                <a:latin typeface="+mn-lt"/>
                <a:cs typeface="Arial" panose="020B0604020202020204" pitchFamily="34" charset="0"/>
              </a:rPr>
              <a:t>Customer Segmentation in Mortgage Industry</a:t>
            </a:r>
            <a:br>
              <a:rPr lang="en-US" sz="2800" b="1" dirty="0">
                <a:latin typeface="+mn-lt"/>
                <a:cs typeface="Arial" panose="020B0604020202020204" pitchFamily="34" charset="0"/>
              </a:rPr>
            </a:br>
            <a:br>
              <a:rPr lang="en-US" sz="2800" b="1" dirty="0">
                <a:latin typeface="+mn-lt"/>
                <a:cs typeface="Arial" panose="020B0604020202020204" pitchFamily="34" charset="0"/>
              </a:rPr>
            </a:br>
            <a:r>
              <a:rPr lang="en-US" sz="2800" b="1" dirty="0">
                <a:latin typeface="+mn-lt"/>
                <a:cs typeface="Arial" panose="020B0604020202020204" pitchFamily="34" charset="0"/>
              </a:rPr>
              <a:t>Saurabh Pundir </a:t>
            </a:r>
            <a:br>
              <a:rPr lang="en-US" sz="2800" b="1" dirty="0">
                <a:latin typeface="+mn-lt"/>
                <a:cs typeface="Arial" panose="020B0604020202020204" pitchFamily="34" charset="0"/>
              </a:rPr>
            </a:br>
            <a:r>
              <a:rPr lang="en-US" sz="2800" b="1" dirty="0">
                <a:latin typeface="+mn-lt"/>
                <a:cs typeface="Arial" panose="020B0604020202020204" pitchFamily="34" charset="0"/>
              </a:rPr>
              <a:t>Data Science Intensive Capstone Project, July 25, 2018</a:t>
            </a:r>
            <a:br>
              <a:rPr lang="en-US" sz="2800" b="1" dirty="0">
                <a:latin typeface="Arial" panose="020B0604020202020204" pitchFamily="34" charset="0"/>
                <a:cs typeface="Arial" panose="020B0604020202020204" pitchFamily="34" charset="0"/>
              </a:rPr>
            </a:br>
            <a:endParaRPr lang="en-US" sz="2800" dirty="0"/>
          </a:p>
        </p:txBody>
      </p:sp>
      <p:cxnSp>
        <p:nvCxnSpPr>
          <p:cNvPr id="10" name="Straight Connector 9">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4D15FF05-FC21-46D5-83E1-87CDB29B2CCB}"/>
              </a:ext>
            </a:extLst>
          </p:cNvPr>
          <p:cNvPicPr>
            <a:picLocks noChangeAspect="1"/>
          </p:cNvPicPr>
          <p:nvPr/>
        </p:nvPicPr>
        <p:blipFill rotWithShape="1">
          <a:blip r:embed="rId3">
            <a:alphaModFix/>
          </a:blip>
          <a:srcRect t="23127" b="26648"/>
          <a:stretch/>
        </p:blipFill>
        <p:spPr>
          <a:xfrm>
            <a:off x="4887880" y="3125611"/>
            <a:ext cx="2416239" cy="606778"/>
          </a:xfrm>
          <a:prstGeom prst="rect">
            <a:avLst/>
          </a:prstGeom>
          <a:ln>
            <a:noFill/>
          </a:ln>
        </p:spPr>
      </p:pic>
      <p:sp>
        <p:nvSpPr>
          <p:cNvPr id="7" name="Title 1">
            <a:extLst>
              <a:ext uri="{FF2B5EF4-FFF2-40B4-BE49-F238E27FC236}">
                <a16:creationId xmlns:a16="http://schemas.microsoft.com/office/drawing/2014/main" id="{90CDDF3E-AD4F-4050-95B5-D37635604981}"/>
              </a:ext>
            </a:extLst>
          </p:cNvPr>
          <p:cNvSpPr txBox="1">
            <a:spLocks/>
          </p:cNvSpPr>
          <p:nvPr/>
        </p:nvSpPr>
        <p:spPr>
          <a:xfrm>
            <a:off x="836395" y="5188097"/>
            <a:ext cx="10901361" cy="147694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cs typeface="Arial" panose="020B0604020202020204" pitchFamily="34" charset="0"/>
              </a:rPr>
              <a:t>Thanks to Springboard Mentor </a:t>
            </a:r>
            <a:br>
              <a:rPr lang="en-US" sz="2800" b="1" dirty="0">
                <a:latin typeface="+mn-lt"/>
                <a:cs typeface="Arial" panose="020B0604020202020204" pitchFamily="34" charset="0"/>
              </a:rPr>
            </a:br>
            <a:br>
              <a:rPr lang="en-US" sz="2800" b="1" dirty="0">
                <a:latin typeface="+mn-lt"/>
                <a:cs typeface="Arial" panose="020B0604020202020204" pitchFamily="34" charset="0"/>
              </a:rPr>
            </a:br>
            <a:r>
              <a:rPr lang="en-US" sz="2800" b="1" dirty="0">
                <a:latin typeface="+mn-lt"/>
                <a:cs typeface="Arial" panose="020B0604020202020204" pitchFamily="34" charset="0"/>
              </a:rPr>
              <a:t>AJ Sanchez </a:t>
            </a:r>
          </a:p>
        </p:txBody>
      </p:sp>
    </p:spTree>
    <p:extLst>
      <p:ext uri="{BB962C8B-B14F-4D97-AF65-F5344CB8AC3E}">
        <p14:creationId xmlns:p14="http://schemas.microsoft.com/office/powerpoint/2010/main" val="1939792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B016458-1245-4732-88D3-A098790DFFBF}"/>
              </a:ext>
            </a:extLst>
          </p:cNvPr>
          <p:cNvPicPr>
            <a:picLocks noGrp="1"/>
          </p:cNvPicPr>
          <p:nvPr>
            <p:ph idx="1"/>
          </p:nvPr>
        </p:nvPicPr>
        <p:blipFill>
          <a:blip r:embed="rId2">
            <a:extLst>
              <a:ext uri="{BEBA8EAE-BF5A-486C-A8C5-ECC9F3942E4B}">
                <a14:imgProps xmlns:a14="http://schemas.microsoft.com/office/drawing/2010/main">
                  <a14:imgLayer r:embed="rId3">
                    <a14:imgEffect>
                      <a14:sharpenSoften amount="42000"/>
                    </a14:imgEffect>
                    <a14:imgEffect>
                      <a14:saturation sat="173000"/>
                    </a14:imgEffect>
                  </a14:imgLayer>
                </a14:imgProps>
              </a:ext>
              <a:ext uri="{28A0092B-C50C-407E-A947-70E740481C1C}">
                <a14:useLocalDpi xmlns:a14="http://schemas.microsoft.com/office/drawing/2010/main" val="0"/>
              </a:ext>
            </a:extLst>
          </a:blip>
          <a:stretch>
            <a:fillRect/>
          </a:stretch>
        </p:blipFill>
        <p:spPr>
          <a:xfrm>
            <a:off x="2653777" y="553454"/>
            <a:ext cx="6899297" cy="6184230"/>
          </a:xfrm>
          <a:prstGeom prst="rect">
            <a:avLst/>
          </a:prstGeom>
          <a:ln>
            <a:noFill/>
          </a:ln>
          <a:effectLst>
            <a:outerShdw blurRad="292100" dist="139700" dir="2700000" algn="tl" rotWithShape="0">
              <a:srgbClr val="333333">
                <a:alpha val="65000"/>
              </a:srgbClr>
            </a:outerShdw>
          </a:effectLst>
        </p:spPr>
      </p:pic>
      <p:sp>
        <p:nvSpPr>
          <p:cNvPr id="5" name="Title 1">
            <a:extLst>
              <a:ext uri="{FF2B5EF4-FFF2-40B4-BE49-F238E27FC236}">
                <a16:creationId xmlns:a16="http://schemas.microsoft.com/office/drawing/2014/main" id="{F65453D9-CCE2-4DE7-8584-BE5F968288F5}"/>
              </a:ext>
            </a:extLst>
          </p:cNvPr>
          <p:cNvSpPr txBox="1">
            <a:spLocks/>
          </p:cNvSpPr>
          <p:nvPr/>
        </p:nvSpPr>
        <p:spPr>
          <a:xfrm>
            <a:off x="-11289" y="0"/>
            <a:ext cx="12192000" cy="447674"/>
          </a:xfrm>
          <a:prstGeom prst="rect">
            <a:avLst/>
          </a:prstGeom>
          <a:solidFill>
            <a:schemeClr val="accent5">
              <a:lumMod val="60000"/>
              <a:lumOff val="40000"/>
            </a:schemeClr>
          </a:solidFill>
        </p:spPr>
        <p:txBody>
          <a:bodyPr vert="horz" lIns="91440" tIns="45720" rIns="91440" bIns="45720" rtlCol="0" anchor="ctr">
            <a:noAutofit/>
          </a:bodyPr>
          <a:lstStyle>
            <a:lvl1pPr>
              <a:lnSpc>
                <a:spcPct val="90000"/>
              </a:lnSpc>
              <a:spcBef>
                <a:spcPct val="0"/>
              </a:spcBef>
              <a:buNone/>
              <a:defRPr sz="3600">
                <a:ea typeface="+mj-ea"/>
                <a:cs typeface="Arial" panose="020B0604020202020204" pitchFamily="34" charset="0"/>
              </a:defRPr>
            </a:lvl1pPr>
          </a:lstStyle>
          <a:p>
            <a:r>
              <a:rPr lang="en-US" dirty="0"/>
              <a:t>Loan Status – Applicant Income </a:t>
            </a:r>
          </a:p>
        </p:txBody>
      </p:sp>
    </p:spTree>
    <p:extLst>
      <p:ext uri="{BB962C8B-B14F-4D97-AF65-F5344CB8AC3E}">
        <p14:creationId xmlns:p14="http://schemas.microsoft.com/office/powerpoint/2010/main" val="2556616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1B5ECF8-A7E2-40E1-A001-3F47F361D7FE}"/>
              </a:ext>
            </a:extLst>
          </p:cNvPr>
          <p:cNvSpPr txBox="1">
            <a:spLocks/>
          </p:cNvSpPr>
          <p:nvPr/>
        </p:nvSpPr>
        <p:spPr>
          <a:xfrm>
            <a:off x="-11289" y="0"/>
            <a:ext cx="12192000" cy="447674"/>
          </a:xfrm>
          <a:prstGeom prst="rect">
            <a:avLst/>
          </a:prstGeom>
          <a:solidFill>
            <a:schemeClr val="accent5">
              <a:lumMod val="60000"/>
              <a:lumOff val="40000"/>
            </a:schemeClr>
          </a:solidFill>
        </p:spPr>
        <p:txBody>
          <a:bodyPr vert="horz" lIns="91440" tIns="45720" rIns="91440" bIns="45720" rtlCol="0" anchor="ctr">
            <a:noAutofit/>
          </a:bodyPr>
          <a:lstStyle>
            <a:lvl1pPr>
              <a:lnSpc>
                <a:spcPct val="90000"/>
              </a:lnSpc>
              <a:spcBef>
                <a:spcPct val="0"/>
              </a:spcBef>
              <a:buNone/>
              <a:defRPr sz="3600">
                <a:ea typeface="+mj-ea"/>
                <a:cs typeface="Arial" panose="020B0604020202020204" pitchFamily="34" charset="0"/>
              </a:defRPr>
            </a:lvl1pPr>
          </a:lstStyle>
          <a:p>
            <a:r>
              <a:rPr lang="en-US" dirty="0"/>
              <a:t>Loan Count – Loan Purpose for all US states</a:t>
            </a:r>
          </a:p>
        </p:txBody>
      </p:sp>
      <p:sp>
        <p:nvSpPr>
          <p:cNvPr id="9" name="Text Placeholder 3">
            <a:extLst>
              <a:ext uri="{FF2B5EF4-FFF2-40B4-BE49-F238E27FC236}">
                <a16:creationId xmlns:a16="http://schemas.microsoft.com/office/drawing/2014/main" id="{7F70EC9A-FE20-44EE-A76E-CFD0AD04BB76}"/>
              </a:ext>
            </a:extLst>
          </p:cNvPr>
          <p:cNvSpPr>
            <a:spLocks noGrp="1"/>
          </p:cNvSpPr>
          <p:nvPr>
            <p:ph type="body" sz="half" idx="2"/>
          </p:nvPr>
        </p:nvSpPr>
        <p:spPr>
          <a:xfrm>
            <a:off x="6777485" y="708905"/>
            <a:ext cx="5025494" cy="5872370"/>
          </a:xfrm>
          <a:solidFill>
            <a:schemeClr val="bg2"/>
          </a:solidFill>
          <a:ln>
            <a:solidFill>
              <a:schemeClr val="bg2">
                <a:lumMod val="75000"/>
              </a:schemeClr>
            </a:solidFill>
          </a:ln>
        </p:spPr>
        <p:txBody>
          <a:bodyPr>
            <a:normAutofit lnSpcReduction="10000"/>
          </a:bodyPr>
          <a:lstStyle/>
          <a:p>
            <a:pPr marL="285750" indent="-285750">
              <a:buFont typeface="Arial" panose="020B0604020202020204" pitchFamily="34" charset="0"/>
              <a:buChar char="•"/>
            </a:pPr>
            <a:r>
              <a:rPr lang="en-US" sz="2400" dirty="0"/>
              <a:t>Loan counts for Refinancing is higher as compared to Home Purchase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56% of applicants received approval for refinancing 29% for new home purchase and 15% for home improvement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There are some areas where refinances are higher than a new home loan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Data indicates that 55% loan purpose requests for new home purchase faced denials followed by 38% for refinancing and  7% denial rate for home improvement loans</a:t>
            </a:r>
          </a:p>
          <a:p>
            <a:endParaRPr lang="en-US" dirty="0"/>
          </a:p>
        </p:txBody>
      </p:sp>
      <p:pic>
        <p:nvPicPr>
          <p:cNvPr id="8" name="Picture 7">
            <a:extLst>
              <a:ext uri="{FF2B5EF4-FFF2-40B4-BE49-F238E27FC236}">
                <a16:creationId xmlns:a16="http://schemas.microsoft.com/office/drawing/2014/main" id="{B25D5EF9-81B2-493A-9B0F-2EE45F812B60}"/>
              </a:ext>
            </a:extLst>
          </p:cNvPr>
          <p:cNvPicPr/>
          <p:nvPr/>
        </p:nvPicPr>
        <p:blipFill>
          <a:blip r:embed="rId2">
            <a:extLst>
              <a:ext uri="{28A0092B-C50C-407E-A947-70E740481C1C}">
                <a14:useLocalDpi xmlns:a14="http://schemas.microsoft.com/office/drawing/2010/main" val="0"/>
              </a:ext>
            </a:extLst>
          </a:blip>
          <a:stretch>
            <a:fillRect/>
          </a:stretch>
        </p:blipFill>
        <p:spPr>
          <a:xfrm>
            <a:off x="278497" y="708905"/>
            <a:ext cx="6254650" cy="2963987"/>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77A6DD42-142E-4DFB-BEAC-534DFF1821E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6871" y="3815029"/>
            <a:ext cx="6156275" cy="27662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95469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64E8-9793-42FB-A671-1C9EF1B0CC72}"/>
              </a:ext>
            </a:extLst>
          </p:cNvPr>
          <p:cNvSpPr>
            <a:spLocks noGrp="1"/>
          </p:cNvSpPr>
          <p:nvPr>
            <p:ph type="title"/>
          </p:nvPr>
        </p:nvSpPr>
        <p:spPr>
          <a:xfrm>
            <a:off x="1078831" y="2446589"/>
            <a:ext cx="10515600" cy="1325563"/>
          </a:xfrm>
          <a:solidFill>
            <a:schemeClr val="bg2">
              <a:lumMod val="90000"/>
            </a:schemeClr>
          </a:solidFill>
          <a:ln>
            <a:solidFill>
              <a:schemeClr val="bg2">
                <a:lumMod val="75000"/>
              </a:schemeClr>
            </a:solidFill>
          </a:ln>
        </p:spPr>
        <p:txBody>
          <a:bodyPr>
            <a:normAutofit/>
          </a:bodyPr>
          <a:lstStyle/>
          <a:p>
            <a:pPr algn="ctr"/>
            <a:r>
              <a:rPr lang="en-US" b="1" dirty="0"/>
              <a:t>Machine Learning Algorithm </a:t>
            </a:r>
          </a:p>
        </p:txBody>
      </p:sp>
    </p:spTree>
    <p:extLst>
      <p:ext uri="{BB962C8B-B14F-4D97-AF65-F5344CB8AC3E}">
        <p14:creationId xmlns:p14="http://schemas.microsoft.com/office/powerpoint/2010/main" val="1216411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24CCF6-C6A1-4E61-A404-9FE0F4E8F1A7}"/>
              </a:ext>
            </a:extLst>
          </p:cNvPr>
          <p:cNvSpPr>
            <a:spLocks noGrp="1"/>
          </p:cNvSpPr>
          <p:nvPr>
            <p:ph type="body" idx="1"/>
          </p:nvPr>
        </p:nvSpPr>
        <p:spPr>
          <a:xfrm>
            <a:off x="1792705" y="5378992"/>
            <a:ext cx="4303295" cy="1239253"/>
          </a:xfrm>
          <a:ln>
            <a:solidFill>
              <a:schemeClr val="tx1"/>
            </a:solidFill>
          </a:ln>
        </p:spPr>
        <p:txBody>
          <a:bodyPr>
            <a:normAutofit fontScale="25000" lnSpcReduction="20000"/>
          </a:bodyPr>
          <a:lstStyle/>
          <a:p>
            <a:endParaRPr lang="en-US" sz="2300" dirty="0"/>
          </a:p>
          <a:p>
            <a:pPr marL="342900" indent="-342900">
              <a:buFont typeface="Arial" panose="020B0604020202020204" pitchFamily="34" charset="0"/>
              <a:buChar char="•"/>
            </a:pPr>
            <a:endParaRPr lang="en-US" sz="2300" dirty="0"/>
          </a:p>
          <a:p>
            <a:pPr marL="342900" indent="-342900">
              <a:buFont typeface="Arial" panose="020B0604020202020204" pitchFamily="34" charset="0"/>
              <a:buChar char="•"/>
            </a:pPr>
            <a:r>
              <a:rPr lang="en-US" sz="6400" dirty="0"/>
              <a:t>The elbow method uses value inertia_ to determine the elbow visually. The idea is to visualize the graph for all possible value of K and observe the sudden change in the sum of the square of values</a:t>
            </a:r>
          </a:p>
          <a:p>
            <a:endParaRPr lang="en-US" dirty="0"/>
          </a:p>
        </p:txBody>
      </p:sp>
      <p:sp>
        <p:nvSpPr>
          <p:cNvPr id="9" name="Title 1">
            <a:extLst>
              <a:ext uri="{FF2B5EF4-FFF2-40B4-BE49-F238E27FC236}">
                <a16:creationId xmlns:a16="http://schemas.microsoft.com/office/drawing/2014/main" id="{28E5DFD3-46E8-4BA3-BD87-3B8007D9BD17}"/>
              </a:ext>
            </a:extLst>
          </p:cNvPr>
          <p:cNvSpPr txBox="1">
            <a:spLocks/>
          </p:cNvSpPr>
          <p:nvPr/>
        </p:nvSpPr>
        <p:spPr>
          <a:xfrm>
            <a:off x="0" y="1"/>
            <a:ext cx="12204032" cy="505325"/>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Base Analysis – K Means </a:t>
            </a:r>
            <a:endParaRPr lang="en-US" sz="3600" b="1" dirty="0">
              <a:latin typeface="+mn-lt"/>
              <a:cs typeface="Arial" panose="020B0604020202020204" pitchFamily="34" charset="0"/>
            </a:endParaRPr>
          </a:p>
        </p:txBody>
      </p:sp>
      <p:pic>
        <p:nvPicPr>
          <p:cNvPr id="14" name="Content Placeholder 13">
            <a:extLst>
              <a:ext uri="{FF2B5EF4-FFF2-40B4-BE49-F238E27FC236}">
                <a16:creationId xmlns:a16="http://schemas.microsoft.com/office/drawing/2014/main" id="{29EFE23D-03A9-4577-AADC-C2F6A5472C65}"/>
              </a:ext>
            </a:extLst>
          </p:cNvPr>
          <p:cNvPicPr>
            <a:picLocks noGrp="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602901" y="950495"/>
            <a:ext cx="4750899" cy="4536782"/>
          </a:xfrm>
          <a:prstGeom prst="rect">
            <a:avLst/>
          </a:prstGeom>
          <a:ln>
            <a:noFill/>
          </a:ln>
          <a:effectLst>
            <a:outerShdw blurRad="292100" dist="139700" dir="2700000" algn="tl" rotWithShape="0">
              <a:srgbClr val="333333">
                <a:alpha val="65000"/>
              </a:srgbClr>
            </a:outerShdw>
          </a:effectLst>
        </p:spPr>
      </p:pic>
      <p:pic>
        <p:nvPicPr>
          <p:cNvPr id="16" name="Content Placeholder 15">
            <a:extLst>
              <a:ext uri="{FF2B5EF4-FFF2-40B4-BE49-F238E27FC236}">
                <a16:creationId xmlns:a16="http://schemas.microsoft.com/office/drawing/2014/main" id="{EC2EA35B-657E-4783-AE1A-34F09CF696E6}"/>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227221" y="842210"/>
            <a:ext cx="4957011" cy="4536782"/>
          </a:xfrm>
          <a:prstGeom prst="rect">
            <a:avLst/>
          </a:prstGeom>
          <a:ln>
            <a:noFill/>
          </a:ln>
          <a:effectLst>
            <a:outerShdw blurRad="292100" dist="139700" dir="2700000" algn="tl" rotWithShape="0">
              <a:srgbClr val="333333">
                <a:alpha val="65000"/>
              </a:srgbClr>
            </a:outerShdw>
          </a:effectLst>
        </p:spPr>
      </p:pic>
      <p:sp>
        <p:nvSpPr>
          <p:cNvPr id="17" name="Text Placeholder 4">
            <a:extLst>
              <a:ext uri="{FF2B5EF4-FFF2-40B4-BE49-F238E27FC236}">
                <a16:creationId xmlns:a16="http://schemas.microsoft.com/office/drawing/2014/main" id="{5C7FE23B-77E1-4B32-A698-C57B401B9CD0}"/>
              </a:ext>
            </a:extLst>
          </p:cNvPr>
          <p:cNvSpPr>
            <a:spLocks noGrp="1"/>
          </p:cNvSpPr>
          <p:nvPr>
            <p:ph type="body" sz="quarter" idx="3"/>
          </p:nvPr>
        </p:nvSpPr>
        <p:spPr>
          <a:xfrm>
            <a:off x="7271085" y="5487277"/>
            <a:ext cx="4082716" cy="1130968"/>
          </a:xfrm>
          <a:ln>
            <a:solidFill>
              <a:schemeClr val="tx1"/>
            </a:solidFill>
          </a:ln>
        </p:spPr>
        <p:txBody>
          <a:bodyPr>
            <a:normAutofit fontScale="25000" lnSpcReduction="20000"/>
          </a:bodyPr>
          <a:lstStyle/>
          <a:p>
            <a:endParaRPr lang="en-US" sz="6400" dirty="0"/>
          </a:p>
          <a:p>
            <a:endParaRPr lang="en-US" sz="6400" dirty="0"/>
          </a:p>
          <a:p>
            <a:endParaRPr lang="en-US" sz="6400" dirty="0"/>
          </a:p>
          <a:p>
            <a:endParaRPr lang="en-US" sz="6400" dirty="0"/>
          </a:p>
          <a:p>
            <a:pPr marL="342900" indent="-342900">
              <a:buFont typeface="Arial" panose="020B0604020202020204" pitchFamily="34" charset="0"/>
              <a:buChar char="•"/>
            </a:pPr>
            <a:r>
              <a:rPr lang="en-US" sz="6400" dirty="0"/>
              <a:t>The silhouette method is based on the silhouette score for each cluster in K mean. The strong silhouette score helps in choosing the desired cluster value</a:t>
            </a:r>
          </a:p>
          <a:p>
            <a:endParaRPr lang="en-US" dirty="0"/>
          </a:p>
        </p:txBody>
      </p:sp>
    </p:spTree>
    <p:extLst>
      <p:ext uri="{BB962C8B-B14F-4D97-AF65-F5344CB8AC3E}">
        <p14:creationId xmlns:p14="http://schemas.microsoft.com/office/powerpoint/2010/main" val="4041569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904F64A-0530-4CAF-A6FA-14983D45D2B9}"/>
              </a:ext>
            </a:extLst>
          </p:cNvPr>
          <p:cNvSpPr>
            <a:spLocks noGrp="1"/>
          </p:cNvSpPr>
          <p:nvPr>
            <p:ph type="sldNum" sz="quarter" idx="12"/>
          </p:nvPr>
        </p:nvSpPr>
        <p:spPr>
          <a:xfrm>
            <a:off x="8610600" y="6356350"/>
            <a:ext cx="2743200" cy="365125"/>
          </a:xfrm>
        </p:spPr>
        <p:txBody>
          <a:bodyPr/>
          <a:lstStyle/>
          <a:p>
            <a:fld id="{16FA6B3E-46B9-EC46-AB95-0E643768DDA9}" type="slidenum">
              <a:rPr lang="en-US" smtClean="0"/>
              <a:t>14</a:t>
            </a:fld>
            <a:endParaRPr lang="en-US"/>
          </a:p>
        </p:txBody>
      </p:sp>
      <p:sp>
        <p:nvSpPr>
          <p:cNvPr id="6" name="Title 1">
            <a:extLst>
              <a:ext uri="{FF2B5EF4-FFF2-40B4-BE49-F238E27FC236}">
                <a16:creationId xmlns:a16="http://schemas.microsoft.com/office/drawing/2014/main" id="{EBA9C59F-213C-4BC8-92EF-22DA2838FD79}"/>
              </a:ext>
            </a:extLst>
          </p:cNvPr>
          <p:cNvSpPr txBox="1">
            <a:spLocks/>
          </p:cNvSpPr>
          <p:nvPr/>
        </p:nvSpPr>
        <p:spPr>
          <a:xfrm>
            <a:off x="12032" y="1"/>
            <a:ext cx="12192000" cy="505325"/>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Base Analysis – K Means </a:t>
            </a:r>
            <a:endParaRPr lang="en-US" sz="3600" b="1" dirty="0">
              <a:latin typeface="+mn-lt"/>
              <a:cs typeface="Arial" panose="020B0604020202020204" pitchFamily="34" charset="0"/>
            </a:endParaRPr>
          </a:p>
        </p:txBody>
      </p:sp>
      <p:pic>
        <p:nvPicPr>
          <p:cNvPr id="7" name="Content Placeholder 6">
            <a:extLst>
              <a:ext uri="{FF2B5EF4-FFF2-40B4-BE49-F238E27FC236}">
                <a16:creationId xmlns:a16="http://schemas.microsoft.com/office/drawing/2014/main" id="{0BE7F3A3-8481-41B6-82C4-540D2F11B652}"/>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21895" y="1022684"/>
            <a:ext cx="5645427" cy="5333666"/>
          </a:xfrm>
          <a:prstGeom prst="rect">
            <a:avLst/>
          </a:prstGeom>
          <a:ln>
            <a:noFill/>
          </a:ln>
          <a:effectLst>
            <a:outerShdw blurRad="292100" dist="139700" dir="2700000" algn="tl" rotWithShape="0">
              <a:srgbClr val="333333">
                <a:alpha val="65000"/>
              </a:srgbClr>
            </a:outerShdw>
          </a:effectLst>
        </p:spPr>
      </p:pic>
      <p:pic>
        <p:nvPicPr>
          <p:cNvPr id="8" name="Content Placeholder 7">
            <a:extLst>
              <a:ext uri="{FF2B5EF4-FFF2-40B4-BE49-F238E27FC236}">
                <a16:creationId xmlns:a16="http://schemas.microsoft.com/office/drawing/2014/main" id="{90A324FB-31AF-4DA6-8449-9992F2E7598E}"/>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67322" y="1271586"/>
            <a:ext cx="5348428" cy="49149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41416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FB90966F-386F-41E5-93BA-382C5B6C31C9}"/>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61925" y="1962677"/>
            <a:ext cx="5816599" cy="4362449"/>
          </a:xfrm>
          <a:prstGeom prst="rect">
            <a:avLst/>
          </a:prstGeom>
          <a:ln>
            <a:noFill/>
          </a:ln>
          <a:effectLst>
            <a:outerShdw blurRad="292100" dist="139700" dir="2700000" algn="tl" rotWithShape="0">
              <a:srgbClr val="333333">
                <a:alpha val="65000"/>
              </a:srgbClr>
            </a:outerShdw>
          </a:effectLst>
        </p:spPr>
      </p:pic>
      <p:pic>
        <p:nvPicPr>
          <p:cNvPr id="14" name="Content Placeholder 13">
            <a:extLst>
              <a:ext uri="{FF2B5EF4-FFF2-40B4-BE49-F238E27FC236}">
                <a16:creationId xmlns:a16="http://schemas.microsoft.com/office/drawing/2014/main" id="{183C1A4F-6DE6-46A4-9006-48FD5AB79BF9}"/>
              </a:ext>
            </a:extLst>
          </p:cNvPr>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096000" y="1962677"/>
            <a:ext cx="5934075" cy="4362449"/>
          </a:xfrm>
          <a:prstGeom prst="rect">
            <a:avLst/>
          </a:prstGeom>
          <a:ln>
            <a:noFill/>
          </a:ln>
          <a:effectLst>
            <a:outerShdw blurRad="292100" dist="139700" dir="2700000" algn="tl" rotWithShape="0">
              <a:srgbClr val="333333">
                <a:alpha val="65000"/>
              </a:srgbClr>
            </a:outerShdw>
          </a:effectLst>
        </p:spPr>
      </p:pic>
      <p:sp>
        <p:nvSpPr>
          <p:cNvPr id="17" name="Title 1">
            <a:extLst>
              <a:ext uri="{FF2B5EF4-FFF2-40B4-BE49-F238E27FC236}">
                <a16:creationId xmlns:a16="http://schemas.microsoft.com/office/drawing/2014/main" id="{5B6A3635-1FB7-4C55-AEC0-DAE79D951DF2}"/>
              </a:ext>
            </a:extLst>
          </p:cNvPr>
          <p:cNvSpPr txBox="1">
            <a:spLocks/>
          </p:cNvSpPr>
          <p:nvPr/>
        </p:nvSpPr>
        <p:spPr>
          <a:xfrm>
            <a:off x="12032" y="1"/>
            <a:ext cx="12192000" cy="505325"/>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mn-lt"/>
                <a:cs typeface="Arial" panose="020B0604020202020204" pitchFamily="34" charset="0"/>
              </a:rPr>
              <a:t>Clustering - Applicants Ethnicity </a:t>
            </a:r>
          </a:p>
        </p:txBody>
      </p:sp>
      <p:sp>
        <p:nvSpPr>
          <p:cNvPr id="19" name="Text Placeholder 18">
            <a:extLst>
              <a:ext uri="{FF2B5EF4-FFF2-40B4-BE49-F238E27FC236}">
                <a16:creationId xmlns:a16="http://schemas.microsoft.com/office/drawing/2014/main" id="{E5F9CCD3-AE23-4D0D-BFCF-EF13901B5848}"/>
              </a:ext>
            </a:extLst>
          </p:cNvPr>
          <p:cNvSpPr>
            <a:spLocks noGrp="1"/>
          </p:cNvSpPr>
          <p:nvPr>
            <p:ph type="body" sz="quarter" idx="3"/>
          </p:nvPr>
        </p:nvSpPr>
        <p:spPr>
          <a:xfrm>
            <a:off x="6213480" y="1167816"/>
            <a:ext cx="5441152" cy="505325"/>
          </a:xfrm>
          <a:ln>
            <a:solidFill>
              <a:schemeClr val="tx1"/>
            </a:solidFill>
          </a:ln>
        </p:spPr>
        <p:txBody>
          <a:bodyPr>
            <a:normAutofit/>
          </a:bodyPr>
          <a:lstStyle/>
          <a:p>
            <a:r>
              <a:rPr lang="en-US" sz="2000" dirty="0"/>
              <a:t>CA 3 Clusters by Applicant Ethnicity </a:t>
            </a:r>
          </a:p>
        </p:txBody>
      </p:sp>
      <p:sp>
        <p:nvSpPr>
          <p:cNvPr id="21" name="Text Placeholder 18">
            <a:extLst>
              <a:ext uri="{FF2B5EF4-FFF2-40B4-BE49-F238E27FC236}">
                <a16:creationId xmlns:a16="http://schemas.microsoft.com/office/drawing/2014/main" id="{04AA3947-EBF4-4F80-970F-2D14F1425F3F}"/>
              </a:ext>
            </a:extLst>
          </p:cNvPr>
          <p:cNvSpPr txBox="1">
            <a:spLocks/>
          </p:cNvSpPr>
          <p:nvPr/>
        </p:nvSpPr>
        <p:spPr>
          <a:xfrm>
            <a:off x="320275" y="1167816"/>
            <a:ext cx="5658247" cy="505325"/>
          </a:xfrm>
          <a:prstGeom prst="rect">
            <a:avLst/>
          </a:prstGeom>
          <a:ln>
            <a:solidFill>
              <a:schemeClr val="tx1"/>
            </a:solidFill>
          </a:ln>
        </p:spPr>
        <p:txBody>
          <a:bodyPr vert="horz" lIns="91440" tIns="45720" rIns="91440" bIns="45720" rtlCol="0" anchor="b">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Loan Counts for Ethnicity for three K Mean Cluster </a:t>
            </a:r>
          </a:p>
        </p:txBody>
      </p:sp>
    </p:spTree>
    <p:extLst>
      <p:ext uri="{BB962C8B-B14F-4D97-AF65-F5344CB8AC3E}">
        <p14:creationId xmlns:p14="http://schemas.microsoft.com/office/powerpoint/2010/main" val="3437173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FDE8E5C-F3F8-4047-937E-A5C983CF1F6B}"/>
              </a:ext>
            </a:extLst>
          </p:cNvPr>
          <p:cNvSpPr txBox="1">
            <a:spLocks/>
          </p:cNvSpPr>
          <p:nvPr/>
        </p:nvSpPr>
        <p:spPr>
          <a:xfrm>
            <a:off x="12032" y="1"/>
            <a:ext cx="12192000" cy="505325"/>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latin typeface="+mn-lt"/>
                <a:cs typeface="Arial" panose="020B0604020202020204" pitchFamily="34" charset="0"/>
              </a:rPr>
              <a:t>Applicants Race</a:t>
            </a:r>
            <a:endParaRPr lang="en-US" sz="3600" dirty="0">
              <a:latin typeface="+mn-lt"/>
              <a:cs typeface="Arial" panose="020B0604020202020204" pitchFamily="34" charset="0"/>
            </a:endParaRPr>
          </a:p>
        </p:txBody>
      </p:sp>
      <p:pic>
        <p:nvPicPr>
          <p:cNvPr id="6" name="Content Placeholder 5">
            <a:extLst>
              <a:ext uri="{FF2B5EF4-FFF2-40B4-BE49-F238E27FC236}">
                <a16:creationId xmlns:a16="http://schemas.microsoft.com/office/drawing/2014/main" id="{B130010A-4E6A-4F9C-A9CE-2F74E3E8B8AF}"/>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7145" y="665162"/>
            <a:ext cx="6038855" cy="4214813"/>
          </a:xfrm>
          <a:prstGeom prst="rect">
            <a:avLst/>
          </a:prstGeom>
          <a:ln>
            <a:noFill/>
          </a:ln>
          <a:effectLst>
            <a:outerShdw blurRad="292100" dist="139700" dir="2700000" algn="tl" rotWithShape="0">
              <a:srgbClr val="333333">
                <a:alpha val="65000"/>
              </a:srgbClr>
            </a:outerShdw>
          </a:effectLst>
        </p:spPr>
      </p:pic>
      <p:pic>
        <p:nvPicPr>
          <p:cNvPr id="10" name="Content Placeholder 9">
            <a:extLst>
              <a:ext uri="{FF2B5EF4-FFF2-40B4-BE49-F238E27FC236}">
                <a16:creationId xmlns:a16="http://schemas.microsoft.com/office/drawing/2014/main" id="{EBD6974A-292C-4862-9C30-F7442B772B69}"/>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72215" y="2772569"/>
            <a:ext cx="5862640" cy="40066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56615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1C760DD-9264-45FA-8582-46B2FF01D43D}"/>
              </a:ext>
            </a:extLst>
          </p:cNvPr>
          <p:cNvSpPr>
            <a:spLocks noGrp="1"/>
          </p:cNvSpPr>
          <p:nvPr>
            <p:ph type="sldNum" sz="quarter" idx="12"/>
          </p:nvPr>
        </p:nvSpPr>
        <p:spPr>
          <a:xfrm>
            <a:off x="8610600" y="6356350"/>
            <a:ext cx="2743200" cy="365125"/>
          </a:xfrm>
        </p:spPr>
        <p:txBody>
          <a:bodyPr/>
          <a:lstStyle/>
          <a:p>
            <a:fld id="{16FA6B3E-46B9-EC46-AB95-0E643768DDA9}" type="slidenum">
              <a:rPr lang="en-US" smtClean="0"/>
              <a:t>17</a:t>
            </a:fld>
            <a:endParaRPr lang="en-US"/>
          </a:p>
        </p:txBody>
      </p:sp>
      <p:sp>
        <p:nvSpPr>
          <p:cNvPr id="8" name="Title 1">
            <a:extLst>
              <a:ext uri="{FF2B5EF4-FFF2-40B4-BE49-F238E27FC236}">
                <a16:creationId xmlns:a16="http://schemas.microsoft.com/office/drawing/2014/main" id="{B2CFE2B6-32F2-414C-B06C-6CA23F8C82EF}"/>
              </a:ext>
            </a:extLst>
          </p:cNvPr>
          <p:cNvSpPr txBox="1">
            <a:spLocks/>
          </p:cNvSpPr>
          <p:nvPr/>
        </p:nvSpPr>
        <p:spPr>
          <a:xfrm>
            <a:off x="0" y="1"/>
            <a:ext cx="12204032" cy="505325"/>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mn-lt"/>
                <a:cs typeface="Arial" panose="020B0604020202020204" pitchFamily="34" charset="0"/>
              </a:rPr>
              <a:t>Applicants Gender </a:t>
            </a:r>
          </a:p>
        </p:txBody>
      </p:sp>
      <p:pic>
        <p:nvPicPr>
          <p:cNvPr id="19" name="Content Placeholder 18">
            <a:extLst>
              <a:ext uri="{FF2B5EF4-FFF2-40B4-BE49-F238E27FC236}">
                <a16:creationId xmlns:a16="http://schemas.microsoft.com/office/drawing/2014/main" id="{14B7A546-7550-42CF-BDE3-357887FD7F8D}"/>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35419" y="1170864"/>
            <a:ext cx="6135025" cy="4244139"/>
          </a:xfrm>
          <a:prstGeom prst="rect">
            <a:avLst/>
          </a:prstGeom>
          <a:ln>
            <a:noFill/>
          </a:ln>
          <a:effectLst>
            <a:outerShdw blurRad="292100" dist="139700" dir="2700000" algn="tl" rotWithShape="0">
              <a:srgbClr val="333333">
                <a:alpha val="65000"/>
              </a:srgbClr>
            </a:outerShdw>
          </a:effectLst>
        </p:spPr>
      </p:pic>
      <p:pic>
        <p:nvPicPr>
          <p:cNvPr id="23" name="Content Placeholder 22">
            <a:extLst>
              <a:ext uri="{FF2B5EF4-FFF2-40B4-BE49-F238E27FC236}">
                <a16:creationId xmlns:a16="http://schemas.microsoft.com/office/drawing/2014/main" id="{86FC866C-5877-4259-8BF6-833F768B3414}"/>
              </a:ext>
            </a:extLst>
          </p:cNvPr>
          <p:cNvPicPr>
            <a:picLocks noGrp="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21556" y="1170864"/>
            <a:ext cx="5658853" cy="4244140"/>
          </a:xfrm>
          <a:prstGeom prst="rect">
            <a:avLst/>
          </a:prstGeom>
          <a:ln>
            <a:noFill/>
          </a:ln>
          <a:effectLst>
            <a:outerShdw blurRad="292100" dist="139700" dir="2700000" algn="tl" rotWithShape="0">
              <a:srgbClr val="333333">
                <a:alpha val="65000"/>
              </a:srgbClr>
            </a:outerShdw>
          </a:effectLst>
        </p:spPr>
      </p:pic>
      <p:sp>
        <p:nvSpPr>
          <p:cNvPr id="24" name="Text Placeholder 18">
            <a:extLst>
              <a:ext uri="{FF2B5EF4-FFF2-40B4-BE49-F238E27FC236}">
                <a16:creationId xmlns:a16="http://schemas.microsoft.com/office/drawing/2014/main" id="{F3CC9A44-E2B7-4BEF-BCD8-F9E14726BAE0}"/>
              </a:ext>
            </a:extLst>
          </p:cNvPr>
          <p:cNvSpPr txBox="1">
            <a:spLocks/>
          </p:cNvSpPr>
          <p:nvPr/>
        </p:nvSpPr>
        <p:spPr>
          <a:xfrm>
            <a:off x="199363" y="5759324"/>
            <a:ext cx="5503237" cy="505325"/>
          </a:xfrm>
          <a:prstGeom prst="rect">
            <a:avLst/>
          </a:prstGeom>
          <a:ln>
            <a:solidFill>
              <a:schemeClr val="tx1"/>
            </a:solidFill>
          </a:ln>
        </p:spPr>
        <p:txBody>
          <a:bodyPr vert="horz" lIns="91440" tIns="45720" rIns="91440" bIns="45720" rtlCol="0" anchor="b">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Loan Counts for gender for three K-Mean Cluster </a:t>
            </a:r>
          </a:p>
        </p:txBody>
      </p:sp>
      <p:sp>
        <p:nvSpPr>
          <p:cNvPr id="25" name="Text Placeholder 18">
            <a:extLst>
              <a:ext uri="{FF2B5EF4-FFF2-40B4-BE49-F238E27FC236}">
                <a16:creationId xmlns:a16="http://schemas.microsoft.com/office/drawing/2014/main" id="{3231E323-1A5D-493F-B5FC-5DD392845BFC}"/>
              </a:ext>
            </a:extLst>
          </p:cNvPr>
          <p:cNvSpPr txBox="1">
            <a:spLocks/>
          </p:cNvSpPr>
          <p:nvPr/>
        </p:nvSpPr>
        <p:spPr>
          <a:xfrm>
            <a:off x="5935420" y="5759323"/>
            <a:ext cx="6135024" cy="505325"/>
          </a:xfrm>
          <a:prstGeom prst="rect">
            <a:avLst/>
          </a:prstGeom>
          <a:ln>
            <a:solidFill>
              <a:sysClr val="windowText" lastClr="00000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CA 3 Clusters by Applicant Gender</a:t>
            </a:r>
          </a:p>
        </p:txBody>
      </p:sp>
    </p:spTree>
    <p:extLst>
      <p:ext uri="{BB962C8B-B14F-4D97-AF65-F5344CB8AC3E}">
        <p14:creationId xmlns:p14="http://schemas.microsoft.com/office/powerpoint/2010/main" val="1108383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5A7847D-84A7-4346-A633-E123D48E8BAD}"/>
              </a:ext>
            </a:extLst>
          </p:cNvPr>
          <p:cNvSpPr txBox="1">
            <a:spLocks/>
          </p:cNvSpPr>
          <p:nvPr/>
        </p:nvSpPr>
        <p:spPr>
          <a:xfrm>
            <a:off x="0" y="1"/>
            <a:ext cx="12204032" cy="505325"/>
          </a:xfrm>
          <a:prstGeom prst="rect">
            <a:avLst/>
          </a:prstGeom>
          <a:solidFill>
            <a:srgbClr val="5B9BD5">
              <a:lumMod val="60000"/>
              <a:lumOff val="40000"/>
            </a:srgb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a:ea typeface="+mj-ea"/>
                <a:cs typeface="Arial" panose="020B0604020202020204" pitchFamily="34" charset="0"/>
              </a:rPr>
              <a:t>Clustering - Property Type </a:t>
            </a:r>
          </a:p>
        </p:txBody>
      </p:sp>
      <p:pic>
        <p:nvPicPr>
          <p:cNvPr id="18" name="Picture 17">
            <a:extLst>
              <a:ext uri="{FF2B5EF4-FFF2-40B4-BE49-F238E27FC236}">
                <a16:creationId xmlns:a16="http://schemas.microsoft.com/office/drawing/2014/main" id="{68ADCD6B-06CE-4EEC-9889-5370F91B94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27032" y="1753318"/>
            <a:ext cx="6340642" cy="3977004"/>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62E77FB4-F773-495A-91DF-C6F80C0DE94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4327" y="1753318"/>
            <a:ext cx="5477410" cy="39770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597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682887-BD09-4406-B20A-9CF9D91DB3F4}"/>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93031" y="1485899"/>
            <a:ext cx="5430252" cy="4072689"/>
          </a:xfrm>
          <a:prstGeom prst="rect">
            <a:avLst/>
          </a:prstGeom>
          <a:ln>
            <a:noFill/>
          </a:ln>
          <a:effectLst>
            <a:outerShdw blurRad="292100" dist="139700" dir="2700000" algn="tl" rotWithShape="0">
              <a:srgbClr val="333333">
                <a:alpha val="65000"/>
              </a:srgbClr>
            </a:outerShdw>
          </a:effectLst>
        </p:spPr>
      </p:pic>
      <p:sp>
        <p:nvSpPr>
          <p:cNvPr id="7" name="Title 1">
            <a:extLst>
              <a:ext uri="{FF2B5EF4-FFF2-40B4-BE49-F238E27FC236}">
                <a16:creationId xmlns:a16="http://schemas.microsoft.com/office/drawing/2014/main" id="{A40B0C04-8A97-494D-B375-76B6700EC1F2}"/>
              </a:ext>
            </a:extLst>
          </p:cNvPr>
          <p:cNvSpPr txBox="1">
            <a:spLocks/>
          </p:cNvSpPr>
          <p:nvPr/>
        </p:nvSpPr>
        <p:spPr>
          <a:xfrm>
            <a:off x="0" y="1"/>
            <a:ext cx="12204032" cy="505325"/>
          </a:xfrm>
          <a:prstGeom prst="rect">
            <a:avLst/>
          </a:prstGeom>
          <a:solidFill>
            <a:srgbClr val="5B9BD5">
              <a:lumMod val="60000"/>
              <a:lumOff val="40000"/>
            </a:srgb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Calibri"/>
                <a:ea typeface="+mj-ea"/>
                <a:cs typeface="Arial" panose="020B0604020202020204" pitchFamily="34" charset="0"/>
              </a:rPr>
              <a:t>Loan Purpose</a:t>
            </a:r>
            <a:endParaRPr kumimoji="0" lang="en-US" sz="3600" b="0" i="0" u="none" strike="noStrike" kern="1200" cap="none" spc="0" normalizeH="0" baseline="0" noProof="0" dirty="0">
              <a:ln>
                <a:noFill/>
              </a:ln>
              <a:solidFill>
                <a:prstClr val="black"/>
              </a:solidFill>
              <a:effectLst/>
              <a:uLnTx/>
              <a:uFillTx/>
              <a:latin typeface="Calibri"/>
              <a:ea typeface="+mj-ea"/>
              <a:cs typeface="Arial" panose="020B0604020202020204" pitchFamily="34" charset="0"/>
            </a:endParaRPr>
          </a:p>
        </p:txBody>
      </p:sp>
      <p:pic>
        <p:nvPicPr>
          <p:cNvPr id="8" name="Content Placeholder 7">
            <a:extLst>
              <a:ext uri="{FF2B5EF4-FFF2-40B4-BE49-F238E27FC236}">
                <a16:creationId xmlns:a16="http://schemas.microsoft.com/office/drawing/2014/main" id="{0E2F134D-BDDE-49F2-8EA8-DECDAD84D3C7}"/>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63653" y="1503945"/>
            <a:ext cx="5982404" cy="40726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05663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808688-2513-4F30-A1E8-9AD437D3CC03}"/>
              </a:ext>
            </a:extLst>
          </p:cNvPr>
          <p:cNvSpPr>
            <a:spLocks noGrp="1"/>
          </p:cNvSpPr>
          <p:nvPr>
            <p:ph sz="half" idx="1"/>
          </p:nvPr>
        </p:nvSpPr>
        <p:spPr>
          <a:xfrm>
            <a:off x="214312" y="657224"/>
            <a:ext cx="6143625" cy="5686425"/>
          </a:xfrm>
        </p:spPr>
        <p:txBody>
          <a:bodyPr>
            <a:normAutofit fontScale="62500" lnSpcReduction="20000"/>
          </a:bodyPr>
          <a:lstStyle/>
          <a:p>
            <a:endParaRPr lang="en-US" sz="3200" dirty="0">
              <a:latin typeface="Arial" panose="020B0604020202020204" pitchFamily="34" charset="0"/>
              <a:cs typeface="Arial" panose="020B0604020202020204" pitchFamily="34" charset="0"/>
            </a:endParaRPr>
          </a:p>
          <a:p>
            <a:pPr algn="just"/>
            <a:r>
              <a:rPr lang="en-US" sz="3200" dirty="0">
                <a:cs typeface="Arial" panose="020B0604020202020204" pitchFamily="34" charset="0"/>
              </a:rPr>
              <a:t>The overall mortgage market is huge, with </a:t>
            </a:r>
            <a:r>
              <a:rPr lang="en-US" sz="3200" b="1" dirty="0">
                <a:cs typeface="Arial" panose="020B0604020202020204" pitchFamily="34" charset="0"/>
              </a:rPr>
              <a:t>$ 10 trillion-plus</a:t>
            </a:r>
            <a:r>
              <a:rPr lang="en-US" sz="3200" dirty="0">
                <a:cs typeface="Arial" panose="020B0604020202020204" pitchFamily="34" charset="0"/>
              </a:rPr>
              <a:t> in outstanding mortgages and projections of $2 trillion for this year </a:t>
            </a:r>
          </a:p>
          <a:p>
            <a:pPr algn="just"/>
            <a:endParaRPr lang="en-US" sz="3200" dirty="0">
              <a:cs typeface="Arial" panose="020B0604020202020204" pitchFamily="34" charset="0"/>
            </a:endParaRPr>
          </a:p>
          <a:p>
            <a:pPr algn="just"/>
            <a:r>
              <a:rPr lang="en-US" sz="3200" dirty="0">
                <a:cs typeface="Arial" panose="020B0604020202020204" pitchFamily="34" charset="0"/>
              </a:rPr>
              <a:t>In 2011, 50 percent of all new mortgage money was loaned by the three biggest banks in the United States: </a:t>
            </a:r>
            <a:r>
              <a:rPr lang="en-US" sz="3200" b="1" dirty="0">
                <a:cs typeface="Arial" panose="020B0604020202020204" pitchFamily="34" charset="0"/>
              </a:rPr>
              <a:t>JPMorgan Chase, Bank of America and Wells Fargo</a:t>
            </a:r>
          </a:p>
          <a:p>
            <a:pPr algn="just"/>
            <a:endParaRPr lang="en-US" sz="3200" b="1" dirty="0">
              <a:cs typeface="Arial" panose="020B0604020202020204" pitchFamily="34" charset="0"/>
            </a:endParaRPr>
          </a:p>
          <a:p>
            <a:pPr algn="just"/>
            <a:r>
              <a:rPr lang="en-US" sz="3200" dirty="0">
                <a:cs typeface="Arial" panose="020B0604020202020204" pitchFamily="34" charset="0"/>
              </a:rPr>
              <a:t>By</a:t>
            </a:r>
            <a:r>
              <a:rPr lang="en-US" sz="3200" b="1" dirty="0">
                <a:cs typeface="Arial" panose="020B0604020202020204" pitchFamily="34" charset="0"/>
              </a:rPr>
              <a:t> September 2016</a:t>
            </a:r>
            <a:r>
              <a:rPr lang="en-US" sz="3200" dirty="0">
                <a:cs typeface="Arial" panose="020B0604020202020204" pitchFamily="34" charset="0"/>
              </a:rPr>
              <a:t>, the share of loans by these three big banks dropped to </a:t>
            </a:r>
            <a:r>
              <a:rPr lang="en-US" sz="3200" b="1" dirty="0">
                <a:cs typeface="Arial" panose="020B0604020202020204" pitchFamily="34" charset="0"/>
              </a:rPr>
              <a:t>21 percent</a:t>
            </a:r>
          </a:p>
          <a:p>
            <a:pPr algn="just"/>
            <a:r>
              <a:rPr lang="en-US" sz="3200" dirty="0">
                <a:cs typeface="Arial" panose="020B0604020202020204" pitchFamily="34" charset="0"/>
              </a:rPr>
              <a:t> </a:t>
            </a:r>
          </a:p>
          <a:p>
            <a:pPr algn="just"/>
            <a:r>
              <a:rPr lang="en-US" sz="3200" dirty="0">
                <a:cs typeface="Arial" panose="020B0604020202020204" pitchFamily="34" charset="0"/>
              </a:rPr>
              <a:t>Six of the top 10 largest lenders by volume were non-banks, such as </a:t>
            </a:r>
            <a:r>
              <a:rPr lang="en-US" sz="3200" b="1" dirty="0">
                <a:cs typeface="Arial" panose="020B0604020202020204" pitchFamily="34" charset="0"/>
              </a:rPr>
              <a:t>Quicken Loans,</a:t>
            </a:r>
            <a:r>
              <a:rPr lang="en-US" sz="3200" dirty="0">
                <a:cs typeface="Arial" panose="020B0604020202020204" pitchFamily="34" charset="0"/>
              </a:rPr>
              <a:t> Loan Depot, and PHH Mortgage, compared with just two of the top 10 in 2011</a:t>
            </a:r>
          </a:p>
          <a:p>
            <a:pPr algn="just"/>
            <a:endParaRPr lang="en-US" sz="3200" dirty="0">
              <a:cs typeface="Arial" panose="020B0604020202020204" pitchFamily="34" charset="0"/>
            </a:endParaRPr>
          </a:p>
          <a:p>
            <a:pPr algn="just"/>
            <a:r>
              <a:rPr lang="en-US" sz="3200" dirty="0">
                <a:cs typeface="Arial" panose="020B0604020202020204" pitchFamily="34" charset="0"/>
              </a:rPr>
              <a:t>In such a competitive and dynamic market its critical to obtain a deep understanding of consumer needs and behaviors to quickly find and close high-quality loans</a:t>
            </a:r>
          </a:p>
          <a:p>
            <a:pPr algn="just"/>
            <a:endParaRPr lang="en-US" sz="3200" dirty="0">
              <a:cs typeface="Arial" panose="020B0604020202020204" pitchFamily="34" charset="0"/>
            </a:endParaRPr>
          </a:p>
          <a:p>
            <a:endParaRPr lang="en-US" dirty="0"/>
          </a:p>
        </p:txBody>
      </p:sp>
      <p:sp>
        <p:nvSpPr>
          <p:cNvPr id="5" name="Title 1">
            <a:extLst>
              <a:ext uri="{FF2B5EF4-FFF2-40B4-BE49-F238E27FC236}">
                <a16:creationId xmlns:a16="http://schemas.microsoft.com/office/drawing/2014/main" id="{A016E898-05E0-46AA-BC81-84EC2C83D442}"/>
              </a:ext>
            </a:extLst>
          </p:cNvPr>
          <p:cNvSpPr>
            <a:spLocks noGrp="1"/>
          </p:cNvSpPr>
          <p:nvPr>
            <p:ph type="title"/>
          </p:nvPr>
        </p:nvSpPr>
        <p:spPr>
          <a:xfrm>
            <a:off x="0" y="1"/>
            <a:ext cx="12192000" cy="505325"/>
          </a:xfrm>
          <a:solidFill>
            <a:schemeClr val="accent5">
              <a:lumMod val="60000"/>
              <a:lumOff val="40000"/>
            </a:schemeClr>
          </a:solidFill>
        </p:spPr>
        <p:txBody>
          <a:bodyPr>
            <a:noAutofit/>
          </a:bodyPr>
          <a:lstStyle/>
          <a:p>
            <a:r>
              <a:rPr lang="en-US" sz="3600" dirty="0">
                <a:latin typeface="+mn-lt"/>
                <a:cs typeface="Arial" panose="020B0604020202020204" pitchFamily="34" charset="0"/>
              </a:rPr>
              <a:t>Introduction</a:t>
            </a:r>
          </a:p>
        </p:txBody>
      </p:sp>
      <p:pic>
        <p:nvPicPr>
          <p:cNvPr id="6" name="Content Placeholder 5" descr="https://img.washingtonpost.com/rf/image_1024w/2010-2019/WashingtonPost/2017/02/22/RealEstate/Images/mortgagechart2.jpg?uuid=aLtKiPlZEeaYRVdsaQgVGA">
            <a:extLst>
              <a:ext uri="{FF2B5EF4-FFF2-40B4-BE49-F238E27FC236}">
                <a16:creationId xmlns:a16="http://schemas.microsoft.com/office/drawing/2014/main" id="{6DEEF6CB-650F-4C52-A8DE-06E2C2BAE304}"/>
              </a:ext>
            </a:extLst>
          </p:cNvPr>
          <p:cNvPicPr>
            <a:picLocks noGrp="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640852" y="956509"/>
            <a:ext cx="5336836" cy="5358564"/>
          </a:xfrm>
          <a:prstGeom prst="rect">
            <a:avLst/>
          </a:prstGeom>
          <a:noFill/>
          <a:ln>
            <a:noFill/>
          </a:ln>
        </p:spPr>
      </p:pic>
    </p:spTree>
    <p:extLst>
      <p:ext uri="{BB962C8B-B14F-4D97-AF65-F5344CB8AC3E}">
        <p14:creationId xmlns:p14="http://schemas.microsoft.com/office/powerpoint/2010/main" val="3347674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739B86F-45E2-4718-96E3-5479C4165F16}"/>
              </a:ext>
            </a:extLst>
          </p:cNvPr>
          <p:cNvSpPr txBox="1">
            <a:spLocks/>
          </p:cNvSpPr>
          <p:nvPr/>
        </p:nvSpPr>
        <p:spPr>
          <a:xfrm>
            <a:off x="0" y="1"/>
            <a:ext cx="12204032" cy="505325"/>
          </a:xfrm>
          <a:prstGeom prst="rect">
            <a:avLst/>
          </a:prstGeom>
          <a:solidFill>
            <a:srgbClr val="5B9BD5">
              <a:lumMod val="60000"/>
              <a:lumOff val="40000"/>
            </a:srgb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a:ea typeface="+mj-ea"/>
                <a:cs typeface="Arial" panose="020B0604020202020204" pitchFamily="34" charset="0"/>
              </a:rPr>
              <a:t>Clustering - Owner Occupancy</a:t>
            </a:r>
          </a:p>
        </p:txBody>
      </p:sp>
      <p:pic>
        <p:nvPicPr>
          <p:cNvPr id="5" name="Picture 4">
            <a:extLst>
              <a:ext uri="{FF2B5EF4-FFF2-40B4-BE49-F238E27FC236}">
                <a16:creationId xmlns:a16="http://schemas.microsoft.com/office/drawing/2014/main" id="{51966D63-0FA4-454C-8E74-AF42FA958E1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65684" y="797841"/>
            <a:ext cx="8530390" cy="57106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3415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7EE08E-AD67-4D10-A89F-D1941C73436E}"/>
              </a:ext>
            </a:extLst>
          </p:cNvPr>
          <p:cNvSpPr>
            <a:spLocks noGrp="1"/>
          </p:cNvSpPr>
          <p:nvPr>
            <p:ph type="sldNum" sz="quarter" idx="12"/>
          </p:nvPr>
        </p:nvSpPr>
        <p:spPr>
          <a:xfrm>
            <a:off x="8610600" y="6356350"/>
            <a:ext cx="2743200" cy="365125"/>
          </a:xfrm>
        </p:spPr>
        <p:txBody>
          <a:bodyPr/>
          <a:lstStyle/>
          <a:p>
            <a:fld id="{16FA6B3E-46B9-EC46-AB95-0E643768DDA9}" type="slidenum">
              <a:rPr lang="en-US" smtClean="0"/>
              <a:t>21</a:t>
            </a:fld>
            <a:endParaRPr lang="en-US"/>
          </a:p>
        </p:txBody>
      </p:sp>
      <p:sp>
        <p:nvSpPr>
          <p:cNvPr id="6" name="Title 1">
            <a:extLst>
              <a:ext uri="{FF2B5EF4-FFF2-40B4-BE49-F238E27FC236}">
                <a16:creationId xmlns:a16="http://schemas.microsoft.com/office/drawing/2014/main" id="{00EB55B1-2DAF-4A32-A539-7F7603BCD5A3}"/>
              </a:ext>
            </a:extLst>
          </p:cNvPr>
          <p:cNvSpPr txBox="1">
            <a:spLocks/>
          </p:cNvSpPr>
          <p:nvPr/>
        </p:nvSpPr>
        <p:spPr>
          <a:xfrm>
            <a:off x="0" y="1"/>
            <a:ext cx="12204032" cy="505325"/>
          </a:xfrm>
          <a:prstGeom prst="rect">
            <a:avLst/>
          </a:prstGeom>
          <a:solidFill>
            <a:srgbClr val="5B9BD5">
              <a:lumMod val="60000"/>
              <a:lumOff val="40000"/>
            </a:srgb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600" dirty="0">
                <a:solidFill>
                  <a:prstClr val="black"/>
                </a:solidFill>
                <a:latin typeface="Calibri"/>
                <a:cs typeface="Arial" panose="020B0604020202020204" pitchFamily="34" charset="0"/>
              </a:rPr>
              <a:t>Clustering - Loan Amount</a:t>
            </a:r>
          </a:p>
        </p:txBody>
      </p:sp>
      <p:pic>
        <p:nvPicPr>
          <p:cNvPr id="7" name="Content Placeholder 6">
            <a:extLst>
              <a:ext uri="{FF2B5EF4-FFF2-40B4-BE49-F238E27FC236}">
                <a16:creationId xmlns:a16="http://schemas.microsoft.com/office/drawing/2014/main" id="{84C4E918-3727-4073-B7AD-2A6D6A53204A}"/>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28862" y="1613026"/>
            <a:ext cx="5843337" cy="4162132"/>
          </a:xfrm>
          <a:prstGeom prst="rect">
            <a:avLst/>
          </a:prstGeom>
          <a:ln>
            <a:noFill/>
          </a:ln>
          <a:effectLst>
            <a:outerShdw blurRad="292100" dist="139700" dir="2700000" algn="tl" rotWithShape="0">
              <a:srgbClr val="333333">
                <a:alpha val="65000"/>
              </a:srgbClr>
            </a:outerShdw>
          </a:effectLst>
        </p:spPr>
      </p:pic>
      <p:pic>
        <p:nvPicPr>
          <p:cNvPr id="11" name="Content Placeholder 10">
            <a:extLst>
              <a:ext uri="{FF2B5EF4-FFF2-40B4-BE49-F238E27FC236}">
                <a16:creationId xmlns:a16="http://schemas.microsoft.com/office/drawing/2014/main" id="{8F6E952E-050C-48DA-B4B3-F20790AC61C6}"/>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13629" y="1613026"/>
            <a:ext cx="5549509" cy="41621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1329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0EB55B1-2DAF-4A32-A539-7F7603BCD5A3}"/>
              </a:ext>
            </a:extLst>
          </p:cNvPr>
          <p:cNvSpPr txBox="1">
            <a:spLocks/>
          </p:cNvSpPr>
          <p:nvPr/>
        </p:nvSpPr>
        <p:spPr>
          <a:xfrm>
            <a:off x="0" y="1"/>
            <a:ext cx="12204032" cy="505325"/>
          </a:xfrm>
          <a:prstGeom prst="rect">
            <a:avLst/>
          </a:prstGeom>
          <a:solidFill>
            <a:srgbClr val="5B9BD5">
              <a:lumMod val="60000"/>
              <a:lumOff val="40000"/>
            </a:srgb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600" dirty="0">
                <a:solidFill>
                  <a:prstClr val="black"/>
                </a:solidFill>
                <a:latin typeface="Calibri"/>
                <a:cs typeface="Arial" panose="020B0604020202020204" pitchFamily="34" charset="0"/>
              </a:rPr>
              <a:t>Clustering - Applicant Income</a:t>
            </a:r>
          </a:p>
        </p:txBody>
      </p:sp>
      <p:pic>
        <p:nvPicPr>
          <p:cNvPr id="10" name="Content Placeholder 9">
            <a:extLst>
              <a:ext uri="{FF2B5EF4-FFF2-40B4-BE49-F238E27FC236}">
                <a16:creationId xmlns:a16="http://schemas.microsoft.com/office/drawing/2014/main" id="{F9EEEB93-1ADD-4787-A79B-19493755F093}"/>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99468" y="1521995"/>
            <a:ext cx="5896532" cy="4422399"/>
          </a:xfrm>
          <a:prstGeom prst="rect">
            <a:avLst/>
          </a:prstGeom>
          <a:ln>
            <a:noFill/>
          </a:ln>
          <a:effectLst>
            <a:outerShdw blurRad="292100" dist="139700" dir="2700000" algn="tl" rotWithShape="0">
              <a:srgbClr val="333333">
                <a:alpha val="65000"/>
              </a:srgbClr>
            </a:outerShdw>
          </a:effectLst>
        </p:spPr>
      </p:pic>
      <p:pic>
        <p:nvPicPr>
          <p:cNvPr id="14" name="Content Placeholder 13">
            <a:extLst>
              <a:ext uri="{FF2B5EF4-FFF2-40B4-BE49-F238E27FC236}">
                <a16:creationId xmlns:a16="http://schemas.microsoft.com/office/drawing/2014/main" id="{AA38A956-0974-458B-A0E6-5B68A9EE98EC}"/>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87184" y="1521994"/>
            <a:ext cx="5896532" cy="44223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27013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8B28DA-0EB3-4F62-82BB-8D18EEE19D1A}"/>
              </a:ext>
            </a:extLst>
          </p:cNvPr>
          <p:cNvSpPr txBox="1">
            <a:spLocks/>
          </p:cNvSpPr>
          <p:nvPr/>
        </p:nvSpPr>
        <p:spPr>
          <a:xfrm>
            <a:off x="0" y="1"/>
            <a:ext cx="12204032" cy="505325"/>
          </a:xfrm>
          <a:prstGeom prst="rect">
            <a:avLst/>
          </a:prstGeom>
          <a:solidFill>
            <a:srgbClr val="5B9BD5">
              <a:lumMod val="60000"/>
              <a:lumOff val="40000"/>
            </a:srgb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600" dirty="0">
                <a:solidFill>
                  <a:prstClr val="black"/>
                </a:solidFill>
                <a:latin typeface="Calibri"/>
                <a:cs typeface="Arial" panose="020B0604020202020204" pitchFamily="34" charset="0"/>
              </a:rPr>
              <a:t>Insights and Recommendations </a:t>
            </a:r>
          </a:p>
        </p:txBody>
      </p:sp>
      <p:sp>
        <p:nvSpPr>
          <p:cNvPr id="6" name="Content Placeholder 5">
            <a:extLst>
              <a:ext uri="{FF2B5EF4-FFF2-40B4-BE49-F238E27FC236}">
                <a16:creationId xmlns:a16="http://schemas.microsoft.com/office/drawing/2014/main" id="{67842519-0574-459D-95FC-17DC8999BB7E}"/>
              </a:ext>
            </a:extLst>
          </p:cNvPr>
          <p:cNvSpPr>
            <a:spLocks noGrp="1"/>
          </p:cNvSpPr>
          <p:nvPr>
            <p:ph idx="1"/>
          </p:nvPr>
        </p:nvSpPr>
        <p:spPr>
          <a:xfrm>
            <a:off x="216569" y="685800"/>
            <a:ext cx="11658600" cy="5859379"/>
          </a:xfrm>
        </p:spPr>
        <p:txBody>
          <a:bodyPr>
            <a:normAutofit fontScale="25000" lnSpcReduction="20000"/>
          </a:bodyPr>
          <a:lstStyle/>
          <a:p>
            <a:endParaRPr lang="en-US" sz="8000" b="1" dirty="0"/>
          </a:p>
          <a:p>
            <a:r>
              <a:rPr lang="en-US" sz="8000" b="1" dirty="0"/>
              <a:t>Specific products for Home Improvement Loan: </a:t>
            </a:r>
            <a:r>
              <a:rPr lang="en-US" sz="8000" dirty="0"/>
              <a:t>Home improvement is in high demand in customers of all ethnicity, race, and genders. The number of the home improvement loans compare to purchase. Specific products for home improvement can attract more customer base or interest current customer base</a:t>
            </a:r>
          </a:p>
          <a:p>
            <a:r>
              <a:rPr lang="en-US" sz="8000" b="1" dirty="0"/>
              <a:t>Refinance Request </a:t>
            </a:r>
            <a:r>
              <a:rPr lang="en-US" sz="8000" dirty="0"/>
              <a:t>of homes is very close to the new home loan request. There are some areas where refinances are higher than a new home loan</a:t>
            </a:r>
          </a:p>
          <a:p>
            <a:r>
              <a:rPr lang="en-US" sz="8000" b="1" dirty="0"/>
              <a:t>Hispanic Vs Non-Hispanic: </a:t>
            </a:r>
            <a:r>
              <a:rPr lang="en-US" sz="8000" dirty="0"/>
              <a:t>The non-Hispanic ethnicity people are the majority of customer base but assuming a non-Hispanic included vast number of races, the number of Hispanic customers are insignificant numbers</a:t>
            </a:r>
          </a:p>
          <a:p>
            <a:r>
              <a:rPr lang="en-US" sz="8000" b="1" dirty="0"/>
              <a:t>Home for a Single Family in Demand: </a:t>
            </a:r>
            <a:r>
              <a:rPr lang="en-US" sz="8000" dirty="0"/>
              <a:t>The 98% of the market is for single-family houses as compare to multi-family or manufactured home </a:t>
            </a:r>
          </a:p>
          <a:p>
            <a:r>
              <a:rPr lang="en-US" sz="8000" b="1" dirty="0"/>
              <a:t>70% of the applicant are Males</a:t>
            </a:r>
            <a:r>
              <a:rPr lang="en-US" sz="8000" dirty="0"/>
              <a:t>: The most primary applicant for getting loan is male. Targeted advertising and brand placements can be done in male-centric magazines and websites</a:t>
            </a:r>
          </a:p>
          <a:p>
            <a:r>
              <a:rPr lang="en-US" sz="8000" b="1" dirty="0"/>
              <a:t>Middle-class spending more on Home Loans: Most</a:t>
            </a:r>
            <a:r>
              <a:rPr lang="en-US" sz="8000" dirty="0"/>
              <a:t> numbers of people in all cluster are in the salary range of 50-100 thousand.   The most number of new home improvement and purchase are dominated by these salary ranges. </a:t>
            </a:r>
          </a:p>
          <a:p>
            <a:r>
              <a:rPr lang="en-US" sz="8000" b="1" dirty="0"/>
              <a:t>White, Asian &amp; African American: </a:t>
            </a:r>
            <a:r>
              <a:rPr lang="en-US" sz="8000" dirty="0"/>
              <a:t>The race should not be considered as criteria for discrimination but there can be things like the language of advertisement material which help target customers. The majority of the client base belongs race white. But Asian and African American are respectively two races with the most customer based.</a:t>
            </a:r>
          </a:p>
          <a:p>
            <a:endParaRPr lang="en-US" sz="8000" dirty="0"/>
          </a:p>
          <a:p>
            <a:endParaRPr lang="en-US" sz="6200" dirty="0"/>
          </a:p>
          <a:p>
            <a:pPr marL="0" indent="0">
              <a:buNone/>
            </a:pPr>
            <a:endParaRPr lang="en-US" sz="6200" dirty="0"/>
          </a:p>
          <a:p>
            <a:endParaRPr lang="en-US" sz="6200" dirty="0"/>
          </a:p>
          <a:p>
            <a:endParaRPr lang="en-US" sz="6200" dirty="0"/>
          </a:p>
          <a:p>
            <a:endParaRPr lang="en-US" dirty="0"/>
          </a:p>
        </p:txBody>
      </p:sp>
    </p:spTree>
    <p:extLst>
      <p:ext uri="{BB962C8B-B14F-4D97-AF65-F5344CB8AC3E}">
        <p14:creationId xmlns:p14="http://schemas.microsoft.com/office/powerpoint/2010/main" val="2290072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E14C66-5351-4FCB-9F7D-DF02A247865B}"/>
              </a:ext>
            </a:extLst>
          </p:cNvPr>
          <p:cNvSpPr>
            <a:spLocks noGrp="1"/>
          </p:cNvSpPr>
          <p:nvPr>
            <p:ph idx="1"/>
          </p:nvPr>
        </p:nvSpPr>
        <p:spPr>
          <a:xfrm>
            <a:off x="421105" y="785687"/>
            <a:ext cx="11213432" cy="5687302"/>
          </a:xfrm>
        </p:spPr>
        <p:txBody>
          <a:bodyPr>
            <a:normAutofit fontScale="92500"/>
          </a:bodyPr>
          <a:lstStyle/>
          <a:p>
            <a:r>
              <a:rPr lang="en-US" dirty="0"/>
              <a:t>Customer Segmentation is based on three clusters of K means. After performing Machine Learning and visual analysis of data the following are conclusion and recommendation:</a:t>
            </a:r>
          </a:p>
          <a:p>
            <a:pPr lvl="1">
              <a:buFont typeface="Wingdings" panose="05000000000000000000" pitchFamily="2" charset="2"/>
              <a:buChar char="§"/>
            </a:pPr>
            <a:r>
              <a:rPr lang="en-US" dirty="0"/>
              <a:t>The mortgage customer in the state of California is a very good sample space to understand overall behavior as the visualization of CA and all state data are very similar</a:t>
            </a:r>
          </a:p>
          <a:p>
            <a:pPr lvl="1">
              <a:buFont typeface="Wingdings" panose="05000000000000000000" pitchFamily="2" charset="2"/>
              <a:buChar char="§"/>
            </a:pPr>
            <a:r>
              <a:rPr lang="en-US" dirty="0"/>
              <a:t>This analysis is done using 100,000 sample out of millions of loans in CA.</a:t>
            </a:r>
          </a:p>
          <a:p>
            <a:pPr lvl="1">
              <a:buFont typeface="Wingdings" panose="05000000000000000000" pitchFamily="2" charset="2"/>
              <a:buChar char="§"/>
            </a:pPr>
            <a:r>
              <a:rPr lang="en-US" dirty="0"/>
              <a:t>Most of the features available are significant in contributing towards the clustering.</a:t>
            </a:r>
          </a:p>
          <a:p>
            <a:pPr lvl="1">
              <a:buFont typeface="Wingdings" panose="05000000000000000000" pitchFamily="2" charset="2"/>
              <a:buChar char="§"/>
            </a:pPr>
            <a:r>
              <a:rPr lang="en-US" dirty="0"/>
              <a:t>The ML used is K means for clustering.</a:t>
            </a:r>
          </a:p>
          <a:p>
            <a:pPr lvl="1">
              <a:buFont typeface="Wingdings" panose="05000000000000000000" pitchFamily="2" charset="2"/>
              <a:buChar char="§"/>
            </a:pPr>
            <a:r>
              <a:rPr lang="en-US" dirty="0"/>
              <a:t>The data should be at least explored state wise to create better understanding instead of all state as one big data set</a:t>
            </a:r>
          </a:p>
          <a:p>
            <a:pPr lvl="1">
              <a:buFont typeface="Wingdings" panose="05000000000000000000" pitchFamily="2" charset="2"/>
              <a:buChar char="§"/>
            </a:pPr>
            <a:r>
              <a:rPr lang="en-US" dirty="0"/>
              <a:t>The similar exercise should be performed for all other states to create better understanding as per state</a:t>
            </a:r>
          </a:p>
          <a:p>
            <a:pPr lvl="1">
              <a:buFont typeface="Wingdings" panose="05000000000000000000" pitchFamily="2" charset="2"/>
              <a:buChar char="§"/>
            </a:pPr>
            <a:r>
              <a:rPr lang="en-US" dirty="0"/>
              <a:t>The code is usable and can be very well utilized in running for any state, county or area based on the requirement</a:t>
            </a:r>
          </a:p>
          <a:p>
            <a:pPr lvl="1">
              <a:buFont typeface="Wingdings" panose="05000000000000000000" pitchFamily="2" charset="2"/>
              <a:buChar char="§"/>
            </a:pPr>
            <a:r>
              <a:rPr lang="en-US" dirty="0"/>
              <a:t>The visualization created can be presented to the business team to generate more insights from their perspective</a:t>
            </a:r>
          </a:p>
          <a:p>
            <a:endParaRPr lang="en-US" dirty="0"/>
          </a:p>
        </p:txBody>
      </p:sp>
      <p:sp>
        <p:nvSpPr>
          <p:cNvPr id="5" name="Title 1">
            <a:extLst>
              <a:ext uri="{FF2B5EF4-FFF2-40B4-BE49-F238E27FC236}">
                <a16:creationId xmlns:a16="http://schemas.microsoft.com/office/drawing/2014/main" id="{4F50F2F8-2D84-457A-B13E-C8E7D04F3D92}"/>
              </a:ext>
            </a:extLst>
          </p:cNvPr>
          <p:cNvSpPr txBox="1">
            <a:spLocks/>
          </p:cNvSpPr>
          <p:nvPr/>
        </p:nvSpPr>
        <p:spPr>
          <a:xfrm>
            <a:off x="0" y="1"/>
            <a:ext cx="12204032" cy="505325"/>
          </a:xfrm>
          <a:prstGeom prst="rect">
            <a:avLst/>
          </a:prstGeom>
          <a:solidFill>
            <a:srgbClr val="5B9BD5">
              <a:lumMod val="60000"/>
              <a:lumOff val="40000"/>
            </a:srgb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600" dirty="0">
                <a:solidFill>
                  <a:prstClr val="black"/>
                </a:solidFill>
                <a:latin typeface="Calibri"/>
                <a:cs typeface="Arial" panose="020B0604020202020204" pitchFamily="34" charset="0"/>
              </a:rPr>
              <a:t>Conclusion and Future Recommendations </a:t>
            </a:r>
          </a:p>
        </p:txBody>
      </p:sp>
    </p:spTree>
    <p:extLst>
      <p:ext uri="{BB962C8B-B14F-4D97-AF65-F5344CB8AC3E}">
        <p14:creationId xmlns:p14="http://schemas.microsoft.com/office/powerpoint/2010/main" val="2460228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889A3D-4D1F-4907-9147-BAC22B235A17}"/>
              </a:ext>
            </a:extLst>
          </p:cNvPr>
          <p:cNvSpPr>
            <a:spLocks noGrp="1"/>
          </p:cNvSpPr>
          <p:nvPr>
            <p:ph idx="1"/>
          </p:nvPr>
        </p:nvSpPr>
        <p:spPr>
          <a:xfrm>
            <a:off x="216568" y="745958"/>
            <a:ext cx="11137232" cy="5431005"/>
          </a:xfrm>
        </p:spPr>
        <p:txBody>
          <a:bodyPr>
            <a:normAutofit fontScale="85000" lnSpcReduction="10000"/>
          </a:bodyPr>
          <a:lstStyle/>
          <a:p>
            <a:pPr algn="just"/>
            <a:r>
              <a:rPr lang="en-US" sz="2600" b="1" dirty="0"/>
              <a:t>Exploring more States: </a:t>
            </a:r>
            <a:r>
              <a:rPr lang="en-US" sz="2600" dirty="0"/>
              <a:t>The clustering is done on state of CA. The work can be extended to include data from all 50 states</a:t>
            </a:r>
          </a:p>
          <a:p>
            <a:pPr algn="just"/>
            <a:endParaRPr lang="en-US" sz="2600" dirty="0"/>
          </a:p>
          <a:p>
            <a:pPr algn="just"/>
            <a:r>
              <a:rPr lang="en-US" sz="2600" b="1" dirty="0"/>
              <a:t>Bringing more Features in customer data: </a:t>
            </a:r>
            <a:r>
              <a:rPr lang="en-US" sz="2600" dirty="0"/>
              <a:t>Clustering is done on data available to the public via govt agency.  There can be better insights based on more features related to clients available within the company</a:t>
            </a:r>
          </a:p>
          <a:p>
            <a:pPr algn="just"/>
            <a:endParaRPr lang="en-US" sz="2600" dirty="0"/>
          </a:p>
          <a:p>
            <a:pPr algn="just"/>
            <a:r>
              <a:rPr lang="en-US" sz="2600" b="1" dirty="0"/>
              <a:t>Other Clustering Algorithms: </a:t>
            </a:r>
            <a:r>
              <a:rPr lang="en-US" sz="2600" dirty="0"/>
              <a:t>Due to computation work restriction, the other algorithms like Agglomerative clustering and </a:t>
            </a:r>
            <a:r>
              <a:rPr lang="en-US" sz="2600" dirty="0" err="1"/>
              <a:t>DBScan</a:t>
            </a:r>
            <a:r>
              <a:rPr lang="en-US" sz="2600" dirty="0"/>
              <a:t> cannot be performed. The single computer laptop is unable to process the request.  The python scripts are created (available with the code on GitHub) to run without Juypter notebook but unable to run on server level configuration machine. There are more algorithm that can be explored to compare clusters</a:t>
            </a:r>
          </a:p>
          <a:p>
            <a:pPr algn="just"/>
            <a:endParaRPr lang="en-US" sz="2600" dirty="0"/>
          </a:p>
          <a:p>
            <a:pPr algn="just"/>
            <a:r>
              <a:rPr lang="en-US" sz="2600" b="1" dirty="0"/>
              <a:t>Technology: </a:t>
            </a:r>
            <a:r>
              <a:rPr lang="en-US" sz="2600" dirty="0"/>
              <a:t>Currently, the files are processed using code running in a Jupiter notebook on the local computer. Cloud technologies like AWS, Azure, and Cloudera etc. can be used to speed up the processing. The clustering is done on the only state of CA for only 100, 000 records. The work can be extended to include all 50 states with more data on these technologies.</a:t>
            </a:r>
          </a:p>
          <a:p>
            <a:pPr algn="just"/>
            <a:endParaRPr lang="en-US" sz="2600" dirty="0"/>
          </a:p>
          <a:p>
            <a:pPr algn="just"/>
            <a:endParaRPr lang="en-US" sz="2600" dirty="0"/>
          </a:p>
          <a:p>
            <a:pPr algn="just"/>
            <a:endParaRPr lang="en-US" sz="2600" dirty="0"/>
          </a:p>
          <a:p>
            <a:endParaRPr lang="en-US" sz="2400" dirty="0"/>
          </a:p>
          <a:p>
            <a:endParaRPr lang="en-US" sz="2400" dirty="0"/>
          </a:p>
          <a:p>
            <a:endParaRPr lang="en-US" sz="2400" b="1" dirty="0"/>
          </a:p>
          <a:p>
            <a:endParaRPr lang="en-US" sz="2400" b="1" dirty="0"/>
          </a:p>
        </p:txBody>
      </p:sp>
      <p:sp>
        <p:nvSpPr>
          <p:cNvPr id="4" name="Title 1">
            <a:extLst>
              <a:ext uri="{FF2B5EF4-FFF2-40B4-BE49-F238E27FC236}">
                <a16:creationId xmlns:a16="http://schemas.microsoft.com/office/drawing/2014/main" id="{9C39D385-FA4B-4748-A150-22275032083B}"/>
              </a:ext>
            </a:extLst>
          </p:cNvPr>
          <p:cNvSpPr txBox="1">
            <a:spLocks/>
          </p:cNvSpPr>
          <p:nvPr/>
        </p:nvSpPr>
        <p:spPr>
          <a:xfrm>
            <a:off x="0" y="1"/>
            <a:ext cx="12204032" cy="505325"/>
          </a:xfrm>
          <a:prstGeom prst="rect">
            <a:avLst/>
          </a:prstGeom>
          <a:solidFill>
            <a:srgbClr val="5B9BD5">
              <a:lumMod val="60000"/>
              <a:lumOff val="40000"/>
            </a:srgb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600" dirty="0">
                <a:solidFill>
                  <a:prstClr val="black"/>
                </a:solidFill>
                <a:latin typeface="Calibri"/>
                <a:cs typeface="Arial" panose="020B0604020202020204" pitchFamily="34" charset="0"/>
              </a:rPr>
              <a:t>Future Work </a:t>
            </a:r>
          </a:p>
        </p:txBody>
      </p:sp>
      <p:pic>
        <p:nvPicPr>
          <p:cNvPr id="5" name="Picture 4" descr="Photo displaying partial image of two pie charts on a canvas-textured page">
            <a:extLst>
              <a:ext uri="{FF2B5EF4-FFF2-40B4-BE49-F238E27FC236}">
                <a16:creationId xmlns:a16="http://schemas.microsoft.com/office/drawing/2014/main" id="{95155808-5F75-43F0-8C25-6970E6BB3AC4}"/>
              </a:ext>
            </a:extLst>
          </p:cNvPr>
          <p:cNvPicPr/>
          <p:nvPr/>
        </p:nvPicPr>
        <p:blipFill rotWithShape="1">
          <a:blip r:embed="rId2" cstate="print">
            <a:extLst>
              <a:ext uri="{28A0092B-C50C-407E-A947-70E740481C1C}">
                <a14:useLocalDpi xmlns:a14="http://schemas.microsoft.com/office/drawing/2010/main" val="0"/>
              </a:ext>
            </a:extLst>
          </a:blip>
          <a:srcRect b="15414"/>
          <a:stretch/>
        </p:blipFill>
        <p:spPr bwMode="auto">
          <a:xfrm>
            <a:off x="-1" y="-1662756"/>
            <a:ext cx="12330113" cy="8520756"/>
          </a:xfrm>
          <a:prstGeom prst="rect">
            <a:avLst/>
          </a:prstGeom>
          <a:extLst>
            <a:ext uri="{53640926-AAD7-44D8-BBD7-CCE9431645EC}">
              <a14:shadowObscured xmlns:a14="http://schemas.microsoft.com/office/drawing/2010/main"/>
            </a:ext>
          </a:extLst>
        </p:spPr>
      </p:pic>
      <p:sp>
        <p:nvSpPr>
          <p:cNvPr id="6" name="Title 1">
            <a:extLst>
              <a:ext uri="{FF2B5EF4-FFF2-40B4-BE49-F238E27FC236}">
                <a16:creationId xmlns:a16="http://schemas.microsoft.com/office/drawing/2014/main" id="{8D53990E-6BEC-432F-B962-D456E53E75F7}"/>
              </a:ext>
            </a:extLst>
          </p:cNvPr>
          <p:cNvSpPr>
            <a:spLocks noGrp="1"/>
          </p:cNvSpPr>
          <p:nvPr>
            <p:ph type="title"/>
          </p:nvPr>
        </p:nvSpPr>
        <p:spPr>
          <a:xfrm>
            <a:off x="1551426" y="2130270"/>
            <a:ext cx="9802374" cy="814493"/>
          </a:xfrm>
        </p:spPr>
        <p:txBody>
          <a:bodyPr vert="horz" lIns="91440" tIns="45720" rIns="91440" bIns="45720" rtlCol="0" anchor="b">
            <a:noAutofit/>
          </a:bodyPr>
          <a:lstStyle/>
          <a:p>
            <a:pPr algn="ctr"/>
            <a:r>
              <a:rPr lang="en-US" sz="3200" b="1" dirty="0"/>
              <a:t>Thank You!!!</a:t>
            </a:r>
          </a:p>
        </p:txBody>
      </p:sp>
    </p:spTree>
    <p:extLst>
      <p:ext uri="{BB962C8B-B14F-4D97-AF65-F5344CB8AC3E}">
        <p14:creationId xmlns:p14="http://schemas.microsoft.com/office/powerpoint/2010/main" val="1322559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71260F-A883-423C-B786-6D1B30FAFC10}"/>
              </a:ext>
            </a:extLst>
          </p:cNvPr>
          <p:cNvSpPr>
            <a:spLocks noGrp="1"/>
          </p:cNvSpPr>
          <p:nvPr>
            <p:ph idx="1"/>
          </p:nvPr>
        </p:nvSpPr>
        <p:spPr>
          <a:xfrm>
            <a:off x="300789" y="806116"/>
            <a:ext cx="11718758" cy="5847347"/>
          </a:xfrm>
        </p:spPr>
        <p:txBody>
          <a:bodyPr>
            <a:normAutofit/>
          </a:bodyPr>
          <a:lstStyle/>
          <a:p>
            <a:pPr marL="0" indent="0" algn="just">
              <a:lnSpc>
                <a:spcPct val="80000"/>
              </a:lnSpc>
              <a:buNone/>
            </a:pPr>
            <a:endParaRPr lang="en-US" sz="2000" dirty="0"/>
          </a:p>
          <a:p>
            <a:pPr algn="just">
              <a:lnSpc>
                <a:spcPct val="80000"/>
              </a:lnSpc>
            </a:pPr>
            <a:r>
              <a:rPr lang="en-US" sz="2000" dirty="0"/>
              <a:t>The top three lenders have a total share of $150 million, with the leader having a share of $80 million. Rest of the pie is distributed amongst 400 small and medium-sized lenders</a:t>
            </a:r>
          </a:p>
          <a:p>
            <a:pPr algn="just">
              <a:lnSpc>
                <a:spcPct val="80000"/>
              </a:lnSpc>
            </a:pPr>
            <a:endParaRPr lang="en-US" sz="2000" dirty="0"/>
          </a:p>
          <a:p>
            <a:pPr algn="just">
              <a:lnSpc>
                <a:spcPct val="80000"/>
              </a:lnSpc>
            </a:pPr>
            <a:r>
              <a:rPr lang="en-US" sz="2000" dirty="0"/>
              <a:t>Mortgage companies want to increase their market share and for doing so they need to understand their customers better</a:t>
            </a:r>
          </a:p>
          <a:p>
            <a:pPr algn="just">
              <a:lnSpc>
                <a:spcPct val="80000"/>
              </a:lnSpc>
            </a:pPr>
            <a:endParaRPr lang="en-US" sz="2000" dirty="0"/>
          </a:p>
          <a:p>
            <a:pPr algn="just">
              <a:lnSpc>
                <a:spcPct val="80000"/>
              </a:lnSpc>
            </a:pPr>
            <a:r>
              <a:rPr lang="en-US" sz="2000" dirty="0"/>
              <a:t>As per a recent study conducted by J.D. Powers, </a:t>
            </a:r>
            <a:r>
              <a:rPr lang="en-US" sz="2000" b="1" dirty="0"/>
              <a:t>63% </a:t>
            </a:r>
            <a:r>
              <a:rPr lang="en-US" sz="2000" dirty="0"/>
              <a:t>of customers would </a:t>
            </a:r>
            <a:r>
              <a:rPr lang="en-US" sz="2000" b="1" dirty="0"/>
              <a:t>leave their mortgage servicer</a:t>
            </a:r>
            <a:r>
              <a:rPr lang="en-US" sz="2000" dirty="0"/>
              <a:t> for better customer service. The same study shows that </a:t>
            </a:r>
            <a:r>
              <a:rPr lang="en-US" sz="2000" b="1" dirty="0"/>
              <a:t>27% of first-time buyers and 21% of all borrowers regret their choice of lender</a:t>
            </a:r>
          </a:p>
        </p:txBody>
      </p:sp>
      <p:sp>
        <p:nvSpPr>
          <p:cNvPr id="4" name="Title 1">
            <a:extLst>
              <a:ext uri="{FF2B5EF4-FFF2-40B4-BE49-F238E27FC236}">
                <a16:creationId xmlns:a16="http://schemas.microsoft.com/office/drawing/2014/main" id="{3EAA6FB8-D3AE-481E-ACB2-5D004D9DE72E}"/>
              </a:ext>
            </a:extLst>
          </p:cNvPr>
          <p:cNvSpPr txBox="1">
            <a:spLocks/>
          </p:cNvSpPr>
          <p:nvPr/>
        </p:nvSpPr>
        <p:spPr>
          <a:xfrm>
            <a:off x="12032" y="1"/>
            <a:ext cx="12192000" cy="505325"/>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mn-lt"/>
                <a:cs typeface="Arial" panose="020B0604020202020204" pitchFamily="34" charset="0"/>
              </a:rPr>
              <a:t>The Problem</a:t>
            </a:r>
          </a:p>
        </p:txBody>
      </p:sp>
      <p:sp>
        <p:nvSpPr>
          <p:cNvPr id="5" name="Rectangle 4">
            <a:extLst>
              <a:ext uri="{FF2B5EF4-FFF2-40B4-BE49-F238E27FC236}">
                <a16:creationId xmlns:a16="http://schemas.microsoft.com/office/drawing/2014/main" id="{18DFA74E-8F54-41D6-9A99-A4F0A2EF4E8F}"/>
              </a:ext>
            </a:extLst>
          </p:cNvPr>
          <p:cNvSpPr/>
          <p:nvPr/>
        </p:nvSpPr>
        <p:spPr>
          <a:xfrm>
            <a:off x="1367589" y="5137485"/>
            <a:ext cx="9585158" cy="745958"/>
          </a:xfrm>
          <a:prstGeom prst="rect">
            <a:avLst/>
          </a:prstGeom>
          <a:solidFill>
            <a:schemeClr val="accent5">
              <a:lumMod val="60000"/>
              <a:lumOff val="40000"/>
            </a:schemeClr>
          </a:solidFill>
        </p:spPr>
        <p:txBody>
          <a:bodyPr vert="horz" lIns="91440" tIns="45720" rIns="91440" bIns="45720" rtlCol="0" anchor="ctr">
            <a:noAutofit/>
          </a:bodyPr>
          <a:lstStyle/>
          <a:p>
            <a:pPr algn="ctr">
              <a:lnSpc>
                <a:spcPct val="90000"/>
              </a:lnSpc>
              <a:spcBef>
                <a:spcPct val="0"/>
              </a:spcBef>
            </a:pPr>
            <a:r>
              <a:rPr lang="en-US" sz="2000" b="1" dirty="0">
                <a:latin typeface="Arial" panose="020B0604020202020204" pitchFamily="34" charset="0"/>
                <a:ea typeface="+mj-ea"/>
                <a:cs typeface="Arial" panose="020B0604020202020204" pitchFamily="34" charset="0"/>
              </a:rPr>
              <a:t>Can we identify the segment of mortgage customer based on the loans provided to the customer in the last three years?</a:t>
            </a:r>
          </a:p>
        </p:txBody>
      </p:sp>
    </p:spTree>
    <p:extLst>
      <p:ext uri="{BB962C8B-B14F-4D97-AF65-F5344CB8AC3E}">
        <p14:creationId xmlns:p14="http://schemas.microsoft.com/office/powerpoint/2010/main" val="4253120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BD7F26-2A96-46C7-A953-55C1D2750F0D}"/>
              </a:ext>
            </a:extLst>
          </p:cNvPr>
          <p:cNvSpPr>
            <a:spLocks noGrp="1"/>
          </p:cNvSpPr>
          <p:nvPr>
            <p:ph type="body" idx="1"/>
          </p:nvPr>
        </p:nvSpPr>
        <p:spPr>
          <a:xfrm>
            <a:off x="108284" y="666170"/>
            <a:ext cx="2913439" cy="529388"/>
          </a:xfrm>
        </p:spPr>
        <p:txBody>
          <a:bodyPr/>
          <a:lstStyle/>
          <a:p>
            <a:pPr algn="ctr"/>
            <a:r>
              <a:rPr lang="en-US" b="0" dirty="0"/>
              <a:t>Mortgage Firms</a:t>
            </a:r>
          </a:p>
        </p:txBody>
      </p:sp>
      <p:sp>
        <p:nvSpPr>
          <p:cNvPr id="5" name="Text Placeholder 4">
            <a:extLst>
              <a:ext uri="{FF2B5EF4-FFF2-40B4-BE49-F238E27FC236}">
                <a16:creationId xmlns:a16="http://schemas.microsoft.com/office/drawing/2014/main" id="{695A0F3C-D8C8-495E-9B0B-B46609E0F827}"/>
              </a:ext>
            </a:extLst>
          </p:cNvPr>
          <p:cNvSpPr>
            <a:spLocks noGrp="1"/>
          </p:cNvSpPr>
          <p:nvPr>
            <p:ph type="body" sz="quarter" idx="3"/>
          </p:nvPr>
        </p:nvSpPr>
        <p:spPr>
          <a:xfrm>
            <a:off x="7862845" y="693857"/>
            <a:ext cx="3644566" cy="574955"/>
          </a:xfrm>
        </p:spPr>
        <p:txBody>
          <a:bodyPr/>
          <a:lstStyle/>
          <a:p>
            <a:pPr algn="ctr"/>
            <a:r>
              <a:rPr lang="en-US" b="0" dirty="0"/>
              <a:t>Real Estate Companies </a:t>
            </a:r>
          </a:p>
        </p:txBody>
      </p:sp>
      <p:sp>
        <p:nvSpPr>
          <p:cNvPr id="7" name="Title 1">
            <a:extLst>
              <a:ext uri="{FF2B5EF4-FFF2-40B4-BE49-F238E27FC236}">
                <a16:creationId xmlns:a16="http://schemas.microsoft.com/office/drawing/2014/main" id="{18969023-6018-4A4F-8C75-15454E29BBE0}"/>
              </a:ext>
            </a:extLst>
          </p:cNvPr>
          <p:cNvSpPr txBox="1">
            <a:spLocks noGrp="1"/>
          </p:cNvSpPr>
          <p:nvPr>
            <p:ph type="title"/>
          </p:nvPr>
        </p:nvSpPr>
        <p:spPr>
          <a:xfrm>
            <a:off x="0" y="1"/>
            <a:ext cx="12192000" cy="40783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mn-lt"/>
                <a:cs typeface="Arial" panose="020B0604020202020204" pitchFamily="34" charset="0"/>
              </a:rPr>
              <a:t>Clients</a:t>
            </a:r>
            <a:r>
              <a:rPr lang="en-US" sz="3600" dirty="0">
                <a:latin typeface="Arial" panose="020B0604020202020204" pitchFamily="34" charset="0"/>
                <a:cs typeface="Arial" panose="020B0604020202020204" pitchFamily="34" charset="0"/>
              </a:rPr>
              <a:t> </a:t>
            </a:r>
          </a:p>
        </p:txBody>
      </p:sp>
      <p:pic>
        <p:nvPicPr>
          <p:cNvPr id="1028" name="Picture 4" descr="Wells Fargo Home Page">
            <a:extLst>
              <a:ext uri="{FF2B5EF4-FFF2-40B4-BE49-F238E27FC236}">
                <a16:creationId xmlns:a16="http://schemas.microsoft.com/office/drawing/2014/main" id="{45671364-CE62-49F5-8D2F-E302FA406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5485" y="2556852"/>
            <a:ext cx="1011154" cy="10111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Quicken Loans Mortgage Services">
            <a:extLst>
              <a:ext uri="{FF2B5EF4-FFF2-40B4-BE49-F238E27FC236}">
                <a16:creationId xmlns:a16="http://schemas.microsoft.com/office/drawing/2014/main" id="{319D9CA0-EE3D-4950-B457-20334862B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550" y="1575880"/>
            <a:ext cx="2762250" cy="6762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HH Mortgage">
            <a:extLst>
              <a:ext uri="{FF2B5EF4-FFF2-40B4-BE49-F238E27FC236}">
                <a16:creationId xmlns:a16="http://schemas.microsoft.com/office/drawing/2014/main" id="{7D807833-CB43-42E3-979A-63FA6C20FF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437" y="2815591"/>
            <a:ext cx="3038475" cy="704850"/>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12" descr="Bank of America Logo">
            <a:extLst>
              <a:ext uri="{FF2B5EF4-FFF2-40B4-BE49-F238E27FC236}">
                <a16:creationId xmlns:a16="http://schemas.microsoft.com/office/drawing/2014/main" id="{174D0DD9-6353-40AA-A12E-2B2E81CAD06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4" descr="Bank of America Logo">
            <a:extLst>
              <a:ext uri="{FF2B5EF4-FFF2-40B4-BE49-F238E27FC236}">
                <a16:creationId xmlns:a16="http://schemas.microsoft.com/office/drawing/2014/main" id="{07271037-95CC-4234-AAFD-E74875658A73}"/>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PennyMac Loan Services">
            <a:extLst>
              <a:ext uri="{FF2B5EF4-FFF2-40B4-BE49-F238E27FC236}">
                <a16:creationId xmlns:a16="http://schemas.microsoft.com/office/drawing/2014/main" id="{8147981D-874E-4C67-81A8-BC8D4DFAB041}"/>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pennymac financial services">
            <a:extLst>
              <a:ext uri="{FF2B5EF4-FFF2-40B4-BE49-F238E27FC236}">
                <a16:creationId xmlns:a16="http://schemas.microsoft.com/office/drawing/2014/main" id="{7EF247C9-F13B-45A5-ADD4-FB49EB3724A8}"/>
              </a:ext>
            </a:extLst>
          </p:cNvPr>
          <p:cNvSpPr>
            <a:spLocks noChangeAspect="1" noChangeArrowheads="1"/>
          </p:cNvSpPr>
          <p:nvPr/>
        </p:nvSpPr>
        <p:spPr bwMode="auto">
          <a:xfrm>
            <a:off x="6553200" y="388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7CBD30D7-5834-4C9D-A4FE-551FF06C9870}"/>
              </a:ext>
            </a:extLst>
          </p:cNvPr>
          <p:cNvPicPr>
            <a:picLocks noChangeAspect="1"/>
          </p:cNvPicPr>
          <p:nvPr/>
        </p:nvPicPr>
        <p:blipFill>
          <a:blip r:embed="rId5"/>
          <a:stretch>
            <a:fillRect/>
          </a:stretch>
        </p:blipFill>
        <p:spPr>
          <a:xfrm>
            <a:off x="405487" y="5506209"/>
            <a:ext cx="2762251" cy="1134464"/>
          </a:xfrm>
          <a:prstGeom prst="rect">
            <a:avLst/>
          </a:prstGeom>
        </p:spPr>
      </p:pic>
      <p:sp>
        <p:nvSpPr>
          <p:cNvPr id="20" name="Text Placeholder 2">
            <a:extLst>
              <a:ext uri="{FF2B5EF4-FFF2-40B4-BE49-F238E27FC236}">
                <a16:creationId xmlns:a16="http://schemas.microsoft.com/office/drawing/2014/main" id="{A7AFE1CF-7D32-4866-A51E-C3534C163C95}"/>
              </a:ext>
            </a:extLst>
          </p:cNvPr>
          <p:cNvSpPr txBox="1">
            <a:spLocks/>
          </p:cNvSpPr>
          <p:nvPr/>
        </p:nvSpPr>
        <p:spPr>
          <a:xfrm>
            <a:off x="3874168" y="682465"/>
            <a:ext cx="3136232" cy="529388"/>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b="0" dirty="0"/>
              <a:t>Banks</a:t>
            </a:r>
          </a:p>
        </p:txBody>
      </p:sp>
      <p:pic>
        <p:nvPicPr>
          <p:cNvPr id="18" name="Picture 2" descr="JPMorgan Chase and Co. Logo">
            <a:extLst>
              <a:ext uri="{FF2B5EF4-FFF2-40B4-BE49-F238E27FC236}">
                <a16:creationId xmlns:a16="http://schemas.microsoft.com/office/drawing/2014/main" id="{55C53B2C-4708-483F-9F13-7AB82EED15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5432" y="1707012"/>
            <a:ext cx="3333750" cy="228600"/>
          </a:xfrm>
          <a:prstGeom prst="rect">
            <a:avLst/>
          </a:prstGeom>
          <a:noFill/>
          <a:extLst>
            <a:ext uri="{909E8E84-426E-40DD-AFC4-6F175D3DCCD1}">
              <a14:hiddenFill xmlns:a14="http://schemas.microsoft.com/office/drawing/2010/main">
                <a:solidFill>
                  <a:srgbClr val="FFFFFF"/>
                </a:solidFill>
              </a14:hiddenFill>
            </a:ext>
          </a:extLst>
        </p:spPr>
      </p:pic>
      <p:sp>
        <p:nvSpPr>
          <p:cNvPr id="23" name="AutoShape 6" descr="Image result for bank of america logo">
            <a:extLst>
              <a:ext uri="{FF2B5EF4-FFF2-40B4-BE49-F238E27FC236}">
                <a16:creationId xmlns:a16="http://schemas.microsoft.com/office/drawing/2014/main" id="{F252F8A1-DCFF-4F43-ABBC-0DBC11AC1377}"/>
              </a:ext>
            </a:extLst>
          </p:cNvPr>
          <p:cNvSpPr>
            <a:spLocks noChangeAspect="1" noChangeArrowheads="1"/>
          </p:cNvSpPr>
          <p:nvPr/>
        </p:nvSpPr>
        <p:spPr bwMode="auto">
          <a:xfrm>
            <a:off x="6705600" y="4038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8" descr="Image result for bank of america logo">
            <a:extLst>
              <a:ext uri="{FF2B5EF4-FFF2-40B4-BE49-F238E27FC236}">
                <a16:creationId xmlns:a16="http://schemas.microsoft.com/office/drawing/2014/main" id="{6F1DEF23-243F-4C75-92FA-D4BD1096463A}"/>
              </a:ext>
            </a:extLst>
          </p:cNvPr>
          <p:cNvSpPr>
            <a:spLocks noChangeAspect="1" noChangeArrowheads="1"/>
          </p:cNvSpPr>
          <p:nvPr/>
        </p:nvSpPr>
        <p:spPr bwMode="auto">
          <a:xfrm>
            <a:off x="6858000" y="4191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6" name="Picture 25">
            <a:extLst>
              <a:ext uri="{FF2B5EF4-FFF2-40B4-BE49-F238E27FC236}">
                <a16:creationId xmlns:a16="http://schemas.microsoft.com/office/drawing/2014/main" id="{3440A826-C0AF-4718-B991-461EAEBA69BC}"/>
              </a:ext>
            </a:extLst>
          </p:cNvPr>
          <p:cNvPicPr>
            <a:picLocks noChangeAspect="1"/>
          </p:cNvPicPr>
          <p:nvPr/>
        </p:nvPicPr>
        <p:blipFill>
          <a:blip r:embed="rId7"/>
          <a:stretch>
            <a:fillRect/>
          </a:stretch>
        </p:blipFill>
        <p:spPr>
          <a:xfrm>
            <a:off x="4217278" y="3595688"/>
            <a:ext cx="1905000" cy="1905000"/>
          </a:xfrm>
          <a:prstGeom prst="rect">
            <a:avLst/>
          </a:prstGeom>
        </p:spPr>
      </p:pic>
      <p:pic>
        <p:nvPicPr>
          <p:cNvPr id="1034" name="Picture 10" descr="U.S. Bank">
            <a:extLst>
              <a:ext uri="{FF2B5EF4-FFF2-40B4-BE49-F238E27FC236}">
                <a16:creationId xmlns:a16="http://schemas.microsoft.com/office/drawing/2014/main" id="{1CD0671C-9006-4FAF-A40D-383EDF17BC1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6184" y="5816266"/>
            <a:ext cx="1905000" cy="5143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View all Kolter Homes Communities">
            <a:extLst>
              <a:ext uri="{FF2B5EF4-FFF2-40B4-BE49-F238E27FC236}">
                <a16:creationId xmlns:a16="http://schemas.microsoft.com/office/drawing/2014/main" id="{4FB0DB9C-AAA6-40ED-B8E9-BAEFE73BCF3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63130" y="1575880"/>
            <a:ext cx="1905000" cy="42862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View all PulteGroup Communities">
            <a:extLst>
              <a:ext uri="{FF2B5EF4-FFF2-40B4-BE49-F238E27FC236}">
                <a16:creationId xmlns:a16="http://schemas.microsoft.com/office/drawing/2014/main" id="{042EC654-224D-4991-A3AA-D4C9FAAB5C8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10755" y="5762893"/>
            <a:ext cx="1809750" cy="58102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View all Taylor Morrison Communities">
            <a:extLst>
              <a:ext uri="{FF2B5EF4-FFF2-40B4-BE49-F238E27FC236}">
                <a16:creationId xmlns:a16="http://schemas.microsoft.com/office/drawing/2014/main" id="{19801B14-15CD-4722-964B-B4C79A06CFC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10755" y="2618640"/>
            <a:ext cx="1905000" cy="628650"/>
          </a:xfrm>
          <a:prstGeom prst="rect">
            <a:avLst/>
          </a:prstGeom>
          <a:noFill/>
          <a:extLst>
            <a:ext uri="{909E8E84-426E-40DD-AFC4-6F175D3DCCD1}">
              <a14:hiddenFill xmlns:a14="http://schemas.microsoft.com/office/drawing/2010/main">
                <a:solidFill>
                  <a:srgbClr val="FFFFFF"/>
                </a:solidFill>
              </a14:hiddenFill>
            </a:ext>
          </a:extLst>
        </p:spPr>
      </p:pic>
      <p:sp>
        <p:nvSpPr>
          <p:cNvPr id="28" name="AutoShape 18" descr="https://images.static-ziprealty.com/z/20180724012052/images/platform/cb/mobile/logo-header.svg">
            <a:extLst>
              <a:ext uri="{FF2B5EF4-FFF2-40B4-BE49-F238E27FC236}">
                <a16:creationId xmlns:a16="http://schemas.microsoft.com/office/drawing/2014/main" id="{14C32AD5-2EBC-494E-BB30-028004C3222A}"/>
              </a:ext>
            </a:extLst>
          </p:cNvPr>
          <p:cNvSpPr>
            <a:spLocks noChangeAspect="1" noChangeArrowheads="1"/>
          </p:cNvSpPr>
          <p:nvPr/>
        </p:nvSpPr>
        <p:spPr bwMode="auto">
          <a:xfrm>
            <a:off x="7010400" y="4343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 name="Picture 29">
            <a:extLst>
              <a:ext uri="{FF2B5EF4-FFF2-40B4-BE49-F238E27FC236}">
                <a16:creationId xmlns:a16="http://schemas.microsoft.com/office/drawing/2014/main" id="{5BDB07F0-28BD-48EA-9616-1FA2B5461893}"/>
              </a:ext>
            </a:extLst>
          </p:cNvPr>
          <p:cNvPicPr>
            <a:picLocks noChangeAspect="1"/>
          </p:cNvPicPr>
          <p:nvPr/>
        </p:nvPicPr>
        <p:blipFill>
          <a:blip r:embed="rId12"/>
          <a:stretch>
            <a:fillRect/>
          </a:stretch>
        </p:blipFill>
        <p:spPr>
          <a:xfrm>
            <a:off x="8510755" y="3619501"/>
            <a:ext cx="1857375" cy="1857375"/>
          </a:xfrm>
          <a:prstGeom prst="rect">
            <a:avLst/>
          </a:prstGeom>
        </p:spPr>
      </p:pic>
      <p:pic>
        <p:nvPicPr>
          <p:cNvPr id="31" name="Picture 30">
            <a:extLst>
              <a:ext uri="{FF2B5EF4-FFF2-40B4-BE49-F238E27FC236}">
                <a16:creationId xmlns:a16="http://schemas.microsoft.com/office/drawing/2014/main" id="{1D11B980-988D-4F06-B622-E7B69ABCC227}"/>
              </a:ext>
            </a:extLst>
          </p:cNvPr>
          <p:cNvPicPr>
            <a:picLocks noChangeAspect="1"/>
          </p:cNvPicPr>
          <p:nvPr/>
        </p:nvPicPr>
        <p:blipFill>
          <a:blip r:embed="rId13"/>
          <a:stretch>
            <a:fillRect/>
          </a:stretch>
        </p:blipFill>
        <p:spPr>
          <a:xfrm>
            <a:off x="817647" y="3520441"/>
            <a:ext cx="2133600" cy="2133600"/>
          </a:xfrm>
          <a:prstGeom prst="rect">
            <a:avLst/>
          </a:prstGeom>
        </p:spPr>
      </p:pic>
    </p:spTree>
    <p:extLst>
      <p:ext uri="{BB962C8B-B14F-4D97-AF65-F5344CB8AC3E}">
        <p14:creationId xmlns:p14="http://schemas.microsoft.com/office/powerpoint/2010/main" val="1721181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E01008E-006D-4C9C-BF6D-C72D5EE1FA2A}"/>
              </a:ext>
            </a:extLst>
          </p:cNvPr>
          <p:cNvSpPr txBox="1">
            <a:spLocks noGrp="1"/>
          </p:cNvSpPr>
          <p:nvPr>
            <p:ph idx="1"/>
          </p:nvPr>
        </p:nvSpPr>
        <p:spPr>
          <a:xfrm>
            <a:off x="1369220" y="484339"/>
            <a:ext cx="10289171"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cs typeface="Arial" panose="020B0604020202020204" pitchFamily="34" charset="0"/>
              </a:rPr>
              <a:t>Data acquired for the period: </a:t>
            </a:r>
            <a:r>
              <a:rPr kumimoji="0" lang="en-US" sz="1800" b="1" i="0" u="none" strike="noStrike" kern="1200" cap="none" spc="0" normalizeH="0" baseline="0" noProof="0" dirty="0">
                <a:ln>
                  <a:noFill/>
                </a:ln>
                <a:solidFill>
                  <a:srgbClr val="0070C0"/>
                </a:solidFill>
                <a:effectLst/>
                <a:uLnTx/>
                <a:uFillTx/>
                <a:cs typeface="Arial" panose="020B0604020202020204" pitchFamily="34" charset="0"/>
              </a:rPr>
              <a:t>2015 – 2017</a:t>
            </a:r>
          </a:p>
        </p:txBody>
      </p:sp>
      <p:sp>
        <p:nvSpPr>
          <p:cNvPr id="5" name="Content Placeholder 3">
            <a:extLst>
              <a:ext uri="{FF2B5EF4-FFF2-40B4-BE49-F238E27FC236}">
                <a16:creationId xmlns:a16="http://schemas.microsoft.com/office/drawing/2014/main" id="{336E9BF2-5016-4517-9F37-0A16AF0EB3FD}"/>
              </a:ext>
            </a:extLst>
          </p:cNvPr>
          <p:cNvSpPr txBox="1">
            <a:spLocks/>
          </p:cNvSpPr>
          <p:nvPr/>
        </p:nvSpPr>
        <p:spPr>
          <a:xfrm>
            <a:off x="1369220" y="868274"/>
            <a:ext cx="10455069" cy="369332"/>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pPr>
            <a:r>
              <a:rPr lang="en-US" sz="1800" b="1" dirty="0">
                <a:solidFill>
                  <a:prstClr val="black"/>
                </a:solidFill>
                <a:cs typeface="Arial" panose="020B0604020202020204" pitchFamily="34" charset="0"/>
              </a:rPr>
              <a:t>Number of records and Fields: 1-2 million loans and 36 Fields</a:t>
            </a:r>
            <a:endParaRPr lang="en-US" sz="1800" b="1" dirty="0">
              <a:solidFill>
                <a:srgbClr val="0070C0"/>
              </a:solidFill>
              <a:cs typeface="Arial" panose="020B0604020202020204" pitchFamily="34" charset="0"/>
            </a:endParaRPr>
          </a:p>
        </p:txBody>
      </p:sp>
      <p:sp>
        <p:nvSpPr>
          <p:cNvPr id="7" name="TextBox 6">
            <a:extLst>
              <a:ext uri="{FF2B5EF4-FFF2-40B4-BE49-F238E27FC236}">
                <a16:creationId xmlns:a16="http://schemas.microsoft.com/office/drawing/2014/main" id="{9B5CD4CC-15D2-4952-84A9-BDF48B77B4F1}"/>
              </a:ext>
            </a:extLst>
          </p:cNvPr>
          <p:cNvSpPr txBox="1"/>
          <p:nvPr/>
        </p:nvSpPr>
        <p:spPr>
          <a:xfrm>
            <a:off x="2983832" y="1222500"/>
            <a:ext cx="8261203" cy="369332"/>
          </a:xfrm>
          <a:prstGeom prst="rect">
            <a:avLst/>
          </a:prstGeom>
          <a:solidFill>
            <a:schemeClr val="accent2"/>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cs typeface="Arial" panose="020B0604020202020204" pitchFamily="34" charset="0"/>
              </a:rPr>
              <a:t>Data</a:t>
            </a:r>
            <a:r>
              <a:rPr kumimoji="0" lang="en-US" b="1" i="0" u="none" strike="noStrike" kern="1200" cap="none" spc="0" normalizeH="0" noProof="0" dirty="0">
                <a:ln>
                  <a:noFill/>
                </a:ln>
                <a:solidFill>
                  <a:prstClr val="white"/>
                </a:solidFill>
                <a:effectLst/>
                <a:uLnTx/>
                <a:uFillTx/>
                <a:cs typeface="Arial" panose="020B0604020202020204" pitchFamily="34" charset="0"/>
              </a:rPr>
              <a:t> Wrangling – 3 STEP PROCESS</a:t>
            </a:r>
            <a:endParaRPr kumimoji="0" lang="en-US" b="0" i="0" u="none" strike="noStrike" kern="1200" cap="none" spc="0" normalizeH="0" baseline="0" noProof="0" dirty="0">
              <a:ln>
                <a:noFill/>
              </a:ln>
              <a:solidFill>
                <a:srgbClr val="5B9BD5">
                  <a:lumMod val="60000"/>
                  <a:lumOff val="40000"/>
                </a:srgbClr>
              </a:solidFill>
              <a:effectLst/>
              <a:uLnTx/>
              <a:uFillTx/>
              <a:cs typeface="Arial" panose="020B0604020202020204" pitchFamily="34" charset="0"/>
            </a:endParaRPr>
          </a:p>
        </p:txBody>
      </p:sp>
      <p:sp>
        <p:nvSpPr>
          <p:cNvPr id="10" name="Title 1">
            <a:extLst>
              <a:ext uri="{FF2B5EF4-FFF2-40B4-BE49-F238E27FC236}">
                <a16:creationId xmlns:a16="http://schemas.microsoft.com/office/drawing/2014/main" id="{D68A481F-8C64-4101-BD04-4860FA5C01AF}"/>
              </a:ext>
            </a:extLst>
          </p:cNvPr>
          <p:cNvSpPr txBox="1">
            <a:spLocks/>
          </p:cNvSpPr>
          <p:nvPr/>
        </p:nvSpPr>
        <p:spPr>
          <a:xfrm>
            <a:off x="-11289" y="0"/>
            <a:ext cx="12192000" cy="447674"/>
          </a:xfrm>
          <a:prstGeom prst="rect">
            <a:avLst/>
          </a:prstGeom>
          <a:solidFill>
            <a:schemeClr val="accent5">
              <a:lumMod val="60000"/>
              <a:lumOff val="40000"/>
            </a:schemeClr>
          </a:solidFill>
        </p:spPr>
        <p:txBody>
          <a:bodyPr vert="horz" lIns="91440" tIns="45720" rIns="91440" bIns="45720" rtlCol="0" anchor="ctr">
            <a:noAutofit/>
          </a:bodyPr>
          <a:lstStyle>
            <a:lvl1pPr>
              <a:lnSpc>
                <a:spcPct val="90000"/>
              </a:lnSpc>
              <a:spcBef>
                <a:spcPct val="0"/>
              </a:spcBef>
              <a:buNone/>
              <a:defRPr sz="3600">
                <a:ea typeface="+mj-ea"/>
                <a:cs typeface="Arial" panose="020B0604020202020204" pitchFamily="34" charset="0"/>
              </a:defRPr>
            </a:lvl1pPr>
          </a:lstStyle>
          <a:p>
            <a:r>
              <a:rPr lang="en-US" dirty="0"/>
              <a:t>Data Summary</a:t>
            </a:r>
          </a:p>
        </p:txBody>
      </p:sp>
      <p:graphicFrame>
        <p:nvGraphicFramePr>
          <p:cNvPr id="3" name="Diagram 2">
            <a:extLst>
              <a:ext uri="{FF2B5EF4-FFF2-40B4-BE49-F238E27FC236}">
                <a16:creationId xmlns:a16="http://schemas.microsoft.com/office/drawing/2014/main" id="{EBD485DC-0DA5-4C5C-B128-C5BF7464CF75}"/>
              </a:ext>
            </a:extLst>
          </p:cNvPr>
          <p:cNvGraphicFramePr/>
          <p:nvPr>
            <p:extLst>
              <p:ext uri="{D42A27DB-BD31-4B8C-83A1-F6EECF244321}">
                <p14:modId xmlns:p14="http://schemas.microsoft.com/office/powerpoint/2010/main" val="955307384"/>
              </p:ext>
            </p:extLst>
          </p:nvPr>
        </p:nvGraphicFramePr>
        <p:xfrm>
          <a:off x="2983832" y="1607511"/>
          <a:ext cx="8261202" cy="5142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173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AF57FC2-5243-4F10-8285-CB973CF947D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96453" y="613610"/>
            <a:ext cx="9156031" cy="6112042"/>
          </a:xfrm>
          <a:prstGeom prst="rect">
            <a:avLst/>
          </a:prstGeom>
          <a:ln>
            <a:noFill/>
          </a:ln>
          <a:effectLst>
            <a:outerShdw blurRad="292100" dist="139700" dir="2700000" algn="tl" rotWithShape="0">
              <a:srgbClr val="333333">
                <a:alpha val="65000"/>
              </a:srgbClr>
            </a:outerShdw>
          </a:effectLst>
        </p:spPr>
      </p:pic>
      <p:sp>
        <p:nvSpPr>
          <p:cNvPr id="5" name="Title 1">
            <a:extLst>
              <a:ext uri="{FF2B5EF4-FFF2-40B4-BE49-F238E27FC236}">
                <a16:creationId xmlns:a16="http://schemas.microsoft.com/office/drawing/2014/main" id="{1F1DD917-C95C-4992-9549-3C60A9E87951}"/>
              </a:ext>
            </a:extLst>
          </p:cNvPr>
          <p:cNvSpPr txBox="1">
            <a:spLocks/>
          </p:cNvSpPr>
          <p:nvPr/>
        </p:nvSpPr>
        <p:spPr>
          <a:xfrm>
            <a:off x="-11289" y="0"/>
            <a:ext cx="12192000" cy="447674"/>
          </a:xfrm>
          <a:prstGeom prst="rect">
            <a:avLst/>
          </a:prstGeom>
          <a:solidFill>
            <a:schemeClr val="accent5">
              <a:lumMod val="60000"/>
              <a:lumOff val="40000"/>
            </a:schemeClr>
          </a:solidFill>
        </p:spPr>
        <p:txBody>
          <a:bodyPr vert="horz" lIns="91440" tIns="45720" rIns="91440" bIns="45720" rtlCol="0" anchor="ctr">
            <a:noAutofit/>
          </a:bodyPr>
          <a:lstStyle>
            <a:lvl1pPr>
              <a:lnSpc>
                <a:spcPct val="90000"/>
              </a:lnSpc>
              <a:spcBef>
                <a:spcPct val="0"/>
              </a:spcBef>
              <a:buNone/>
              <a:defRPr sz="3600">
                <a:ea typeface="+mj-ea"/>
                <a:cs typeface="Arial" panose="020B0604020202020204" pitchFamily="34" charset="0"/>
              </a:defRPr>
            </a:lvl1pPr>
          </a:lstStyle>
          <a:p>
            <a:r>
              <a:rPr lang="en-US" dirty="0"/>
              <a:t>Loan Distribution in USA by State</a:t>
            </a:r>
          </a:p>
        </p:txBody>
      </p:sp>
    </p:spTree>
    <p:extLst>
      <p:ext uri="{BB962C8B-B14F-4D97-AF65-F5344CB8AC3E}">
        <p14:creationId xmlns:p14="http://schemas.microsoft.com/office/powerpoint/2010/main" val="1542913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D39D09F-D0FB-45A3-9206-A09585C89E84}"/>
              </a:ext>
            </a:extLst>
          </p:cNvPr>
          <p:cNvPicPr>
            <a:picLocks noGrp="1" noChangeAspect="1"/>
          </p:cNvPicPr>
          <p:nvPr>
            <p:ph idx="1"/>
          </p:nvPr>
        </p:nvPicPr>
        <p:blipFill>
          <a:blip r:embed="rId2"/>
          <a:stretch>
            <a:fillRect/>
          </a:stretch>
        </p:blipFill>
        <p:spPr>
          <a:xfrm>
            <a:off x="130413" y="447674"/>
            <a:ext cx="6825202" cy="3528282"/>
          </a:xfrm>
          <a:prstGeom prst="rect">
            <a:avLst/>
          </a:prstGeom>
        </p:spPr>
      </p:pic>
      <p:sp>
        <p:nvSpPr>
          <p:cNvPr id="6" name="Title 1">
            <a:extLst>
              <a:ext uri="{FF2B5EF4-FFF2-40B4-BE49-F238E27FC236}">
                <a16:creationId xmlns:a16="http://schemas.microsoft.com/office/drawing/2014/main" id="{91B5ECF8-A7E2-40E1-A001-3F47F361D7FE}"/>
              </a:ext>
            </a:extLst>
          </p:cNvPr>
          <p:cNvSpPr txBox="1">
            <a:spLocks/>
          </p:cNvSpPr>
          <p:nvPr/>
        </p:nvSpPr>
        <p:spPr>
          <a:xfrm>
            <a:off x="-11289" y="0"/>
            <a:ext cx="12192000" cy="447674"/>
          </a:xfrm>
          <a:prstGeom prst="rect">
            <a:avLst/>
          </a:prstGeom>
          <a:solidFill>
            <a:schemeClr val="accent5">
              <a:lumMod val="60000"/>
              <a:lumOff val="40000"/>
            </a:schemeClr>
          </a:solidFill>
        </p:spPr>
        <p:txBody>
          <a:bodyPr vert="horz" lIns="91440" tIns="45720" rIns="91440" bIns="45720" rtlCol="0" anchor="ctr">
            <a:noAutofit/>
          </a:bodyPr>
          <a:lstStyle>
            <a:lvl1pPr>
              <a:lnSpc>
                <a:spcPct val="90000"/>
              </a:lnSpc>
              <a:spcBef>
                <a:spcPct val="0"/>
              </a:spcBef>
              <a:buNone/>
              <a:defRPr sz="3600">
                <a:ea typeface="+mj-ea"/>
                <a:cs typeface="Arial" panose="020B0604020202020204" pitchFamily="34" charset="0"/>
              </a:defRPr>
            </a:lvl1pPr>
          </a:lstStyle>
          <a:p>
            <a:r>
              <a:rPr lang="en-US" dirty="0"/>
              <a:t>Loan Count – Applicant Ethnicity </a:t>
            </a:r>
          </a:p>
        </p:txBody>
      </p:sp>
      <p:pic>
        <p:nvPicPr>
          <p:cNvPr id="7" name="Picture 6">
            <a:extLst>
              <a:ext uri="{FF2B5EF4-FFF2-40B4-BE49-F238E27FC236}">
                <a16:creationId xmlns:a16="http://schemas.microsoft.com/office/drawing/2014/main" id="{3E873B00-EA7E-4206-B2D7-3914E51D6DD4}"/>
              </a:ext>
            </a:extLst>
          </p:cNvPr>
          <p:cNvPicPr/>
          <p:nvPr/>
        </p:nvPicPr>
        <p:blipFill>
          <a:blip r:embed="rId3">
            <a:extLst>
              <a:ext uri="{28A0092B-C50C-407E-A947-70E740481C1C}">
                <a14:useLocalDpi xmlns:a14="http://schemas.microsoft.com/office/drawing/2010/main" val="0"/>
              </a:ext>
            </a:extLst>
          </a:blip>
          <a:stretch>
            <a:fillRect/>
          </a:stretch>
        </p:blipFill>
        <p:spPr>
          <a:xfrm>
            <a:off x="278498" y="3785729"/>
            <a:ext cx="6350901" cy="2963987"/>
          </a:xfrm>
          <a:prstGeom prst="rect">
            <a:avLst/>
          </a:prstGeom>
          <a:ln>
            <a:noFill/>
          </a:ln>
          <a:effectLst>
            <a:outerShdw blurRad="292100" dist="139700" dir="2700000" algn="tl" rotWithShape="0">
              <a:srgbClr val="333333">
                <a:alpha val="65000"/>
              </a:srgbClr>
            </a:outerShdw>
          </a:effectLst>
        </p:spPr>
      </p:pic>
      <p:sp>
        <p:nvSpPr>
          <p:cNvPr id="9" name="Text Placeholder 3">
            <a:extLst>
              <a:ext uri="{FF2B5EF4-FFF2-40B4-BE49-F238E27FC236}">
                <a16:creationId xmlns:a16="http://schemas.microsoft.com/office/drawing/2014/main" id="{7F70EC9A-FE20-44EE-A76E-CFD0AD04BB76}"/>
              </a:ext>
            </a:extLst>
          </p:cNvPr>
          <p:cNvSpPr>
            <a:spLocks noGrp="1"/>
          </p:cNvSpPr>
          <p:nvPr>
            <p:ph type="body" sz="half" idx="2"/>
          </p:nvPr>
        </p:nvSpPr>
        <p:spPr>
          <a:xfrm>
            <a:off x="6777485" y="637674"/>
            <a:ext cx="5025494" cy="6112042"/>
          </a:xfrm>
          <a:solidFill>
            <a:schemeClr val="bg2"/>
          </a:solidFill>
          <a:ln>
            <a:solidFill>
              <a:schemeClr val="bg2">
                <a:lumMod val="75000"/>
              </a:schemeClr>
            </a:solidFill>
          </a:ln>
        </p:spPr>
        <p:txBody>
          <a:bodyPr>
            <a:normAutofit lnSpcReduction="10000"/>
          </a:bodyPr>
          <a:lstStyle/>
          <a:p>
            <a:pPr marL="342900" marR="0" lvl="0" indent="-342900" algn="just">
              <a:lnSpc>
                <a:spcPct val="107000"/>
              </a:lnSpc>
              <a:spcBef>
                <a:spcPts val="0"/>
              </a:spcBef>
              <a:spcAft>
                <a:spcPts val="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Most states show non-Hispanic applicant more than Hispanic, but this can be due to fact that non-Hispanic covers a lot of other ethnicities</a:t>
            </a:r>
          </a:p>
          <a:p>
            <a:pPr marL="342900" marR="0" lvl="0" indent="-342900" algn="just">
              <a:lnSpc>
                <a:spcPct val="107000"/>
              </a:lnSpc>
              <a:spcBef>
                <a:spcPts val="0"/>
              </a:spcBef>
              <a:spcAft>
                <a:spcPts val="0"/>
              </a:spcAft>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The 3 % of the application without ethnicity get rejected. But the application without ethnicity do not have a significant effect on approval</a:t>
            </a:r>
          </a:p>
          <a:p>
            <a:pPr marR="0" lvl="0" algn="just">
              <a:lnSpc>
                <a:spcPct val="107000"/>
              </a:lnSpc>
              <a:spcBef>
                <a:spcPts val="0"/>
              </a:spcBef>
              <a:spcAft>
                <a:spcPts val="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 The ratio of approval for Hispanic applicants is 7% less than non-Hispanic. The ratio of approval for Hispanic and not providing information is almost similar.</a:t>
            </a:r>
          </a:p>
          <a:p>
            <a:endParaRPr lang="en-US" dirty="0"/>
          </a:p>
        </p:txBody>
      </p:sp>
    </p:spTree>
    <p:extLst>
      <p:ext uri="{BB962C8B-B14F-4D97-AF65-F5344CB8AC3E}">
        <p14:creationId xmlns:p14="http://schemas.microsoft.com/office/powerpoint/2010/main" val="364912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641DEE-90F7-4B96-9464-E701AA6A3FD4}"/>
              </a:ext>
            </a:extLst>
          </p:cNvPr>
          <p:cNvPicPr>
            <a:picLocks noGrp="1" noChangeAspect="1"/>
          </p:cNvPicPr>
          <p:nvPr>
            <p:ph sz="half" idx="1"/>
          </p:nvPr>
        </p:nvPicPr>
        <p:blipFill>
          <a:blip r:embed="rId2"/>
          <a:stretch>
            <a:fillRect/>
          </a:stretch>
        </p:blipFill>
        <p:spPr>
          <a:xfrm>
            <a:off x="-11289" y="812799"/>
            <a:ext cx="5566160" cy="5649238"/>
          </a:xfrm>
          <a:prstGeom prst="rect">
            <a:avLst/>
          </a:prstGeom>
        </p:spPr>
      </p:pic>
      <p:pic>
        <p:nvPicPr>
          <p:cNvPr id="6" name="Content Placeholder 5">
            <a:extLst>
              <a:ext uri="{FF2B5EF4-FFF2-40B4-BE49-F238E27FC236}">
                <a16:creationId xmlns:a16="http://schemas.microsoft.com/office/drawing/2014/main" id="{80B7B876-C1C3-42BA-8C68-F22B071AE2CF}"/>
              </a:ext>
            </a:extLst>
          </p:cNvPr>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5450305" y="974558"/>
            <a:ext cx="6448928" cy="3113009"/>
          </a:xfrm>
          <a:prstGeom prst="rect">
            <a:avLst/>
          </a:prstGeom>
          <a:ln>
            <a:noFill/>
          </a:ln>
          <a:effectLst>
            <a:outerShdw blurRad="292100" dist="139700" dir="2700000" algn="tl" rotWithShape="0">
              <a:srgbClr val="333333">
                <a:alpha val="65000"/>
              </a:srgbClr>
            </a:outerShdw>
          </a:effectLst>
        </p:spPr>
      </p:pic>
      <p:sp>
        <p:nvSpPr>
          <p:cNvPr id="9" name="Title 1">
            <a:extLst>
              <a:ext uri="{FF2B5EF4-FFF2-40B4-BE49-F238E27FC236}">
                <a16:creationId xmlns:a16="http://schemas.microsoft.com/office/drawing/2014/main" id="{7AB5CBBD-EF17-4432-9ED7-38C6B7EBC020}"/>
              </a:ext>
            </a:extLst>
          </p:cNvPr>
          <p:cNvSpPr txBox="1">
            <a:spLocks/>
          </p:cNvSpPr>
          <p:nvPr/>
        </p:nvSpPr>
        <p:spPr>
          <a:xfrm>
            <a:off x="-11289" y="0"/>
            <a:ext cx="12192000" cy="447674"/>
          </a:xfrm>
          <a:prstGeom prst="rect">
            <a:avLst/>
          </a:prstGeom>
          <a:solidFill>
            <a:schemeClr val="accent5">
              <a:lumMod val="60000"/>
              <a:lumOff val="40000"/>
            </a:schemeClr>
          </a:solidFill>
        </p:spPr>
        <p:txBody>
          <a:bodyPr vert="horz" lIns="91440" tIns="45720" rIns="91440" bIns="45720" rtlCol="0" anchor="ctr">
            <a:noAutofit/>
          </a:bodyPr>
          <a:lstStyle>
            <a:lvl1pPr>
              <a:lnSpc>
                <a:spcPct val="90000"/>
              </a:lnSpc>
              <a:spcBef>
                <a:spcPct val="0"/>
              </a:spcBef>
              <a:buNone/>
              <a:defRPr sz="3600">
                <a:ea typeface="+mj-ea"/>
                <a:cs typeface="Arial" panose="020B0604020202020204" pitchFamily="34" charset="0"/>
              </a:defRPr>
            </a:lvl1pPr>
          </a:lstStyle>
          <a:p>
            <a:r>
              <a:rPr lang="en-US" dirty="0"/>
              <a:t>Loan Status – Applicant Race</a:t>
            </a:r>
          </a:p>
        </p:txBody>
      </p:sp>
      <p:sp>
        <p:nvSpPr>
          <p:cNvPr id="12" name="Text Placeholder 3">
            <a:extLst>
              <a:ext uri="{FF2B5EF4-FFF2-40B4-BE49-F238E27FC236}">
                <a16:creationId xmlns:a16="http://schemas.microsoft.com/office/drawing/2014/main" id="{77A1F073-1C0E-42CB-B58E-2CE9679FF73C}"/>
              </a:ext>
            </a:extLst>
          </p:cNvPr>
          <p:cNvSpPr txBox="1">
            <a:spLocks/>
          </p:cNvSpPr>
          <p:nvPr/>
        </p:nvSpPr>
        <p:spPr>
          <a:xfrm>
            <a:off x="5450306" y="4377404"/>
            <a:ext cx="6448928" cy="1794796"/>
          </a:xfrm>
          <a:prstGeom prst="rect">
            <a:avLst/>
          </a:prstGeom>
          <a:solidFill>
            <a:schemeClr val="bg2"/>
          </a:solidFill>
          <a:ln>
            <a:solidFill>
              <a:schemeClr val="bg2">
                <a:lumMod val="75000"/>
              </a:schemeClr>
            </a:solidFill>
          </a:ln>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6400" dirty="0"/>
              <a:t>In most states, the number of white applicants is higher as compared to other races. This might be also due to fact that there are more white people in the USA </a:t>
            </a:r>
          </a:p>
          <a:p>
            <a:pPr lvl="0"/>
            <a:r>
              <a:rPr lang="en-US" sz="6400" dirty="0"/>
              <a:t>A number of applications for loan denials are higher for Black or African American race followed by Asian race.</a:t>
            </a:r>
          </a:p>
          <a:p>
            <a:pPr lvl="0"/>
            <a:r>
              <a:rPr lang="en-US" sz="6400" dirty="0"/>
              <a:t>Number of approvals for loans are highest - 82% and denials are at 18% as per the data study</a:t>
            </a:r>
          </a:p>
          <a:p>
            <a:endParaRPr lang="en-US" dirty="0"/>
          </a:p>
        </p:txBody>
      </p:sp>
    </p:spTree>
    <p:extLst>
      <p:ext uri="{BB962C8B-B14F-4D97-AF65-F5344CB8AC3E}">
        <p14:creationId xmlns:p14="http://schemas.microsoft.com/office/powerpoint/2010/main" val="45225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D7C0361-94CA-4165-A43E-F1E819CF04A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67064" y="890337"/>
            <a:ext cx="9829800" cy="4417991"/>
          </a:xfrm>
          <a:prstGeom prst="rect">
            <a:avLst/>
          </a:prstGeom>
          <a:ln>
            <a:noFill/>
          </a:ln>
          <a:effectLst>
            <a:outerShdw blurRad="292100" dist="139700" dir="2700000" algn="tl" rotWithShape="0">
              <a:srgbClr val="333333">
                <a:alpha val="65000"/>
              </a:srgbClr>
            </a:outerShdw>
          </a:effectLst>
        </p:spPr>
      </p:pic>
      <p:sp>
        <p:nvSpPr>
          <p:cNvPr id="6" name="Title 1">
            <a:extLst>
              <a:ext uri="{FF2B5EF4-FFF2-40B4-BE49-F238E27FC236}">
                <a16:creationId xmlns:a16="http://schemas.microsoft.com/office/drawing/2014/main" id="{F49B7299-8F9D-4E6D-9463-E30C265CF1B1}"/>
              </a:ext>
            </a:extLst>
          </p:cNvPr>
          <p:cNvSpPr txBox="1">
            <a:spLocks/>
          </p:cNvSpPr>
          <p:nvPr/>
        </p:nvSpPr>
        <p:spPr>
          <a:xfrm>
            <a:off x="-11289" y="0"/>
            <a:ext cx="12192000" cy="447674"/>
          </a:xfrm>
          <a:prstGeom prst="rect">
            <a:avLst/>
          </a:prstGeom>
          <a:solidFill>
            <a:schemeClr val="accent5">
              <a:lumMod val="60000"/>
              <a:lumOff val="40000"/>
            </a:schemeClr>
          </a:solidFill>
        </p:spPr>
        <p:txBody>
          <a:bodyPr vert="horz" lIns="91440" tIns="45720" rIns="91440" bIns="45720" rtlCol="0" anchor="ctr">
            <a:noAutofit/>
          </a:bodyPr>
          <a:lstStyle>
            <a:lvl1pPr>
              <a:lnSpc>
                <a:spcPct val="90000"/>
              </a:lnSpc>
              <a:spcBef>
                <a:spcPct val="0"/>
              </a:spcBef>
              <a:buNone/>
              <a:defRPr sz="3600">
                <a:ea typeface="+mj-ea"/>
                <a:cs typeface="Arial" panose="020B0604020202020204" pitchFamily="34" charset="0"/>
              </a:defRPr>
            </a:lvl1pPr>
          </a:lstStyle>
          <a:p>
            <a:r>
              <a:rPr lang="en-US" dirty="0"/>
              <a:t>Loan Status – Applicant Gender</a:t>
            </a:r>
          </a:p>
        </p:txBody>
      </p:sp>
      <p:sp>
        <p:nvSpPr>
          <p:cNvPr id="9" name="Text Placeholder 3">
            <a:extLst>
              <a:ext uri="{FF2B5EF4-FFF2-40B4-BE49-F238E27FC236}">
                <a16:creationId xmlns:a16="http://schemas.microsoft.com/office/drawing/2014/main" id="{90EF34D3-10B4-480A-9A28-4127568908D6}"/>
              </a:ext>
            </a:extLst>
          </p:cNvPr>
          <p:cNvSpPr txBox="1">
            <a:spLocks/>
          </p:cNvSpPr>
          <p:nvPr/>
        </p:nvSpPr>
        <p:spPr>
          <a:xfrm>
            <a:off x="1167063" y="5498432"/>
            <a:ext cx="9829801" cy="1263314"/>
          </a:xfrm>
          <a:prstGeom prst="rect">
            <a:avLst/>
          </a:prstGeom>
          <a:solidFill>
            <a:schemeClr val="bg2"/>
          </a:solidFill>
          <a:ln>
            <a:solidFill>
              <a:schemeClr val="bg2">
                <a:lumMod val="75000"/>
              </a:schemeClr>
            </a:solidFill>
          </a:ln>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lvl="0" indent="-285750">
              <a:buFont typeface="Arial" panose="020B0604020202020204" pitchFamily="34" charset="0"/>
              <a:buChar char="•"/>
            </a:pPr>
            <a:r>
              <a:rPr lang="en-US" sz="1400" dirty="0"/>
              <a:t>The number of male applicants is higher as compared to female applicants for all of US states. This could be due to the reason that a lower number of female applicants have applied for loans</a:t>
            </a:r>
          </a:p>
          <a:p>
            <a:pPr marL="285750" indent="-285750">
              <a:buFont typeface="Arial" panose="020B0604020202020204" pitchFamily="34" charset="0"/>
              <a:buChar char="•"/>
            </a:pPr>
            <a:r>
              <a:rPr lang="en-US" sz="1400" dirty="0"/>
              <a:t>81% of male applications were accepted and 19% denied visa-via 77% of female applications were accepted and 23% denied</a:t>
            </a:r>
          </a:p>
          <a:p>
            <a:pPr marL="285750" indent="-285750">
              <a:buFont typeface="Arial" panose="020B0604020202020204" pitchFamily="34" charset="0"/>
              <a:buChar char="•"/>
            </a:pPr>
            <a:r>
              <a:rPr lang="en-US" sz="1400" dirty="0"/>
              <a:t>A number of Approved Male applicants are higher and the rate of denial for male applicants is also on the higher side</a:t>
            </a:r>
          </a:p>
          <a:p>
            <a:r>
              <a:rPr lang="en-US" dirty="0"/>
              <a:t> </a:t>
            </a:r>
          </a:p>
        </p:txBody>
      </p:sp>
    </p:spTree>
    <p:extLst>
      <p:ext uri="{BB962C8B-B14F-4D97-AF65-F5344CB8AC3E}">
        <p14:creationId xmlns:p14="http://schemas.microsoft.com/office/powerpoint/2010/main" val="2367879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1448</Words>
  <Application>Microsoft Office PowerPoint</Application>
  <PresentationFormat>Widescreen</PresentationFormat>
  <Paragraphs>134</Paragraphs>
  <Slides>25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Arial</vt:lpstr>
      <vt:lpstr>Calibri</vt:lpstr>
      <vt:lpstr>Calibri Light</vt:lpstr>
      <vt:lpstr>Times New Roman</vt:lpstr>
      <vt:lpstr>Wingdings</vt:lpstr>
      <vt:lpstr>Office Theme</vt:lpstr>
      <vt:lpstr>1_Office Theme</vt:lpstr>
      <vt:lpstr>Customer Segmentation in Mortgage Industry  Saurabh Pundir  Data Science Intensive Capstone Project, July 25, 2018 </vt:lpstr>
      <vt:lpstr>Introduction</vt:lpstr>
      <vt:lpstr>PowerPoint Presentation</vt:lpstr>
      <vt:lpstr>Clients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Algorithm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Pundir, Saurabh</dc:creator>
  <cp:lastModifiedBy>Pundir, Saurabh</cp:lastModifiedBy>
  <cp:revision>77</cp:revision>
  <dcterms:created xsi:type="dcterms:W3CDTF">2018-07-25T19:06:21Z</dcterms:created>
  <dcterms:modified xsi:type="dcterms:W3CDTF">2018-07-27T18:34:49Z</dcterms:modified>
</cp:coreProperties>
</file>