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6" r:id="rId5"/>
    <p:sldId id="257" r:id="rId6"/>
    <p:sldId id="260" r:id="rId7"/>
    <p:sldId id="263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csi.org/index.php?option=com_content&amp;view=article&amp;id=149&amp;catid=&amp;Itemid=214&amp;c=All+Others&amp;i=Airlines" TargetMode="External"/><Relationship Id="rId7" Type="http://schemas.openxmlformats.org/officeDocument/2006/relationships/hyperlink" Target="https://www.theacsi.org/index.php?option=com_content&amp;view=article&amp;id=149&amp;catid=&amp;Itemid=214&amp;c=American&amp;i=Airlines" TargetMode="External"/><Relationship Id="rId2" Type="http://schemas.openxmlformats.org/officeDocument/2006/relationships/hyperlink" Target="https://www.theacsi.org/index.php?option=com_content&amp;view=article&amp;id=149&amp;catid=&amp;Itemid=214&amp;c=Southwest&amp;i=Airlin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theacsi.org/index.php?option=com_content&amp;view=article&amp;id=149&amp;catid=&amp;Itemid=214&amp;c=US+Airways&amp;i=Airlines" TargetMode="External"/><Relationship Id="rId5" Type="http://schemas.openxmlformats.org/officeDocument/2006/relationships/hyperlink" Target="https://www.theacsi.org/index.php?option=com_content&amp;view=article&amp;id=149&amp;catid=&amp;Itemid=214&amp;c=United&amp;i=Airlines" TargetMode="External"/><Relationship Id="rId4" Type="http://schemas.openxmlformats.org/officeDocument/2006/relationships/hyperlink" Target="https://www.theacsi.org/index.php?option=com_content&amp;view=article&amp;id=149&amp;catid=&amp;Itemid=214&amp;c=Delta&amp;i=Airlin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68E7-3B54-425D-A924-F7E73F34D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A225F-5AE0-4ABD-B90E-84728E6BD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Saurabh Shrestha</a:t>
            </a:r>
            <a:endParaRPr lang="en-US" dirty="0"/>
          </a:p>
        </p:txBody>
      </p:sp>
      <p:pic>
        <p:nvPicPr>
          <p:cNvPr id="4" name="Picture 3" descr="Free vector graphic: Aeroplane, Airliner, Airbus - Fre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0" y="241540"/>
            <a:ext cx="6835407" cy="44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Passenger Miles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095255"/>
            <a:ext cx="4688396" cy="301143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91634" y="2095255"/>
            <a:ext cx="4184034" cy="388077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revenue passenger-mile is equal to one paying passenger carried one </a:t>
            </a:r>
            <a:r>
              <a:rPr lang="en-US" dirty="0" smtClean="0"/>
              <a:t>mile.</a:t>
            </a:r>
          </a:p>
          <a:p>
            <a:r>
              <a:rPr lang="en-US" dirty="0" smtClean="0"/>
              <a:t>Since </a:t>
            </a:r>
            <a:r>
              <a:rPr lang="en-US" dirty="0"/>
              <a:t>2009 with the highest being in 2019 with 101,794,185,000 in revenue </a:t>
            </a:r>
            <a:r>
              <a:rPr lang="en-US" dirty="0" smtClean="0"/>
              <a:t>passenger-miles.</a:t>
            </a:r>
          </a:p>
          <a:p>
            <a:r>
              <a:rPr lang="en-US" dirty="0"/>
              <a:t>Airline news does not seem to be affecting </a:t>
            </a:r>
            <a:r>
              <a:rPr lang="en-US" dirty="0" smtClean="0"/>
              <a:t>travel.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Fatalities from 1985 - 2007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68" y="2264151"/>
            <a:ext cx="4839620" cy="3515547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4234" y="2264151"/>
            <a:ext cx="4184034" cy="27564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 of the 36,096 highway fatalities in 2019, 12,239 were occupants in car, 9,976 were occupants in small trucks, and 5,014 were motorcyclists. </a:t>
            </a:r>
          </a:p>
          <a:p>
            <a:r>
              <a:rPr lang="en-US" dirty="0"/>
              <a:t>Compared to highway fatalities air fatalities are comparatively lower with 452 in 2019.</a:t>
            </a:r>
          </a:p>
          <a:p>
            <a:r>
              <a:rPr lang="en-US" dirty="0" smtClean="0"/>
              <a:t>Decrease in fatalities thanks to advanced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BCED-8905-45E9-99B2-5393CE71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of Fatal Events by </a:t>
            </a:r>
            <a:r>
              <a:rPr lang="en-US" dirty="0" smtClean="0"/>
              <a:t>Airlines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5" y="1453118"/>
            <a:ext cx="7884544" cy="44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Fatalities 1960 - 2019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2329132"/>
            <a:ext cx="4184650" cy="3907765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902765" y="2329132"/>
            <a:ext cx="4185618" cy="4057287"/>
          </a:xfrm>
        </p:spPr>
        <p:txBody>
          <a:bodyPr/>
          <a:lstStyle/>
          <a:p>
            <a:r>
              <a:rPr lang="en-US" dirty="0" smtClean="0"/>
              <a:t>Passenger car occupants fatalities is over 80%.</a:t>
            </a:r>
          </a:p>
          <a:p>
            <a:r>
              <a:rPr lang="en-US" dirty="0" smtClean="0"/>
              <a:t>Motorcyclists fatalities is over 15%</a:t>
            </a:r>
          </a:p>
          <a:p>
            <a:r>
              <a:rPr lang="en-US" dirty="0" smtClean="0"/>
              <a:t>Air fatalities is mere 3%.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1BA3-37EE-443B-B27B-CD258E2E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</a:t>
            </a:r>
            <a:r>
              <a:rPr lang="en-US" dirty="0" smtClean="0"/>
              <a:t>By </a:t>
            </a:r>
            <a:r>
              <a:rPr lang="en-US" dirty="0"/>
              <a:t>Each Airline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75745" y="2009955"/>
            <a:ext cx="3568451" cy="4031407"/>
          </a:xfrm>
        </p:spPr>
        <p:txBody>
          <a:bodyPr/>
          <a:lstStyle/>
          <a:p>
            <a:r>
              <a:rPr lang="en-US" dirty="0" smtClean="0"/>
              <a:t>Malaysian airlines had the highest death in International airlines.</a:t>
            </a:r>
          </a:p>
          <a:p>
            <a:r>
              <a:rPr lang="en-US" dirty="0" smtClean="0"/>
              <a:t>American airlines had the highest death occurrence in USA airlines.</a:t>
            </a:r>
          </a:p>
          <a:p>
            <a:r>
              <a:rPr lang="en-US" dirty="0" smtClean="0"/>
              <a:t>Reason for American airlines staggering deaths could be because it carries maximum passenger in the world – 215 million in 2019.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7" y="2009955"/>
            <a:ext cx="4942936" cy="399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BA83-78FB-4B8E-BBEA-CDBEF55A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Aviation Fatalities By Country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489224" cy="3880772"/>
          </a:xfrm>
        </p:spPr>
        <p:txBody>
          <a:bodyPr/>
          <a:lstStyle/>
          <a:p>
            <a:r>
              <a:rPr lang="en-US" dirty="0" smtClean="0"/>
              <a:t>USA had the highest fatalities.</a:t>
            </a:r>
          </a:p>
          <a:p>
            <a:r>
              <a:rPr lang="en-US" dirty="0" smtClean="0"/>
              <a:t>European countries fall behind USA in terms of fatalities.</a:t>
            </a:r>
          </a:p>
          <a:p>
            <a:r>
              <a:rPr lang="en-US" dirty="0" smtClean="0"/>
              <a:t>Could be contributed to number of passengers each </a:t>
            </a:r>
            <a:r>
              <a:rPr lang="en-US" smtClean="0"/>
              <a:t>country carry.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45" y="2012876"/>
            <a:ext cx="4883157" cy="37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5660" y="733245"/>
            <a:ext cx="9489663" cy="810883"/>
          </a:xfrm>
        </p:spPr>
        <p:txBody>
          <a:bodyPr/>
          <a:lstStyle/>
          <a:p>
            <a:r>
              <a:rPr lang="en-US" dirty="0" smtClean="0"/>
              <a:t>Travel (Ever vs Past Year)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07067" y="2484408"/>
            <a:ext cx="4289885" cy="266332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Based on travel there is increase in new customers.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For comparing to past there year there is a little slow decline in customers.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400840"/>
              </p:ext>
            </p:extLst>
          </p:nvPr>
        </p:nvGraphicFramePr>
        <p:xfrm>
          <a:off x="5978106" y="2484407"/>
          <a:ext cx="3536829" cy="1958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943">
                  <a:extLst>
                    <a:ext uri="{9D8B030D-6E8A-4147-A177-3AD203B41FA5}">
                      <a16:colId xmlns:a16="http://schemas.microsoft.com/office/drawing/2014/main" val="1260654453"/>
                    </a:ext>
                  </a:extLst>
                </a:gridCol>
                <a:gridCol w="1178943">
                  <a:extLst>
                    <a:ext uri="{9D8B030D-6E8A-4147-A177-3AD203B41FA5}">
                      <a16:colId xmlns:a16="http://schemas.microsoft.com/office/drawing/2014/main" val="512679060"/>
                    </a:ext>
                  </a:extLst>
                </a:gridCol>
                <a:gridCol w="1178943">
                  <a:extLst>
                    <a:ext uri="{9D8B030D-6E8A-4147-A177-3AD203B41FA5}">
                      <a16:colId xmlns:a16="http://schemas.microsoft.com/office/drawing/2014/main" val="2256425622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1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Ever</a:t>
                      </a:r>
                      <a:endParaRPr lang="en-US" sz="800" b="1" i="0" u="none" strike="noStrike" dirty="0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Past Year</a:t>
                      </a:r>
                      <a:endParaRPr lang="en-US" sz="800" b="1" i="0" u="none" strike="noStrike" dirty="0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extLst>
                  <a:ext uri="{0D108BD9-81ED-4DB2-BD59-A6C34878D82A}">
                    <a16:rowId xmlns:a16="http://schemas.microsoft.com/office/drawing/2014/main" val="1618099375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2015</a:t>
                      </a:r>
                      <a:endParaRPr lang="en-US" sz="800" b="0" i="0" u="none" strike="noStrike" dirty="0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81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54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extLst>
                  <a:ext uri="{0D108BD9-81ED-4DB2-BD59-A6C34878D82A}">
                    <a16:rowId xmlns:a16="http://schemas.microsoft.com/office/drawing/2014/main" val="3825253522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2016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89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49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extLst>
                  <a:ext uri="{0D108BD9-81ED-4DB2-BD59-A6C34878D82A}">
                    <a16:rowId xmlns:a16="http://schemas.microsoft.com/office/drawing/2014/main" val="758812258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2017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88</a:t>
                      </a:r>
                      <a:endParaRPr lang="en-US" sz="800" b="0" i="0" u="none" strike="noStrike" dirty="0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extLst>
                  <a:ext uri="{0D108BD9-81ED-4DB2-BD59-A6C34878D82A}">
                    <a16:rowId xmlns:a16="http://schemas.microsoft.com/office/drawing/2014/main" val="373578513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2018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87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47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extLst>
                  <a:ext uri="{0D108BD9-81ED-4DB2-BD59-A6C34878D82A}">
                    <a16:rowId xmlns:a16="http://schemas.microsoft.com/office/drawing/2014/main" val="37441643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2019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86</a:t>
                      </a:r>
                      <a:endParaRPr lang="en-US" sz="800" b="0" i="0" u="none" strike="noStrike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45</a:t>
                      </a:r>
                      <a:endParaRPr lang="en-US" sz="800" b="0" i="0" u="none" strike="noStrike" dirty="0">
                        <a:solidFill>
                          <a:srgbClr val="1111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31750" marB="31750" anchor="ctr"/>
                </a:tc>
                <a:extLst>
                  <a:ext uri="{0D108BD9-81ED-4DB2-BD59-A6C34878D82A}">
                    <a16:rowId xmlns:a16="http://schemas.microsoft.com/office/drawing/2014/main" val="347341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9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FDDF-78DD-4870-95DB-F08EF0E1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 Satisfaction In Recent Years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CB1C6-5781-4DAF-A92C-8D23EA137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486025"/>
            <a:ext cx="4185623" cy="3555337"/>
          </a:xfrm>
        </p:spPr>
        <p:txBody>
          <a:bodyPr/>
          <a:lstStyle/>
          <a:p>
            <a:r>
              <a:rPr lang="en-US" dirty="0"/>
              <a:t>It is an aggregate of a representative number from customer interviews.</a:t>
            </a:r>
          </a:p>
          <a:p>
            <a:r>
              <a:rPr lang="en-US" dirty="0"/>
              <a:t>Airline passengers are considerably satisfied with their flights.</a:t>
            </a:r>
          </a:p>
          <a:p>
            <a:r>
              <a:rPr lang="en-US" dirty="0" smtClean="0"/>
              <a:t>Southwest has highest satisfaction among other major airlines</a:t>
            </a:r>
          </a:p>
          <a:p>
            <a:r>
              <a:rPr lang="en-US" dirty="0" smtClean="0"/>
              <a:t>Lowest satisfaction comes from American Airlines.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34050"/>
              </p:ext>
            </p:extLst>
          </p:nvPr>
        </p:nvGraphicFramePr>
        <p:xfrm>
          <a:off x="5011949" y="2486025"/>
          <a:ext cx="4632381" cy="2707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709">
                  <a:extLst>
                    <a:ext uri="{9D8B030D-6E8A-4147-A177-3AD203B41FA5}">
                      <a16:colId xmlns:a16="http://schemas.microsoft.com/office/drawing/2014/main" val="640758745"/>
                    </a:ext>
                  </a:extLst>
                </a:gridCol>
                <a:gridCol w="514709">
                  <a:extLst>
                    <a:ext uri="{9D8B030D-6E8A-4147-A177-3AD203B41FA5}">
                      <a16:colId xmlns:a16="http://schemas.microsoft.com/office/drawing/2014/main" val="1988970225"/>
                    </a:ext>
                  </a:extLst>
                </a:gridCol>
                <a:gridCol w="514709">
                  <a:extLst>
                    <a:ext uri="{9D8B030D-6E8A-4147-A177-3AD203B41FA5}">
                      <a16:colId xmlns:a16="http://schemas.microsoft.com/office/drawing/2014/main" val="3049116922"/>
                    </a:ext>
                  </a:extLst>
                </a:gridCol>
                <a:gridCol w="514709">
                  <a:extLst>
                    <a:ext uri="{9D8B030D-6E8A-4147-A177-3AD203B41FA5}">
                      <a16:colId xmlns:a16="http://schemas.microsoft.com/office/drawing/2014/main" val="369777621"/>
                    </a:ext>
                  </a:extLst>
                </a:gridCol>
                <a:gridCol w="514709">
                  <a:extLst>
                    <a:ext uri="{9D8B030D-6E8A-4147-A177-3AD203B41FA5}">
                      <a16:colId xmlns:a16="http://schemas.microsoft.com/office/drawing/2014/main" val="2482608880"/>
                    </a:ext>
                  </a:extLst>
                </a:gridCol>
                <a:gridCol w="514709">
                  <a:extLst>
                    <a:ext uri="{9D8B030D-6E8A-4147-A177-3AD203B41FA5}">
                      <a16:colId xmlns:a16="http://schemas.microsoft.com/office/drawing/2014/main" val="3886170542"/>
                    </a:ext>
                  </a:extLst>
                </a:gridCol>
                <a:gridCol w="514709">
                  <a:extLst>
                    <a:ext uri="{9D8B030D-6E8A-4147-A177-3AD203B41FA5}">
                      <a16:colId xmlns:a16="http://schemas.microsoft.com/office/drawing/2014/main" val="3626857991"/>
                    </a:ext>
                  </a:extLst>
                </a:gridCol>
                <a:gridCol w="514709">
                  <a:extLst>
                    <a:ext uri="{9D8B030D-6E8A-4147-A177-3AD203B41FA5}">
                      <a16:colId xmlns:a16="http://schemas.microsoft.com/office/drawing/2014/main" val="2006527308"/>
                    </a:ext>
                  </a:extLst>
                </a:gridCol>
                <a:gridCol w="514709">
                  <a:extLst>
                    <a:ext uri="{9D8B030D-6E8A-4147-A177-3AD203B41FA5}">
                      <a16:colId xmlns:a16="http://schemas.microsoft.com/office/drawing/2014/main" val="2645612487"/>
                    </a:ext>
                  </a:extLst>
                </a:gridCol>
              </a:tblGrid>
              <a:tr h="253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Airlines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0554583"/>
                  </a:ext>
                </a:extLst>
              </a:tr>
              <a:tr h="4994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sng" strike="noStrike">
                          <a:effectLst/>
                          <a:hlinkClick r:id="rId2"/>
                        </a:rPr>
                        <a:t>Southwest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78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78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80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80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80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79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79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7390147"/>
                  </a:ext>
                </a:extLst>
              </a:tr>
              <a:tr h="4994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sng" strike="noStrike">
                          <a:effectLst/>
                          <a:hlinkClick r:id="rId3"/>
                        </a:rPr>
                        <a:t>All Others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72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74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74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 dirty="0">
                          <a:effectLst/>
                        </a:rPr>
                        <a:t>73</a:t>
                      </a:r>
                      <a:endParaRPr lang="en-US" sz="7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 dirty="0">
                          <a:effectLst/>
                        </a:rPr>
                        <a:t>71</a:t>
                      </a:r>
                      <a:endParaRPr lang="en-US" sz="7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 dirty="0">
                          <a:effectLst/>
                        </a:rPr>
                        <a:t>70</a:t>
                      </a:r>
                      <a:endParaRPr lang="en-US" sz="7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0829862"/>
                  </a:ext>
                </a:extLst>
              </a:tr>
              <a:tr h="25394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sng" strike="noStrike">
                          <a:effectLst/>
                          <a:hlinkClick r:id="rId4"/>
                        </a:rPr>
                        <a:t>Delta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68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71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71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71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76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74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77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4026722"/>
                  </a:ext>
                </a:extLst>
              </a:tr>
              <a:tr h="25394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sng" strike="noStrike">
                          <a:effectLst/>
                          <a:hlinkClick r:id="rId5"/>
                        </a:rPr>
                        <a:t>United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62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68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67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7653195"/>
                  </a:ext>
                </a:extLst>
              </a:tr>
              <a:tr h="4994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sng" strike="noStrike">
                          <a:effectLst/>
                          <a:hlinkClick r:id="rId6"/>
                        </a:rPr>
                        <a:t>US Airways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64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#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22651489"/>
                  </a:ext>
                </a:extLst>
              </a:tr>
              <a:tr h="44694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sng" strike="noStrike">
                          <a:effectLst/>
                          <a:hlinkClick r:id="rId7"/>
                        </a:rPr>
                        <a:t>American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65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72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76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74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036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A802-1817-449E-9AF7-E3B191AD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Revenue By Year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77334" y="2398143"/>
            <a:ext cx="3446092" cy="3643220"/>
          </a:xfrm>
        </p:spPr>
        <p:txBody>
          <a:bodyPr/>
          <a:lstStyle/>
          <a:p>
            <a:r>
              <a:rPr lang="en-US" dirty="0" smtClean="0"/>
              <a:t>Rapid increase in revenue from 2016.</a:t>
            </a:r>
          </a:p>
          <a:p>
            <a:r>
              <a:rPr lang="en-US" dirty="0" smtClean="0"/>
              <a:t>2011 </a:t>
            </a:r>
            <a:r>
              <a:rPr lang="en-US" dirty="0"/>
              <a:t>operating revenue was 642,100 million dollars</a:t>
            </a:r>
          </a:p>
          <a:p>
            <a:r>
              <a:rPr lang="en-US" dirty="0" smtClean="0"/>
              <a:t>2019 operating revenue was 841,340 million dollars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29132"/>
            <a:ext cx="5063706" cy="29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364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Airline Safety</vt:lpstr>
      <vt:lpstr>Flight Fatalities from 1985 - 2007</vt:lpstr>
      <vt:lpstr>Rate of Fatal Events by Airlines</vt:lpstr>
      <vt:lpstr>Transportation Fatalities 1960 - 2019</vt:lpstr>
      <vt:lpstr>Deaths By Each Airline </vt:lpstr>
      <vt:lpstr>Aviation Fatalities By Country</vt:lpstr>
      <vt:lpstr>Travel (Ever vs Past Year)</vt:lpstr>
      <vt:lpstr>Passenger Satisfaction In Recent Years</vt:lpstr>
      <vt:lpstr>Operating Revenue By Year</vt:lpstr>
      <vt:lpstr>Revenue Passenger Miles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Marc Riley</dc:creator>
  <cp:lastModifiedBy>Saurabh</cp:lastModifiedBy>
  <cp:revision>11</cp:revision>
  <dcterms:created xsi:type="dcterms:W3CDTF">2021-10-10T19:13:13Z</dcterms:created>
  <dcterms:modified xsi:type="dcterms:W3CDTF">2021-10-11T04:53:55Z</dcterms:modified>
</cp:coreProperties>
</file>