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1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3FD21"/>
    <a:srgbClr val="8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0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solidFill>
                  <a:schemeClr val="accent4"/>
                </a:solidFill>
                <a:effectLst/>
              </a:rPr>
              <a:t>Airline Satisfaction Benchmark</a:t>
            </a:r>
            <a:endParaRPr lang="en-US" b="1" dirty="0" smtClean="0">
              <a:solidFill>
                <a:schemeClr val="accent4"/>
              </a:solidFill>
              <a:effectLst/>
            </a:endParaRPr>
          </a:p>
          <a:p>
            <a:pPr>
              <a:defRPr/>
            </a:pPr>
            <a:r>
              <a:rPr lang="en-US" sz="1800" b="1" i="0" baseline="0" dirty="0" smtClean="0">
                <a:solidFill>
                  <a:schemeClr val="accent4"/>
                </a:solidFill>
                <a:effectLst/>
              </a:rPr>
              <a:t>2010-2019</a:t>
            </a:r>
            <a:endParaRPr lang="en-US" b="1" dirty="0" smtClean="0">
              <a:solidFill>
                <a:schemeClr val="accent4"/>
              </a:solidFill>
              <a:effectLst/>
            </a:endParaRP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39856627296587926"/>
          <c:y val="7.35294117647058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</c:v>
                </c:pt>
                <c:pt idx="1">
                  <c:v>77</c:v>
                </c:pt>
                <c:pt idx="2">
                  <c:v>64</c:v>
                </c:pt>
                <c:pt idx="3">
                  <c:v>56</c:v>
                </c:pt>
                <c:pt idx="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87-47F2-B191-BEF4DB2DF9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79</c:v>
                </c:pt>
                <c:pt idx="1">
                  <c:v>75</c:v>
                </c:pt>
                <c:pt idx="2">
                  <c:v>62</c:v>
                </c:pt>
                <c:pt idx="3">
                  <c:v>60</c:v>
                </c:pt>
                <c:pt idx="4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87-47F2-B191-BEF4DB2DF9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81</c:v>
                </c:pt>
                <c:pt idx="1">
                  <c:v>76</c:v>
                </c:pt>
                <c:pt idx="2">
                  <c:v>56</c:v>
                </c:pt>
                <c:pt idx="3">
                  <c:v>61</c:v>
                </c:pt>
                <c:pt idx="4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87-47F2-B191-BEF4DB2DF9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77</c:v>
                </c:pt>
                <c:pt idx="1">
                  <c:v>74</c:v>
                </c:pt>
                <c:pt idx="2">
                  <c:v>65</c:v>
                </c:pt>
                <c:pt idx="3">
                  <c:v>62</c:v>
                </c:pt>
                <c:pt idx="4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87-47F2-B191-BEF4DB2DF9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81</c:v>
                </c:pt>
                <c:pt idx="1">
                  <c:v>72</c:v>
                </c:pt>
                <c:pt idx="2">
                  <c:v>68</c:v>
                </c:pt>
                <c:pt idx="3">
                  <c:v>62</c:v>
                </c:pt>
                <c:pt idx="4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87-47F2-B191-BEF4DB2DF9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78</c:v>
                </c:pt>
                <c:pt idx="1">
                  <c:v>70</c:v>
                </c:pt>
                <c:pt idx="2">
                  <c:v>71</c:v>
                </c:pt>
                <c:pt idx="3">
                  <c:v>60</c:v>
                </c:pt>
                <c:pt idx="4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B87-47F2-B191-BEF4DB2DF9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78</c:v>
                </c:pt>
                <c:pt idx="1">
                  <c:v>73</c:v>
                </c:pt>
                <c:pt idx="2">
                  <c:v>71</c:v>
                </c:pt>
                <c:pt idx="3">
                  <c:v>60</c:v>
                </c:pt>
                <c:pt idx="4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B87-47F2-B191-BEF4DB2DF9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80</c:v>
                </c:pt>
                <c:pt idx="1">
                  <c:v>74</c:v>
                </c:pt>
                <c:pt idx="2">
                  <c:v>71</c:v>
                </c:pt>
                <c:pt idx="3">
                  <c:v>68</c:v>
                </c:pt>
                <c:pt idx="4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B87-47F2-B191-BEF4DB2DF9E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80</c:v>
                </c:pt>
                <c:pt idx="1">
                  <c:v>74</c:v>
                </c:pt>
                <c:pt idx="2">
                  <c:v>76</c:v>
                </c:pt>
                <c:pt idx="3">
                  <c:v>70</c:v>
                </c:pt>
                <c:pt idx="4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B87-47F2-B191-BEF4DB2DF9E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bg1">
                  <a:alpha val="57000"/>
                </a:schemeClr>
              </a:solidFill>
              <a:round/>
            </a:ln>
            <a:effectLst>
              <a:softEdge rad="0"/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Southwest</c:v>
                </c:pt>
                <c:pt idx="1">
                  <c:v>All Others</c:v>
                </c:pt>
                <c:pt idx="2">
                  <c:v>Delta</c:v>
                </c:pt>
                <c:pt idx="3">
                  <c:v>United</c:v>
                </c:pt>
                <c:pt idx="4">
                  <c:v>American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0">
                  <c:v>80</c:v>
                </c:pt>
                <c:pt idx="1">
                  <c:v>73</c:v>
                </c:pt>
                <c:pt idx="2">
                  <c:v>74</c:v>
                </c:pt>
                <c:pt idx="3">
                  <c:v>67</c:v>
                </c:pt>
                <c:pt idx="4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B87-47F2-B191-BEF4DB2DF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8240959"/>
        <c:axId val="2008249695"/>
      </c:lineChart>
      <c:catAx>
        <c:axId val="200824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49695"/>
        <c:crosses val="autoZero"/>
        <c:auto val="1"/>
        <c:lblAlgn val="ctr"/>
        <c:lblOffset val="100"/>
        <c:noMultiLvlLbl val="0"/>
      </c:catAx>
      <c:valAx>
        <c:axId val="200824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40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58427258049981"/>
          <c:y val="0.84139038181724968"/>
          <c:w val="0.81323587481264781"/>
          <c:h val="0.12700703526051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/>
    </a:solidFill>
    <a:ln>
      <a:solidFill>
        <a:schemeClr val="bg1">
          <a:alpha val="97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Revenue passenger </a:t>
            </a:r>
            <a:r>
              <a:rPr lang="en-US" sz="1000" dirty="0" smtClean="0"/>
              <a:t>miles(in thousands)</a:t>
            </a:r>
            <a:endParaRPr lang="en-US" sz="1000" dirty="0"/>
          </a:p>
        </c:rich>
      </c:tx>
      <c:layout>
        <c:manualLayout>
          <c:xMode val="edge"/>
          <c:yMode val="edge"/>
          <c:x val="0.36539813957078893"/>
          <c:y val="3.676470588235294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26683888566366"/>
          <c:y val="0.11645760341695861"/>
          <c:w val="0.76637563686892085"/>
          <c:h val="0.732566871236683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passenger miles(in thousands 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823181</c:v>
                </c:pt>
                <c:pt idx="1">
                  <c:v>840432</c:v>
                </c:pt>
                <c:pt idx="2">
                  <c:v>862505</c:v>
                </c:pt>
                <c:pt idx="3">
                  <c:v>902234</c:v>
                </c:pt>
                <c:pt idx="4">
                  <c:v>933476</c:v>
                </c:pt>
                <c:pt idx="5">
                  <c:v>964348</c:v>
                </c:pt>
                <c:pt idx="6">
                  <c:v>1011519</c:v>
                </c:pt>
                <c:pt idx="7">
                  <c:v>1055592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D6-402D-8F39-C94FF35C4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8279231"/>
        <c:axId val="2008290463"/>
      </c:scatterChart>
      <c:valAx>
        <c:axId val="2008279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90463"/>
        <c:crosses val="autoZero"/>
        <c:crossBetween val="midCat"/>
      </c:valAx>
      <c:valAx>
        <c:axId val="200829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79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Flight</a:t>
            </a:r>
            <a:r>
              <a:rPr lang="en-US" baseline="0" dirty="0" smtClean="0"/>
              <a:t> fatalities in USA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57815263923909"/>
          <c:y val="0.2043305651295792"/>
          <c:w val="0.91585038530986851"/>
          <c:h val="0.635272985178323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1106</c:v>
                </c:pt>
                <c:pt idx="1">
                  <c:v>622</c:v>
                </c:pt>
                <c:pt idx="2">
                  <c:v>732</c:v>
                </c:pt>
                <c:pt idx="3">
                  <c:v>633</c:v>
                </c:pt>
                <c:pt idx="4">
                  <c:v>609</c:v>
                </c:pt>
                <c:pt idx="5">
                  <c:v>788</c:v>
                </c:pt>
                <c:pt idx="6">
                  <c:v>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63-40D2-95A5-5BB3DDE50E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63-40D2-95A5-5BB3DDE50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3074735"/>
        <c:axId val="2103059343"/>
      </c:lineChart>
      <c:catAx>
        <c:axId val="210307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059343"/>
        <c:crosses val="autoZero"/>
        <c:auto val="1"/>
        <c:lblAlgn val="ctr"/>
        <c:lblOffset val="100"/>
        <c:noMultiLvlLbl val="0"/>
      </c:catAx>
      <c:valAx>
        <c:axId val="210305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07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25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8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59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98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11/8/2021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587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2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80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2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1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9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8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7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2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0E78-859F-4F1A-887C-9A812E40C8D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63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hart" Target="../charts/chart1.xml"/><Relationship Id="rId25" Type="http://schemas.openxmlformats.org/officeDocument/2006/relationships/image" Target="../media/image4.pn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chart" Target="../charts/chart3.xml"/><Relationship Id="rId1" Type="http://schemas.openxmlformats.org/officeDocument/2006/relationships/slideLayout" Target="../slideLayouts/slideLayout12.xml"/><Relationship Id="rId24" Type="http://schemas.openxmlformats.org/officeDocument/2006/relationships/image" Target="../media/image3.png"/><Relationship Id="rId23" Type="http://schemas.openxmlformats.org/officeDocument/2006/relationships/image" Target="../media/image18.svg"/><Relationship Id="rId28" Type="http://schemas.openxmlformats.org/officeDocument/2006/relationships/image" Target="../media/image6.png"/><Relationship Id="rId19" Type="http://schemas.openxmlformats.org/officeDocument/2006/relationships/image" Target="../media/image14.svg"/><Relationship Id="rId27" Type="http://schemas.openxmlformats.org/officeDocument/2006/relationships/chart" Target="../charts/chart2.xml"/><Relationship Id="rId3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C2DFB1E-1730-4766-8E71-D5FC85C83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009504" y="5105745"/>
            <a:ext cx="352169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8C549-367E-47B2-8B68-E461B27C9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241200"/>
            <a:ext cx="7290000" cy="962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321597" y="421006"/>
            <a:ext cx="71292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spc="-150" dirty="0" smtClean="0">
                <a:solidFill>
                  <a:srgbClr val="FF5050"/>
                </a:solidFill>
                <a:latin typeface="Arial Black" panose="020B0A04020102020204" pitchFamily="34" charset="0"/>
              </a:rPr>
              <a:t>AIR SAFETY INFOGRAPHIC</a:t>
            </a:r>
            <a:endParaRPr lang="en-US" sz="4000" b="1" spc="-150" dirty="0">
              <a:solidFill>
                <a:srgbClr val="FF5050"/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C6DF5A0-BE1A-4C6A-9BD9-5CE3C294BB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1200" y="1240058"/>
            <a:ext cx="1592680" cy="779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272756" y="1204110"/>
            <a:ext cx="3883204" cy="13608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0" b="1" spc="-150" dirty="0">
                <a:solidFill>
                  <a:srgbClr val="E3FD21"/>
                </a:solidFill>
                <a:latin typeface="Arial Black" panose="020B0A04020102020204" pitchFamily="34" charset="0"/>
              </a:rPr>
              <a:t>219</a:t>
            </a:r>
            <a:r>
              <a:rPr lang="en-US" sz="1600" b="1" spc="-15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US" b="1" noProof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million passenger in 2019(to </a:t>
            </a:r>
          </a:p>
          <a:p>
            <a:r>
              <a:rPr lang="en-US" b="1" noProof="1">
                <a:solidFill>
                  <a:schemeClr val="accent4"/>
                </a:solidFill>
                <a:latin typeface="Arial Black" panose="020B0A04020102020204" pitchFamily="34" charset="0"/>
              </a:rPr>
              <a:t>a</a:t>
            </a:r>
            <a:r>
              <a:rPr lang="en-US" b="1" noProof="1" smtClean="0">
                <a:solidFill>
                  <a:schemeClr val="accent4"/>
                </a:solidFill>
                <a:latin typeface="Arial Black" panose="020B0A04020102020204" pitchFamily="34" charset="0"/>
              </a:rPr>
              <a:t>nd from USA)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7" name="Graphic 6" descr="Hiker icon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347331" y="9454368"/>
            <a:ext cx="274320" cy="274320"/>
          </a:xfrm>
          <a:prstGeom prst="rect">
            <a:avLst/>
          </a:prstGeom>
        </p:spPr>
      </p:pic>
      <p:pic>
        <p:nvPicPr>
          <p:cNvPr id="16" name="Graphic 15" descr="stack of books icon">
            <a:extLst>
              <a:ext uri="{FF2B5EF4-FFF2-40B4-BE49-F238E27FC236}">
                <a16:creationId xmlns:a16="http://schemas.microsoft.com/office/drawing/2014/main" id="{DD199C15-19E1-435A-9E03-9C6B222F9F60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47007" y="9462831"/>
            <a:ext cx="228600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09504" y="1507260"/>
            <a:ext cx="1673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Average Highway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Vs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Airlines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Fatalities 2000-2014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8" name="Picture 17" descr="Download &lt;strong&gt;Plane&lt;/strong&gt; High-Quality Png HQ PNG Image | FreePNGImg"/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74" y="2247973"/>
            <a:ext cx="1574991" cy="506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01478" y="2777243"/>
            <a:ext cx="1469532" cy="37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613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20" name="Picture 19" descr="Download &lt;strong&gt;Car&lt;/strong&gt; Free Download Png HQ PNG Image | FreePNGImg"/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86" y="1202844"/>
            <a:ext cx="1527305" cy="8949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01478" y="1923415"/>
            <a:ext cx="188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38,436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146058751"/>
              </p:ext>
            </p:extLst>
          </p:nvPr>
        </p:nvGraphicFramePr>
        <p:xfrm>
          <a:off x="241200" y="5887055"/>
          <a:ext cx="3768304" cy="394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63" name="Chart 62"/>
          <p:cNvGraphicFramePr/>
          <p:nvPr>
            <p:extLst>
              <p:ext uri="{D42A27DB-BD31-4B8C-83A1-F6EECF244321}">
                <p14:modId xmlns:p14="http://schemas.microsoft.com/office/powerpoint/2010/main" val="4090591398"/>
              </p:ext>
            </p:extLst>
          </p:nvPr>
        </p:nvGraphicFramePr>
        <p:xfrm>
          <a:off x="4009504" y="7429224"/>
          <a:ext cx="3538140" cy="24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pic>
        <p:nvPicPr>
          <p:cNvPr id="65" name="Picture 64" descr="&lt;strong&gt;United States of America&lt;/strong&gt; - Hitchwiki: the Hitchhiker's ...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2" y="2678694"/>
            <a:ext cx="3675061" cy="204235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41200" y="4767413"/>
            <a:ext cx="3751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  <a:latin typeface="Gill Sans MT" panose="020B0502020104020203" pitchFamily="34" charset="0"/>
              </a:rPr>
              <a:t>Highway transportation has the highest fatalities with        </a:t>
            </a:r>
            <a:r>
              <a:rPr lang="en-US" sz="4000" b="1" dirty="0" smtClean="0">
                <a:solidFill>
                  <a:schemeClr val="accent4"/>
                </a:solidFill>
                <a:latin typeface="Gill Sans MT" panose="020B0502020104020203" pitchFamily="34" charset="0"/>
              </a:rPr>
              <a:t>94%</a:t>
            </a:r>
            <a:endParaRPr lang="en-US" sz="4000" b="1" dirty="0">
              <a:solidFill>
                <a:schemeClr val="accent4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69" name="Chart 68"/>
          <p:cNvGraphicFramePr/>
          <p:nvPr>
            <p:extLst>
              <p:ext uri="{D42A27DB-BD31-4B8C-83A1-F6EECF244321}">
                <p14:modId xmlns:p14="http://schemas.microsoft.com/office/powerpoint/2010/main" val="2874783751"/>
              </p:ext>
            </p:extLst>
          </p:nvPr>
        </p:nvGraphicFramePr>
        <p:xfrm>
          <a:off x="4009504" y="3298469"/>
          <a:ext cx="3538140" cy="258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080610" y="5948376"/>
            <a:ext cx="3395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Aviation is the safest mode of travel in the United states with 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0.07</a:t>
            </a:r>
            <a:r>
              <a:rPr lang="en-US" b="1" dirty="0" smtClean="0">
                <a:solidFill>
                  <a:srgbClr val="FFFF00"/>
                </a:solidFill>
              </a:rPr>
              <a:t> fatalities per billion passenger miles.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8686" y="6539276"/>
            <a:ext cx="652514" cy="8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DD13F-EA68-4C9E-A670-88CDD93661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A0B78-1160-403F-9742-F7F517B1DC64}">
  <ds:schemaRefs>
    <ds:schemaRef ds:uri="71af3243-3dd4-4a8d-8c0d-dd76da1f02a5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730F7F-537E-4DD0-B42A-59D9A988F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Gill Sans MT</vt:lpstr>
      <vt:lpstr>Office Theme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2021-11-08T04:14:24Z</dcterms:created>
  <dcterms:modified xsi:type="dcterms:W3CDTF">2021-11-08T06:39:24Z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