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8AEE5B-186D-4786-AF89-937B885167E1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C87FDE-89F4-4077-AB0D-01DC218DDF0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8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EE5B-186D-4786-AF89-937B885167E1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7FDE-89F4-4077-AB0D-01DC218D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EE5B-186D-4786-AF89-937B885167E1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7FDE-89F4-4077-AB0D-01DC218D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EE5B-186D-4786-AF89-937B885167E1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7FDE-89F4-4077-AB0D-01DC218D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1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EE5B-186D-4786-AF89-937B885167E1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7FDE-89F4-4077-AB0D-01DC218DDF0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7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EE5B-186D-4786-AF89-937B885167E1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7FDE-89F4-4077-AB0D-01DC218D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33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EE5B-186D-4786-AF89-937B885167E1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7FDE-89F4-4077-AB0D-01DC218D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46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EE5B-186D-4786-AF89-937B885167E1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7FDE-89F4-4077-AB0D-01DC218D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57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EE5B-186D-4786-AF89-937B885167E1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7FDE-89F4-4077-AB0D-01DC218D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35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EE5B-186D-4786-AF89-937B885167E1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7FDE-89F4-4077-AB0D-01DC218D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7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EE5B-186D-4786-AF89-937B885167E1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7FDE-89F4-4077-AB0D-01DC218D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638AEE5B-186D-4786-AF89-937B885167E1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38C87FDE-89F4-4077-AB0D-01DC218D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85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" y="882376"/>
            <a:ext cx="8460023" cy="2926080"/>
          </a:xfrm>
        </p:spPr>
        <p:txBody>
          <a:bodyPr>
            <a:normAutofit/>
          </a:bodyPr>
          <a:lstStyle/>
          <a:p>
            <a:r>
              <a:rPr lang="en-IN" dirty="0"/>
              <a:t>Low Power Optimization for </a:t>
            </a:r>
            <a:r>
              <a:rPr lang="en-IN" dirty="0" smtClean="0"/>
              <a:t>EMBEDDED </a:t>
            </a:r>
            <a:r>
              <a:rPr lang="en-IN" dirty="0" err="1" smtClean="0"/>
              <a:t>CompilerS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6548" y="4082995"/>
            <a:ext cx="6575895" cy="1388165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 algn="r"/>
            <a:endParaRPr lang="en-US" sz="8000" dirty="0"/>
          </a:p>
          <a:p>
            <a:pPr algn="r"/>
            <a:r>
              <a:rPr lang="en-IN" sz="8000" u="sng" dirty="0">
                <a:latin typeface="Baskerville Old Face" panose="02020602080505020303" pitchFamily="18" charset="0"/>
              </a:rPr>
              <a:t>Submitted by</a:t>
            </a:r>
            <a:r>
              <a:rPr lang="en-IN" sz="8000" u="sng" dirty="0" smtClean="0">
                <a:latin typeface="Baskerville Old Face" panose="02020602080505020303" pitchFamily="18" charset="0"/>
              </a:rPr>
              <a:t>: </a:t>
            </a:r>
            <a:endParaRPr lang="en-IN" sz="8000" u="sng" dirty="0">
              <a:latin typeface="Baskerville Old Face" panose="02020602080505020303" pitchFamily="18" charset="0"/>
            </a:endParaRPr>
          </a:p>
          <a:p>
            <a:pPr algn="r"/>
            <a:r>
              <a:rPr lang="en-US" sz="8000" dirty="0" smtClean="0">
                <a:latin typeface="Baskerville Old Face" panose="02020602080505020303" pitchFamily="18" charset="0"/>
              </a:rPr>
              <a:t>D. </a:t>
            </a:r>
            <a:r>
              <a:rPr lang="en-US" sz="8000" dirty="0" err="1" smtClean="0">
                <a:latin typeface="Baskerville Old Face" panose="02020602080505020303" pitchFamily="18" charset="0"/>
              </a:rPr>
              <a:t>Rajeswar</a:t>
            </a:r>
            <a:r>
              <a:rPr lang="en-US" sz="8000" dirty="0" smtClean="0">
                <a:latin typeface="Baskerville Old Face" panose="02020602080505020303" pitchFamily="18" charset="0"/>
              </a:rPr>
              <a:t> Rao	IIT2014055</a:t>
            </a:r>
          </a:p>
          <a:p>
            <a:pPr algn="r"/>
            <a:r>
              <a:rPr lang="en-US" sz="8000" dirty="0" err="1" smtClean="0">
                <a:latin typeface="Baskerville Old Face" panose="02020602080505020303" pitchFamily="18" charset="0"/>
              </a:rPr>
              <a:t>Saurabh</a:t>
            </a:r>
            <a:r>
              <a:rPr lang="en-US" sz="8000" dirty="0" smtClean="0">
                <a:latin typeface="Baskerville Old Face" panose="02020602080505020303" pitchFamily="18" charset="0"/>
              </a:rPr>
              <a:t> </a:t>
            </a:r>
            <a:r>
              <a:rPr lang="en-US" sz="8000" dirty="0" err="1" smtClean="0">
                <a:latin typeface="Baskerville Old Face" panose="02020602080505020303" pitchFamily="18" charset="0"/>
              </a:rPr>
              <a:t>Tanwar</a:t>
            </a:r>
            <a:r>
              <a:rPr lang="en-US" sz="8000" dirty="0">
                <a:latin typeface="Baskerville Old Face" panose="02020602080505020303" pitchFamily="18" charset="0"/>
              </a:rPr>
              <a:t>	</a:t>
            </a:r>
            <a:r>
              <a:rPr lang="en-US" sz="8000" dirty="0" smtClean="0">
                <a:latin typeface="Baskerville Old Face" panose="02020602080505020303" pitchFamily="18" charset="0"/>
              </a:rPr>
              <a:t>IIT2014140</a:t>
            </a:r>
          </a:p>
          <a:p>
            <a:pPr algn="r"/>
            <a:r>
              <a:rPr lang="en-US" sz="8000" dirty="0" err="1" smtClean="0">
                <a:latin typeface="Baskerville Old Face" panose="02020602080505020303" pitchFamily="18" charset="0"/>
              </a:rPr>
              <a:t>Sachin</a:t>
            </a:r>
            <a:r>
              <a:rPr lang="en-US" sz="8000" dirty="0" smtClean="0">
                <a:latin typeface="Baskerville Old Face" panose="02020602080505020303" pitchFamily="18" charset="0"/>
              </a:rPr>
              <a:t> Agarwal	IIT2014501</a:t>
            </a:r>
          </a:p>
          <a:p>
            <a:pPr algn="r"/>
            <a:r>
              <a:rPr lang="en-US" sz="8000" dirty="0" err="1" smtClean="0">
                <a:latin typeface="Baskerville Old Face" panose="02020602080505020303" pitchFamily="18" charset="0"/>
              </a:rPr>
              <a:t>Nishit</a:t>
            </a:r>
            <a:r>
              <a:rPr lang="en-US" sz="8000" dirty="0" smtClean="0">
                <a:latin typeface="Baskerville Old Face" panose="02020602080505020303" pitchFamily="18" charset="0"/>
              </a:rPr>
              <a:t> Gupta		IIT2014502</a:t>
            </a:r>
            <a:endParaRPr lang="en-IN" sz="8000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" y="5379720"/>
            <a:ext cx="310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Project Supervisor</a:t>
            </a:r>
          </a:p>
          <a:p>
            <a:r>
              <a:rPr lang="en-IN" sz="24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Dr.</a:t>
            </a:r>
            <a:r>
              <a:rPr lang="en-IN" sz="24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IN" sz="24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Bibhas</a:t>
            </a:r>
            <a:r>
              <a:rPr lang="en-IN" sz="24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IN" sz="24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Ghoshal</a:t>
            </a:r>
            <a:endParaRPr lang="en-IN" sz="2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130" y="341376"/>
            <a:ext cx="7406640" cy="1356360"/>
          </a:xfrm>
        </p:spPr>
        <p:txBody>
          <a:bodyPr/>
          <a:lstStyle/>
          <a:p>
            <a:r>
              <a:rPr lang="en-IN" u="sng" dirty="0" smtClean="0"/>
              <a:t>EXPLANATION OF OUR PASS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455313"/>
            <a:ext cx="8668511" cy="5125791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sz="1700" dirty="0">
                <a:solidFill>
                  <a:schemeClr val="accent6">
                    <a:lumMod val="50000"/>
                  </a:schemeClr>
                </a:solidFill>
              </a:rPr>
              <a:t>All the algebraic identities mentioned previously reduce the no. of instructions in the </a:t>
            </a:r>
            <a:r>
              <a:rPr lang="en-IN" sz="1700" dirty="0" smtClean="0">
                <a:solidFill>
                  <a:schemeClr val="accent6">
                    <a:lumMod val="50000"/>
                  </a:schemeClr>
                </a:solidFill>
              </a:rPr>
              <a:t>intermediate code.</a:t>
            </a:r>
            <a:endParaRPr lang="en-IN" sz="1700" dirty="0">
              <a:solidFill>
                <a:schemeClr val="accent6">
                  <a:lumMod val="50000"/>
                </a:schemeClr>
              </a:solidFill>
            </a:endParaRPr>
          </a:p>
          <a:p>
            <a:pPr fontAlgn="base"/>
            <a:r>
              <a:rPr lang="en-IN" sz="1700" dirty="0">
                <a:solidFill>
                  <a:schemeClr val="accent6">
                    <a:lumMod val="50000"/>
                  </a:schemeClr>
                </a:solidFill>
              </a:rPr>
              <a:t>Look at the following </a:t>
            </a:r>
            <a:r>
              <a:rPr lang="en-IN" sz="1700" dirty="0" smtClean="0">
                <a:solidFill>
                  <a:schemeClr val="accent6">
                    <a:lumMod val="50000"/>
                  </a:schemeClr>
                </a:solidFill>
              </a:rPr>
              <a:t>C code </a:t>
            </a:r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1700" dirty="0" smtClean="0">
                <a:solidFill>
                  <a:schemeClr val="accent6">
                    <a:lumMod val="50000"/>
                  </a:schemeClr>
                </a:solidFill>
              </a:rPr>
              <a:t>We will now see the effect of our pass on the above C code.</a:t>
            </a:r>
          </a:p>
          <a:p>
            <a:r>
              <a:rPr lang="en-IN" sz="1700" dirty="0" smtClean="0">
                <a:solidFill>
                  <a:schemeClr val="accent6">
                    <a:lumMod val="50000"/>
                  </a:schemeClr>
                </a:solidFill>
              </a:rPr>
              <a:t>The pass will first apply Algebraic Reduction, Constant Folding followed by Constant Propagation.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62" y="2331076"/>
            <a:ext cx="3438659" cy="33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83"/>
          <a:stretch/>
        </p:blipFill>
        <p:spPr>
          <a:xfrm>
            <a:off x="785612" y="355853"/>
            <a:ext cx="3361385" cy="47038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1"/>
          <a:stretch/>
        </p:blipFill>
        <p:spPr>
          <a:xfrm>
            <a:off x="4984123" y="355854"/>
            <a:ext cx="3217573" cy="4703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612" y="5203065"/>
            <a:ext cx="757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Intermediate Code before			Intermediate Code after</a:t>
            </a:r>
          </a:p>
          <a:p>
            <a:r>
              <a:rPr lang="en-US" dirty="0" smtClean="0"/>
              <a:t>applying Pass			</a:t>
            </a:r>
            <a:r>
              <a:rPr lang="en-US" dirty="0"/>
              <a:t>	a</a:t>
            </a:r>
            <a:r>
              <a:rPr lang="en-US" dirty="0" smtClean="0"/>
              <a:t>pplying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50" y="384048"/>
            <a:ext cx="7406640" cy="1356360"/>
          </a:xfrm>
        </p:spPr>
        <p:txBody>
          <a:bodyPr/>
          <a:lstStyle/>
          <a:p>
            <a:r>
              <a:rPr lang="en-US" u="sng" dirty="0" smtClean="0"/>
              <a:t>CODE SNIPPET</a:t>
            </a: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3" y="1740408"/>
            <a:ext cx="4657205" cy="417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87" y="1898375"/>
            <a:ext cx="3543718" cy="16581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85" y="4143157"/>
            <a:ext cx="3661921" cy="16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34" y="-48768"/>
            <a:ext cx="7406640" cy="1356360"/>
          </a:xfrm>
        </p:spPr>
        <p:txBody>
          <a:bodyPr/>
          <a:lstStyle/>
          <a:p>
            <a:r>
              <a:rPr lang="en-US" u="sng" dirty="0" smtClean="0"/>
              <a:t>RESULTS</a:t>
            </a:r>
            <a:endParaRPr lang="en-IN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84098" y="1146048"/>
            <a:ext cx="20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Execution Time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152" y="3645408"/>
            <a:ext cx="73007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%Reduction for Execution Time = 44.7%</a:t>
            </a:r>
          </a:p>
          <a:p>
            <a:endParaRPr lang="en-US" sz="1400" b="1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Power Consumption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08" y="1524248"/>
            <a:ext cx="6995550" cy="2112292"/>
          </a:xfr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15539"/>
              </p:ext>
            </p:extLst>
          </p:nvPr>
        </p:nvGraphicFramePr>
        <p:xfrm>
          <a:off x="1088808" y="4452602"/>
          <a:ext cx="6995550" cy="191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7775"/>
                <a:gridCol w="3497775"/>
              </a:tblGrid>
              <a:tr h="3836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PASS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PASS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6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Reduction = 22.13 %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6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Runtime Dynamic : 0.658171 W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Runtime Dynamic : 0.512492 W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6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Reduction = 22.23 %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6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Runtime Dynamic : 0.658171 W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Runtime Dynamic : 0.511807 W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9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642" y="280416"/>
            <a:ext cx="7406640" cy="1356360"/>
          </a:xfrm>
        </p:spPr>
        <p:txBody>
          <a:bodyPr/>
          <a:lstStyle/>
          <a:p>
            <a:r>
              <a:rPr lang="en-US" u="sng" dirty="0" smtClean="0"/>
              <a:t>CONCLUSION &amp; FUTURE SCOPE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395" y="877824"/>
            <a:ext cx="7805166" cy="5785104"/>
          </a:xfrm>
        </p:spPr>
        <p:txBody>
          <a:bodyPr>
            <a:normAutofit fontScale="85000" lnSpcReduction="20000"/>
          </a:bodyPr>
          <a:lstStyle/>
          <a:p>
            <a:pPr marL="3429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FIRST PHASE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basis of execution time survey and power survey conducted , the conclusion was that the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present optimization techniques merely focus on execution time reduction and not on power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reduction.</a:t>
            </a:r>
            <a:endParaRPr lang="en-IN" b="1" i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Hence there is need to explore optimization techniques whose primary goal is to reduce power consumption .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SECOND PHASE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After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going through various power optimization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techniques, focus was to reduce instruction count mainly.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implemented a pass which targeted constant folding and strength reduction optimizations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and reducing algebraic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operations thereby reducing instruction count and succeeded in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reducing power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as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opposed to the increase in power consumption by previously existent optimization techniques. </a:t>
            </a:r>
            <a:endParaRPr lang="en-US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This project can further be modified to include other power optimization techniques for other benchmarks like reducing number of loops, loop unrolling etc. which focus on power reduction.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If implemented in a skillful manner and on a broad scale, power reduction can pave a new way for the future by increased use of embedded system and battery-operated devices.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br>
              <a:rPr lang="en-US" dirty="0" smtClean="0"/>
            </a:br>
            <a:r>
              <a:rPr lang="en-US" dirty="0" smtClean="0"/>
              <a:t>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0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MOTIVATION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present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focus </a:t>
            </a:r>
            <a:r>
              <a:rPr lang="en-US" smtClean="0">
                <a:solidFill>
                  <a:schemeClr val="accent6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Compiler Optimization techniques is reducing the “Execution Time” of the program.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With the advancement in technology, portable devices, embedded systems etc. are being widely developed which are handy and easy to use.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These portable devices are battery powered.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Along with performance, the power consumption also needs to be looked at i.e. we need devices which should consume less power along with generating output faster.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Therefore, the idea 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Low Power Optimization.</a:t>
            </a:r>
          </a:p>
          <a:p>
            <a:pPr marL="34290" indent="0">
              <a:buNone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Energy has become an important design consideration, together with performance in computer systems.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hile hardware optimizations has been the focus of several studies and are fairly mature, software approaches to optimizing power are relatively new.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Progress in understanding the impact of traditional compiler optimizations and developing new power-aware compiler optimizations are important to overall system energy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optimization.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Here we focus on two questions?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Is the most efficient code from Execution Time perspective same as that for the Energy viewpoint?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If not, then what are the Power-Aware Optimization Techniques?</a:t>
            </a:r>
          </a:p>
          <a:p>
            <a:pPr lvl="1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conduct a survey and find the result of  Current Optimization Techniques on Performance and Power.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Study various Power-aware Optimization Techniques.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With the Knowledge of these Techniques, develop a patch that could reduce Power and compare it with the present Optimization Techniques.</a:t>
            </a:r>
          </a:p>
          <a:p>
            <a:pPr marL="34290" indent="0">
              <a:buNone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TARGETS </a:t>
            </a:r>
            <a:r>
              <a:rPr lang="en-US" u="sng" dirty="0" smtClean="0"/>
              <a:t>ACHIEVED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Survey successfully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completed.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Conclusion : </a:t>
            </a:r>
          </a:p>
          <a:p>
            <a:pPr marL="411480" lvl="2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</a:rPr>
              <a:t>Power Optimization is not a by product of Performance Optimization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pPr marL="205740" lvl="1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i.e. with the use of current Optimization Techniques which aim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primarily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on Performance, Power does not get optimized along with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it.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Studied Different Power-aware Optimization Techniques.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Reducing Instruction  Count.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Tuning Memory Optimizations.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Reducing Switching.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Instruction Scheduling etc.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Developed a Pass using LLVM.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Conclusion :</a:t>
            </a:r>
          </a:p>
          <a:p>
            <a:pPr marL="411480" lvl="2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Power reduced.</a:t>
            </a:r>
            <a:endParaRPr lang="en-US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205740" lvl="1" indent="0"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4" y="-97536"/>
            <a:ext cx="7406640" cy="1356360"/>
          </a:xfrm>
        </p:spPr>
        <p:txBody>
          <a:bodyPr/>
          <a:lstStyle/>
          <a:p>
            <a:r>
              <a:rPr lang="en-US" u="sng" dirty="0" smtClean="0"/>
              <a:t>METHODOLOGICAL STEPS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8" y="828064"/>
            <a:ext cx="8504942" cy="4038600"/>
          </a:xfrm>
        </p:spPr>
        <p:txBody>
          <a:bodyPr/>
          <a:lstStyle/>
          <a:p>
            <a:pPr marL="34290" indent="0">
              <a:buNone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Survey (First Phase)</a:t>
            </a:r>
          </a:p>
          <a:p>
            <a:pPr marL="491490" indent="-457200"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Used a Matrix Multiplication code [Running Time – O(n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)] and Bubble Sort code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[Running Time –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O(n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)]</a:t>
            </a:r>
          </a:p>
          <a:p>
            <a:pPr marL="491490" indent="-457200"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Compiled it with different Optimization Levels – Oo,O1,O2,O3 and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Ofast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using the GCC Compiler.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11480" lvl="2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Using the command: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gcc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–Ox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matrix_mult.c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11480" lvl="2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gcc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–Ox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bubble_sort.c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91490" indent="-457200"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Plotted a curve for Execution Time for different values of n and also various Optimization Levels using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GNUPlot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34290" indent="0"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91490" indent="-457200">
              <a:buAutoNum type="arabicPeriod"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91490" indent="-457200">
              <a:buAutoNum type="arabicPeriod"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https://lh6.googleusercontent.com/6fY1JVpo42BXlvSd3Cz_hC70wwMBnj4QZjGOammaKP_buxIrIzZl4OjhPJhlaFuikapMwlFQj_G8LUlWixfUlT8UNVf6pjW0fcficR7ng6Un9IoWN2QK1kPcOLNN47OZ4LJI2LTWvO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70" y="3783808"/>
            <a:ext cx="4117788" cy="268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jqBL0ZeBKNiJEPUH-PZQp5y2YxyGHcrc0h90eeiQCX4G0BGd5JjMI4gjk-GEuRIb4zfQ2BvonrkSZcbMr_jjFoI-xUzSur6REG9cPmSSBwuFkgEBiF9bRHq-geN_18Ce7drhlFcMJv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84" y="3783808"/>
            <a:ext cx="4323347" cy="26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0535" y="6447728"/>
            <a:ext cx="2165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Matrix Multiplication</a:t>
            </a:r>
            <a:endParaRPr lang="en-IN" sz="1100" dirty="0"/>
          </a:p>
        </p:txBody>
      </p:sp>
      <p:sp>
        <p:nvSpPr>
          <p:cNvPr id="5" name="Rectangle 4"/>
          <p:cNvSpPr/>
          <p:nvPr/>
        </p:nvSpPr>
        <p:spPr>
          <a:xfrm>
            <a:off x="6545032" y="6447728"/>
            <a:ext cx="8739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Bubble Sort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641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53" y="304800"/>
            <a:ext cx="8678779" cy="6248399"/>
          </a:xfrm>
        </p:spPr>
        <p:txBody>
          <a:bodyPr/>
          <a:lstStyle/>
          <a:p>
            <a:pPr marL="491490" indent="-457200">
              <a:buFont typeface="+mj-lt"/>
              <a:buAutoNum type="arabicPeriod" startAt="4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Calculated Power Consumed using the following procedure:</a:t>
            </a:r>
          </a:p>
          <a:p>
            <a:pPr marL="3429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91490" indent="-457200">
              <a:buAutoNum type="arabicPeriod" startAt="4"/>
            </a:pP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91490" indent="-457200">
              <a:buAutoNum type="arabicPeriod" startAt="4"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26" y="813013"/>
            <a:ext cx="5866321" cy="3088427"/>
          </a:xfrm>
          <a:prstGeom prst="rect">
            <a:avLst/>
          </a:prstGeom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723047"/>
              </p:ext>
            </p:extLst>
          </p:nvPr>
        </p:nvGraphicFramePr>
        <p:xfrm>
          <a:off x="1207007" y="4062984"/>
          <a:ext cx="5736336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6"/>
                <a:gridCol w="1058992"/>
                <a:gridCol w="1058992"/>
                <a:gridCol w="1058992"/>
                <a:gridCol w="1058992"/>
                <a:gridCol w="1058992"/>
              </a:tblGrid>
              <a:tr h="232933"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Ofast</a:t>
                      </a:r>
                      <a:endParaRPr lang="en-US" sz="11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522.784mW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570.949mW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571.1mW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571.1mW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571.1mW</a:t>
                      </a:r>
                      <a:endParaRPr lang="en-US" sz="1100" dirty="0"/>
                    </a:p>
                  </a:txBody>
                  <a:tcPr/>
                </a:tc>
              </a:tr>
              <a:tr h="2377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511.355mW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517.956mW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517.966mW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517.966mW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517.966mW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192755"/>
              </p:ext>
            </p:extLst>
          </p:nvPr>
        </p:nvGraphicFramePr>
        <p:xfrm>
          <a:off x="1231391" y="5613443"/>
          <a:ext cx="577291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784"/>
                <a:gridCol w="1003240"/>
                <a:gridCol w="1087883"/>
                <a:gridCol w="1087883"/>
                <a:gridCol w="1087883"/>
                <a:gridCol w="1003240"/>
              </a:tblGrid>
              <a:tr h="122658"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Ofast</a:t>
                      </a:r>
                      <a:endParaRPr lang="en-US" sz="1100" dirty="0"/>
                    </a:p>
                  </a:txBody>
                  <a:tcPr/>
                </a:tc>
              </a:tr>
              <a:tr h="2025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513.232mW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513.4996mW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513.4996mW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513.4997mW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515.264mW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37104" y="4871072"/>
            <a:ext cx="3328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Matrix Multiplication Power Consumption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999232" y="6166471"/>
            <a:ext cx="3328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Bubble Sort Power Consumption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791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52" y="219456"/>
            <a:ext cx="8692895" cy="5876544"/>
          </a:xfrm>
        </p:spPr>
        <p:txBody>
          <a:bodyPr/>
          <a:lstStyle/>
          <a:p>
            <a:pPr marL="34290" indent="0">
              <a:buNone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Power Reduction (Second Phase)</a:t>
            </a:r>
          </a:p>
          <a:p>
            <a:pPr marL="491490" indent="-457200"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Various Power Optimization Techniques :</a:t>
            </a:r>
          </a:p>
          <a:p>
            <a:pPr marL="662940" lvl="1" indent="-457200">
              <a:buFont typeface="+mj-lt"/>
              <a:buAutoNum type="alphaLcParenR"/>
            </a:pPr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Reducing Instruction Count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: Less no. of instructions directly imply less power.</a:t>
            </a:r>
          </a:p>
          <a:p>
            <a:pPr marL="662940" lvl="1" indent="-457200">
              <a:buFont typeface="+mj-lt"/>
              <a:buAutoNum type="alphaLcParenR"/>
            </a:pPr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Tuning Memory Optimizations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: Replacing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Memory References by Register References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It will save memory loads &amp; stores.  Also we can use Scalar replacement to reduce fetching of data from memory by making good use of Processor Registers.</a:t>
            </a:r>
          </a:p>
          <a:p>
            <a:pPr marL="662940" lvl="1" indent="-457200">
              <a:buFont typeface="+mj-lt"/>
              <a:buAutoNum type="alphaLcParenR"/>
            </a:pPr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Constant Folding and Constant Propagation</a:t>
            </a:r>
            <a:r>
              <a:rPr lang="en-IN" i="1" dirty="0" smtClean="0">
                <a:solidFill>
                  <a:schemeClr val="accent6">
                    <a:lumMod val="50000"/>
                  </a:schemeClr>
                </a:solidFill>
              </a:rPr>
              <a:t> : 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Constant folding is the process of recognizing and evaluating constant expressions </a:t>
            </a:r>
            <a:r>
              <a:rPr lang="en-IN" sz="1200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at</a:t>
            </a:r>
          </a:p>
          <a:p>
            <a:pPr marL="3429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compile time rather than computing them at runtime.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Constant propagation is the process of substituting the values of known constants in expressions </a:t>
            </a:r>
            <a:endParaRPr lang="en-IN" sz="1200" dirty="0" smtClean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marL="3429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at 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compile time. </a:t>
            </a:r>
            <a:endParaRPr lang="en-IN" sz="1200" dirty="0" smtClean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marL="3429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marL="662940" lvl="1" indent="-457200">
              <a:lnSpc>
                <a:spcPct val="65000"/>
              </a:lnSpc>
              <a:buFont typeface="+mj-lt"/>
              <a:buAutoNum type="alphaLcParenR" startAt="4"/>
            </a:pPr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Strength Reduction</a:t>
            </a:r>
            <a:r>
              <a:rPr lang="en-IN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Strength reduction is a compiler </a:t>
            </a: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05740" lvl="1" indent="0">
              <a:lnSpc>
                <a:spcPct val="65000"/>
              </a:lnSpc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optimization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where expensive operations are replaced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with</a:t>
            </a:r>
          </a:p>
          <a:p>
            <a:pPr marL="205740" lvl="1" indent="0">
              <a:lnSpc>
                <a:spcPct val="65000"/>
              </a:lnSpc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equivalent but less expensive operations.</a:t>
            </a:r>
            <a:endParaRPr lang="en-IN" i="1" dirty="0">
              <a:solidFill>
                <a:schemeClr val="accent6">
                  <a:lumMod val="50000"/>
                </a:schemeClr>
              </a:solidFill>
            </a:endParaRPr>
          </a:p>
          <a:p>
            <a:pPr marL="205740" lvl="1" indent="0">
              <a:buNone/>
            </a:pPr>
            <a:endParaRPr lang="en-US" u="sng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87" y="2151888"/>
            <a:ext cx="2537460" cy="2871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37" y="4230624"/>
            <a:ext cx="2401062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231648"/>
            <a:ext cx="8625839" cy="6364224"/>
          </a:xfrm>
        </p:spPr>
        <p:txBody>
          <a:bodyPr>
            <a:normAutofit fontScale="92500" lnSpcReduction="20000"/>
          </a:bodyPr>
          <a:lstStyle/>
          <a:p>
            <a:pPr marL="491490" indent="-457200">
              <a:buFont typeface="+mj-lt"/>
              <a:buAutoNum type="arabicPeriod" startAt="2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Making of Power Optimization Pass (Patch)</a:t>
            </a:r>
          </a:p>
          <a:p>
            <a:pPr marL="34290" indent="0" fontAlgn="base">
              <a:buNone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Requires the Use of LLVM and CLANG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</a:pPr>
            <a:r>
              <a:rPr lang="en-IN" sz="1200" dirty="0" smtClean="0">
                <a:solidFill>
                  <a:schemeClr val="accent6">
                    <a:lumMod val="50000"/>
                  </a:schemeClr>
                </a:solidFill>
              </a:rPr>
              <a:t>LLVM 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compiler infrastructure project (formerly Low Level Virtual Machine) is a "collection of modular and reusable compiler and </a:t>
            </a:r>
            <a:r>
              <a:rPr lang="en-IN" sz="1200" dirty="0" smtClean="0">
                <a:solidFill>
                  <a:schemeClr val="accent6">
                    <a:lumMod val="50000"/>
                  </a:schemeClr>
                </a:solidFill>
              </a:rPr>
              <a:t>tool chain 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technologies" used to develop compiler front ends and back ends .</a:t>
            </a:r>
          </a:p>
          <a:p>
            <a:pPr fontAlgn="base">
              <a:spcBef>
                <a:spcPts val="600"/>
              </a:spcBef>
            </a:pP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IN" sz="1200" dirty="0" smtClean="0">
                <a:solidFill>
                  <a:schemeClr val="accent6">
                    <a:lumMod val="50000"/>
                  </a:schemeClr>
                </a:solidFill>
              </a:rPr>
              <a:t>llows 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modifications to be made to the intermediate code which is basically the application of Pass which user makes.</a:t>
            </a:r>
          </a:p>
          <a:p>
            <a:pPr fontAlgn="base">
              <a:spcBef>
                <a:spcPts val="600"/>
              </a:spcBef>
            </a:pP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LLVM uses </a:t>
            </a:r>
            <a:r>
              <a:rPr lang="en-IN" sz="1200" dirty="0" smtClean="0">
                <a:solidFill>
                  <a:schemeClr val="accent6">
                    <a:lumMod val="50000"/>
                  </a:schemeClr>
                </a:solidFill>
              </a:rPr>
              <a:t>CLANG 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as Front-end, so we can use this front-end to avail the facilities of the LLVM Compiler Collection.</a:t>
            </a:r>
          </a:p>
          <a:p>
            <a:pPr fontAlgn="base">
              <a:spcBef>
                <a:spcPts val="600"/>
              </a:spcBef>
            </a:pP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We will be writing a Pass for this LLVM compiler infrastructure .</a:t>
            </a:r>
          </a:p>
          <a:p>
            <a:pPr marL="34290" indent="0">
              <a:buNone/>
            </a:pPr>
            <a:r>
              <a:rPr lang="en-US" b="1" u="sng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hat is an LLVM Pass?</a:t>
            </a:r>
          </a:p>
          <a:p>
            <a:pPr fontAlgn="base">
              <a:spcBef>
                <a:spcPts val="600"/>
              </a:spcBef>
            </a:pP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Passes perform the transformations and optimizations that make up the compiler.</a:t>
            </a:r>
          </a:p>
          <a:p>
            <a:pPr fontAlgn="base">
              <a:spcBef>
                <a:spcPts val="600"/>
              </a:spcBef>
            </a:pP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They build the analysis results that are used by these transformations, and they are, above all, a structuring technique for compiler code.</a:t>
            </a:r>
          </a:p>
          <a:p>
            <a:pPr fontAlgn="base">
              <a:spcBef>
                <a:spcPts val="600"/>
              </a:spcBef>
            </a:pP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All LLVM passes are subclasses of the Pass class, which implement functionality by overriding virtual methods inherited from Pass.</a:t>
            </a:r>
          </a:p>
          <a:p>
            <a:pPr fontAlgn="base">
              <a:spcBef>
                <a:spcPts val="600"/>
              </a:spcBef>
            </a:pP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LLVM Pass Framework is that it schedules passes to run in an efficient way based on the constraints that your pass meets</a:t>
            </a:r>
            <a:r>
              <a:rPr lang="en-IN" sz="12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What does our Pass do?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base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Our Pass minimises arithmetic instructions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making use of the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following identities:</a:t>
            </a:r>
          </a:p>
          <a:p>
            <a:pPr lvl="1" fontAlgn="base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x +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0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0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+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x = x</a:t>
            </a:r>
          </a:p>
          <a:p>
            <a:pPr lvl="1" fontAlgn="base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x -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0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= x</a:t>
            </a:r>
          </a:p>
          <a:p>
            <a:pPr lvl="1" fontAlgn="base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0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- x = -x</a:t>
            </a:r>
          </a:p>
          <a:p>
            <a:pPr lvl="1" fontAlgn="base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x/x = 1</a:t>
            </a:r>
          </a:p>
          <a:p>
            <a:pPr lvl="1" fontAlgn="base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x * 1 = 1 * x = x</a:t>
            </a:r>
          </a:p>
          <a:p>
            <a:pPr lvl="1" fontAlgn="base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x/1= x</a:t>
            </a:r>
          </a:p>
          <a:p>
            <a:pPr lvl="1" fontAlgn="base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x *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0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0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* x =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0</a:t>
            </a:r>
          </a:p>
          <a:p>
            <a:pPr marL="205740" lvl="1" indent="0" fontAlgn="base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i.e. We will check both the operands and the operator and if they satisfy the above mentioned conditions, then we will directly return the result without actually computing + , - , * or / thereby reducing the instructions to be executed and also a CPU-task.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fontAlgn="base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It further uses the techniques of Constant Folding and Strength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Reduction as discussed previously.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34290" indent="0">
              <a:buNone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347</TotalTime>
  <Words>921</Words>
  <Application>Microsoft Office PowerPoint</Application>
  <PresentationFormat>On-screen Show (4:3)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Baskerville Old Face</vt:lpstr>
      <vt:lpstr>Corbel</vt:lpstr>
      <vt:lpstr>Open Sans</vt:lpstr>
      <vt:lpstr>Tahoma</vt:lpstr>
      <vt:lpstr>Times New Roman</vt:lpstr>
      <vt:lpstr>Basis</vt:lpstr>
      <vt:lpstr>Low Power Optimization for EMBEDDED CompilerS</vt:lpstr>
      <vt:lpstr>MOTIVATION</vt:lpstr>
      <vt:lpstr>PowerPoint Presentation</vt:lpstr>
      <vt:lpstr>OBJECTIVE</vt:lpstr>
      <vt:lpstr>TARGETS ACHIEVED</vt:lpstr>
      <vt:lpstr>METHODOLOGICAL STEPS</vt:lpstr>
      <vt:lpstr>PowerPoint Presentation</vt:lpstr>
      <vt:lpstr>PowerPoint Presentation</vt:lpstr>
      <vt:lpstr>PowerPoint Presentation</vt:lpstr>
      <vt:lpstr>EXPLANATION OF OUR PASS</vt:lpstr>
      <vt:lpstr>PowerPoint Presentation</vt:lpstr>
      <vt:lpstr>CODE SNIPPET</vt:lpstr>
      <vt:lpstr>RESULTS</vt:lpstr>
      <vt:lpstr>CONCLUSION &amp; FUTURE SCOPE</vt:lpstr>
      <vt:lpstr>Thank  You!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Power Optimization for GCC Compiler</dc:title>
  <dc:creator>NISHIT GUPTA</dc:creator>
  <cp:lastModifiedBy>Oliver</cp:lastModifiedBy>
  <cp:revision>34</cp:revision>
  <dcterms:created xsi:type="dcterms:W3CDTF">2016-11-29T08:24:22Z</dcterms:created>
  <dcterms:modified xsi:type="dcterms:W3CDTF">2016-11-30T18:28:20Z</dcterms:modified>
</cp:coreProperties>
</file>