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6" r:id="rId6"/>
    <p:sldId id="262" r:id="rId7"/>
    <p:sldId id="263" r:id="rId8"/>
    <p:sldId id="287" r:id="rId9"/>
    <p:sldId id="296" r:id="rId10"/>
    <p:sldId id="290" r:id="rId11"/>
    <p:sldId id="267" r:id="rId12"/>
    <p:sldId id="293" r:id="rId13"/>
    <p:sldId id="288" r:id="rId14"/>
    <p:sldId id="289" r:id="rId15"/>
    <p:sldId id="292" r:id="rId16"/>
    <p:sldId id="294" r:id="rId17"/>
    <p:sldId id="295" r:id="rId18"/>
    <p:sldId id="29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6" autoAdjust="0"/>
    <p:restoredTop sz="94660"/>
  </p:normalViewPr>
  <p:slideViewPr>
    <p:cSldViewPr snapToGrid="0">
      <p:cViewPr>
        <p:scale>
          <a:sx n="112" d="100"/>
          <a:sy n="112" d="100"/>
        </p:scale>
        <p:origin x="-749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2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066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4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5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5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7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1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3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1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6E4A-598D-4F01-B633-2A3C45559702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D275C9-1084-485B-AF36-529263A43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737" y="192819"/>
            <a:ext cx="8778240" cy="3122875"/>
          </a:xfrm>
        </p:spPr>
        <p:txBody>
          <a:bodyPr/>
          <a:lstStyle/>
          <a:p>
            <a:pPr algn="ctr"/>
            <a:r>
              <a:rPr lang="en-US" b="1" u="sng" dirty="0" smtClean="0"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</a:rPr>
              <a:t>Low Power Optimization </a:t>
            </a:r>
            <a:br>
              <a:rPr lang="en-US" b="1" u="sng" dirty="0" smtClean="0"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</a:rPr>
            </a:br>
            <a:r>
              <a:rPr lang="en-US" b="1" u="sng" dirty="0" smtClean="0"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</a:rPr>
              <a:t>for GCC Compiler</a:t>
            </a:r>
            <a:endParaRPr lang="en-IN" b="1" u="sng" dirty="0">
              <a:uFill>
                <a:solidFill>
                  <a:schemeClr val="tx1">
                    <a:lumMod val="75000"/>
                    <a:lumOff val="25000"/>
                  </a:schemeClr>
                </a:solidFill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6233" y="4619708"/>
            <a:ext cx="3490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Submitted by: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Rajeswar</a:t>
            </a:r>
            <a:r>
              <a:rPr lang="en-US" dirty="0" smtClean="0"/>
              <a:t> Rao – IIT2014055</a:t>
            </a:r>
          </a:p>
          <a:p>
            <a:r>
              <a:rPr lang="en-US" dirty="0" err="1" smtClean="0"/>
              <a:t>Nishit</a:t>
            </a:r>
            <a:r>
              <a:rPr lang="en-US" dirty="0" smtClean="0"/>
              <a:t> Gupta        – IIT2014502</a:t>
            </a:r>
          </a:p>
          <a:p>
            <a:r>
              <a:rPr lang="en-US" dirty="0" err="1" smtClean="0"/>
              <a:t>Sachin</a:t>
            </a:r>
            <a:r>
              <a:rPr lang="en-US" dirty="0" smtClean="0"/>
              <a:t> Agarwal  – IIT2014501</a:t>
            </a:r>
          </a:p>
          <a:p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Tanwar</a:t>
            </a:r>
            <a:r>
              <a:rPr lang="en-US" dirty="0" smtClean="0"/>
              <a:t> – IIT2014140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9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Power Survey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47675"/>
            <a:ext cx="8911687" cy="222533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Matrix Multiplication Program </a:t>
            </a:r>
            <a:r>
              <a:rPr lang="en-US" dirty="0" smtClean="0"/>
              <a:t>: Running Time Complexity –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IN" dirty="0" smtClean="0"/>
          </a:p>
          <a:p>
            <a:pPr lvl="2"/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51892"/>
              </p:ext>
            </p:extLst>
          </p:nvPr>
        </p:nvGraphicFramePr>
        <p:xfrm>
          <a:off x="2687796" y="1905000"/>
          <a:ext cx="8153720" cy="159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1505268"/>
                <a:gridCol w="1505268"/>
                <a:gridCol w="1505268"/>
                <a:gridCol w="1505268"/>
                <a:gridCol w="1505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Ofast</a:t>
                      </a:r>
                      <a:endParaRPr lang="en-US" dirty="0"/>
                    </a:p>
                  </a:txBody>
                  <a:tcPr/>
                </a:tc>
              </a:tr>
              <a:tr h="612247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522.784mW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570.949mW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571.1mW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571.1mW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571.1mW</a:t>
                      </a:r>
                      <a:endParaRPr lang="en-US" dirty="0"/>
                    </a:p>
                  </a:txBody>
                  <a:tcPr/>
                </a:tc>
              </a:tr>
              <a:tr h="612247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511.355mW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517.956mW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517.966mW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517.966mW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517.966mW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43856"/>
              </p:ext>
            </p:extLst>
          </p:nvPr>
        </p:nvGraphicFramePr>
        <p:xfrm>
          <a:off x="2689275" y="4481004"/>
          <a:ext cx="8661720" cy="9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/>
                <a:gridCol w="1505268"/>
                <a:gridCol w="1632268"/>
                <a:gridCol w="1632268"/>
                <a:gridCol w="1632268"/>
                <a:gridCol w="1505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Ofast</a:t>
                      </a:r>
                      <a:endParaRPr lang="en-US" dirty="0"/>
                    </a:p>
                  </a:txBody>
                  <a:tcPr/>
                </a:tc>
              </a:tr>
              <a:tr h="612247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513.232mW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513.4996mW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513.4996mW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513.4997mW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515.264mW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592923" y="4097047"/>
            <a:ext cx="8911687" cy="2225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u="sng" dirty="0" smtClean="0"/>
              <a:t>Bubble Sort Program </a:t>
            </a:r>
            <a:r>
              <a:rPr lang="en-US" dirty="0" smtClean="0"/>
              <a:t>: Running Time Complexity –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IN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0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 of Analysis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7738"/>
            <a:ext cx="7119224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Execution Time Analysis on both Matrix Multiplication and Bubble Sort, it was observed that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RUNNING TIME</a:t>
            </a:r>
          </a:p>
          <a:p>
            <a:pPr marL="457200" lvl="1" indent="0">
              <a:buNone/>
            </a:pPr>
            <a:r>
              <a:rPr lang="en-US" sz="1800" dirty="0" smtClean="0"/>
              <a:t>For Large Values of N:</a:t>
            </a:r>
          </a:p>
          <a:p>
            <a:pPr lvl="2"/>
            <a:r>
              <a:rPr lang="en-US" sz="1800" b="1" dirty="0" smtClean="0"/>
              <a:t>reduces considerably (for larger inputs)</a:t>
            </a:r>
            <a:r>
              <a:rPr lang="en-US" sz="1800" dirty="0" smtClean="0"/>
              <a:t> </a:t>
            </a:r>
            <a:r>
              <a:rPr lang="en-US" sz="1800" dirty="0"/>
              <a:t>from O0 to O1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then reduces </a:t>
            </a:r>
            <a:r>
              <a:rPr lang="en-US" sz="1800" dirty="0"/>
              <a:t>relatively less from </a:t>
            </a:r>
            <a:r>
              <a:rPr lang="en-US" sz="1800" dirty="0" smtClean="0"/>
              <a:t>O1 </a:t>
            </a:r>
            <a:r>
              <a:rPr lang="en-US" sz="1800" dirty="0"/>
              <a:t>to </a:t>
            </a:r>
            <a:r>
              <a:rPr lang="en-US" sz="1800" dirty="0" smtClean="0"/>
              <a:t>O2,</a:t>
            </a:r>
          </a:p>
          <a:p>
            <a:pPr lvl="2"/>
            <a:r>
              <a:rPr lang="en-US" sz="1800" dirty="0" smtClean="0"/>
              <a:t>and </a:t>
            </a:r>
            <a:r>
              <a:rPr lang="en-US" sz="1800" dirty="0"/>
              <a:t>similarly for other levels, with </a:t>
            </a:r>
            <a:r>
              <a:rPr lang="en-US" sz="1800" dirty="0" err="1"/>
              <a:t>Ofast</a:t>
            </a:r>
            <a:r>
              <a:rPr lang="en-US" sz="1800" dirty="0"/>
              <a:t> being the best. </a:t>
            </a:r>
          </a:p>
          <a:p>
            <a:pPr marL="457200" lvl="1" indent="0">
              <a:buNone/>
            </a:pPr>
            <a:r>
              <a:rPr lang="en-US" sz="1800" dirty="0" smtClean="0"/>
              <a:t>For Small Values of N</a:t>
            </a:r>
          </a:p>
          <a:p>
            <a:pPr lvl="2"/>
            <a:r>
              <a:rPr lang="en-US" sz="1800" b="1" dirty="0" smtClean="0"/>
              <a:t>does not reduce considerably </a:t>
            </a:r>
            <a:r>
              <a:rPr lang="en-US" sz="1800" dirty="0" smtClean="0"/>
              <a:t>from </a:t>
            </a:r>
            <a:r>
              <a:rPr lang="en-US" sz="1800" dirty="0"/>
              <a:t>O0 to </a:t>
            </a:r>
            <a:r>
              <a:rPr lang="en-US" sz="1800" dirty="0" smtClean="0"/>
              <a:t>O1,</a:t>
            </a:r>
            <a:endParaRPr lang="en-US" sz="1800" dirty="0"/>
          </a:p>
          <a:p>
            <a:pPr lvl="2"/>
            <a:r>
              <a:rPr lang="en-US" sz="1800" dirty="0"/>
              <a:t>then reduces relatively less from O1 to O2,</a:t>
            </a:r>
          </a:p>
          <a:p>
            <a:pPr lvl="2"/>
            <a:r>
              <a:rPr lang="en-US" sz="1800" dirty="0"/>
              <a:t>and similarly for other levels, with </a:t>
            </a:r>
            <a:r>
              <a:rPr lang="en-US" sz="1800" dirty="0" err="1"/>
              <a:t>Ofast</a:t>
            </a:r>
            <a:r>
              <a:rPr lang="en-US" sz="1800" dirty="0"/>
              <a:t> being the best.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 of Analysis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7738"/>
            <a:ext cx="711922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POWER</a:t>
            </a:r>
            <a:endParaRPr lang="en-US" sz="1800" dirty="0" smtClean="0"/>
          </a:p>
          <a:p>
            <a:pPr lvl="2"/>
            <a:r>
              <a:rPr lang="en-US" sz="1800" b="1" dirty="0" smtClean="0"/>
              <a:t>increases </a:t>
            </a:r>
            <a:r>
              <a:rPr lang="en-US" sz="1800" dirty="0" smtClean="0"/>
              <a:t>from O0 to O1,</a:t>
            </a:r>
          </a:p>
          <a:p>
            <a:pPr lvl="2"/>
            <a:r>
              <a:rPr lang="en-US" sz="1800" dirty="0" smtClean="0"/>
              <a:t>then increases relatively less from O1 to O2,</a:t>
            </a:r>
          </a:p>
          <a:p>
            <a:pPr lvl="2"/>
            <a:r>
              <a:rPr lang="en-US" sz="1800" dirty="0" smtClean="0"/>
              <a:t>then very slow increase (or similar) from O2 to O3</a:t>
            </a:r>
          </a:p>
          <a:p>
            <a:pPr lvl="2"/>
            <a:r>
              <a:rPr lang="en-US" sz="1800" dirty="0" smtClean="0"/>
              <a:t>then either remains stable or increases from O3 to </a:t>
            </a:r>
            <a:r>
              <a:rPr lang="en-US" sz="1800" dirty="0" err="1" smtClean="0"/>
              <a:t>Ofast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 smtClean="0"/>
              <a:t>Therefore, Power consumption </a:t>
            </a:r>
            <a:r>
              <a:rPr lang="en-US" sz="1800" b="1" dirty="0" smtClean="0"/>
              <a:t>increases</a:t>
            </a:r>
            <a:r>
              <a:rPr lang="en-US" sz="1800" dirty="0" smtClean="0"/>
              <a:t> from O0 to </a:t>
            </a:r>
            <a:r>
              <a:rPr lang="en-US" sz="1800" dirty="0" err="1" smtClean="0"/>
              <a:t>Ofast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5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43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Literature Survey</a:t>
            </a:r>
            <a:endParaRPr lang="en-IN" sz="32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75072"/>
              </p:ext>
            </p:extLst>
          </p:nvPr>
        </p:nvGraphicFramePr>
        <p:xfrm>
          <a:off x="2374709" y="859584"/>
          <a:ext cx="9082587" cy="5826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22"/>
                <a:gridCol w="1338484"/>
                <a:gridCol w="1889627"/>
                <a:gridCol w="580581"/>
                <a:gridCol w="3119938"/>
                <a:gridCol w="1515335"/>
              </a:tblGrid>
              <a:tr h="4124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sng" dirty="0">
                          <a:effectLst/>
                        </a:rPr>
                        <a:t>S No.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sng">
                          <a:effectLst/>
                        </a:rPr>
                        <a:t>Author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sng">
                          <a:effectLst/>
                        </a:rPr>
                        <a:t>Paper Title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sng">
                          <a:effectLst/>
                        </a:rPr>
                        <a:t>Year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sng">
                          <a:effectLst/>
                        </a:rPr>
                        <a:t>Crux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sng">
                          <a:effectLst/>
                        </a:rPr>
                        <a:t>Venue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</a:tr>
              <a:tr h="72186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1" dirty="0" smtClean="0">
                          <a:effectLst/>
                        </a:rPr>
                        <a:t>1.</a:t>
                      </a:r>
                      <a:r>
                        <a:rPr lang="en-US" sz="1000" i="1" dirty="0">
                          <a:effectLst/>
                        </a:rPr>
                        <a:t> 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David Branco and P. R. Henriques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Impact of GCC Optimization levels in energy consumptions during C/C++ program execution.</a:t>
                      </a:r>
                      <a:r>
                        <a:rPr lang="en-US" sz="1000" i="1" baseline="30000">
                          <a:effectLst/>
                        </a:rPr>
                        <a:t> [1]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2015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Presenting experimental setup and method followed to measure and compare resources consumed by a program during execution.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2015 IEEE 13</a:t>
                      </a:r>
                      <a:r>
                        <a:rPr lang="en-US" sz="1000" i="1" baseline="30000">
                          <a:effectLst/>
                        </a:rPr>
                        <a:t>th</a:t>
                      </a:r>
                      <a:r>
                        <a:rPr lang="en-US" sz="1000" i="1">
                          <a:effectLst/>
                        </a:rPr>
                        <a:t> International Scientific Conference on Informatics.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</a:tr>
              <a:tr h="97671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1" dirty="0" smtClean="0">
                          <a:effectLst/>
                        </a:rPr>
                        <a:t>2.</a:t>
                      </a:r>
                      <a:r>
                        <a:rPr lang="en-US" sz="1000" i="1" dirty="0">
                          <a:effectLst/>
                        </a:rPr>
                        <a:t> 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</a:rPr>
                        <a:t>V.Tiwari</a:t>
                      </a:r>
                      <a:r>
                        <a:rPr lang="en-US" sz="1000" i="1" dirty="0">
                          <a:effectLst/>
                        </a:rPr>
                        <a:t>, </a:t>
                      </a:r>
                      <a:r>
                        <a:rPr lang="en-US" sz="1000" i="1" dirty="0" err="1">
                          <a:effectLst/>
                        </a:rPr>
                        <a:t>Sharad</a:t>
                      </a:r>
                      <a:r>
                        <a:rPr lang="en-US" sz="1000" i="1" dirty="0">
                          <a:effectLst/>
                        </a:rPr>
                        <a:t> Malik and </a:t>
                      </a:r>
                      <a:r>
                        <a:rPr lang="en-US" sz="1000" i="1" dirty="0" err="1">
                          <a:effectLst/>
                        </a:rPr>
                        <a:t>A.Wolfe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Compilation techniques for low energy : an overview</a:t>
                      </a:r>
                      <a:r>
                        <a:rPr lang="en-US" sz="1000" i="1" baseline="30000">
                          <a:effectLst/>
                        </a:rPr>
                        <a:t>[2]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1994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techniques such as Re-ordering instructions to reduce switching and using patterns for Code generations to reduce Power.</a:t>
                      </a:r>
                      <a:endParaRPr lang="en-IN" sz="10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Conclusion: Conducted an experiment which reduced power 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upto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40%.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In Low Power Electronics, 1994, Digest of Technical Papers, IEEE Symposium.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</a:tr>
              <a:tr h="91962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1" dirty="0" smtClean="0">
                          <a:effectLst/>
                        </a:rPr>
                        <a:t>3.</a:t>
                      </a:r>
                      <a:r>
                        <a:rPr lang="en-US" sz="1000" i="1" dirty="0">
                          <a:effectLst/>
                        </a:rPr>
                        <a:t> 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Mahmut Kandemir, N. Vijaykrishnan and Mary Jane Irwin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Power aware computing</a:t>
                      </a:r>
                      <a:r>
                        <a:rPr lang="en-US" sz="1000" i="1" baseline="30000">
                          <a:effectLst/>
                        </a:rPr>
                        <a:t>[3]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2002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two power aware low-level techniques: 1) Instruction Scheduling for reducing switching 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acitivity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2) Post-compilation relabeling of Register for reducing Power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In Chapter Compiler Optimizations for Low Power Systems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</a:tr>
              <a:tr h="131095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Madhavi Valluri and Lizy K.John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Is Compiling for Performance – Compiling for Powers?</a:t>
                      </a:r>
                      <a:r>
                        <a:rPr lang="en-US" sz="1000" i="1" baseline="30000">
                          <a:effectLst/>
                        </a:rPr>
                        <a:t> [4]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2001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present a quantitative study where they examine the effect of the standard optimizations levels −01 to −04 on power and energy of the processor. They also evaluate the effect of four individual optimizations on power/energy and classify them as “low energy” or “low power” optimizations.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Springer US, Boston, MA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</a:tr>
              <a:tr h="831567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Ulrich Kremer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Low Power/Energy Compiler Optimizations</a:t>
                      </a:r>
                      <a:r>
                        <a:rPr lang="en-US" sz="1000" i="1" baseline="30000">
                          <a:effectLst/>
                        </a:rPr>
                        <a:t>[5]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</a:rPr>
                        <a:t>2005</a:t>
                      </a:r>
                      <a:endParaRPr lang="en-IN" sz="1000" i="1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Comparison of Power &amp; Energy and Performance Analysis and concluded that both of them are different strategies and one can not be a by-product of the other.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Low-Power Electronics Design, CRC Press, 2005</a:t>
                      </a:r>
                      <a:endParaRPr lang="en-IN" sz="1000" i="1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25991" marR="25991" marT="25991" marB="259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904" y="251248"/>
            <a:ext cx="8911687" cy="1280890"/>
          </a:xfrm>
        </p:spPr>
        <p:txBody>
          <a:bodyPr/>
          <a:lstStyle/>
          <a:p>
            <a:r>
              <a:rPr lang="en-US" b="1" u="sng" dirty="0" smtClean="0"/>
              <a:t>Motivation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04" y="1387876"/>
            <a:ext cx="8915400" cy="3777622"/>
          </a:xfrm>
        </p:spPr>
        <p:txBody>
          <a:bodyPr>
            <a:noAutofit/>
          </a:bodyPr>
          <a:lstStyle/>
          <a:p>
            <a:r>
              <a:rPr lang="en-IN" sz="2000" dirty="0"/>
              <a:t>As suggested from </a:t>
            </a:r>
            <a:r>
              <a:rPr lang="en-IN" sz="2000" dirty="0" smtClean="0"/>
              <a:t>literature and the survey conducted, </a:t>
            </a:r>
            <a:r>
              <a:rPr lang="en-IN" sz="2000" dirty="0"/>
              <a:t>the focus of compiler optimization techniques have been </a:t>
            </a:r>
            <a:r>
              <a:rPr lang="en-IN" sz="2000" dirty="0" smtClean="0"/>
              <a:t>on :</a:t>
            </a:r>
          </a:p>
          <a:p>
            <a:pPr lvl="1"/>
            <a:r>
              <a:rPr lang="en-IN" sz="2000" b="1" dirty="0" smtClean="0"/>
              <a:t>reducing </a:t>
            </a:r>
            <a:r>
              <a:rPr lang="en-IN" sz="2000" b="1" dirty="0" smtClean="0"/>
              <a:t>execution</a:t>
            </a:r>
            <a:r>
              <a:rPr lang="en-IN" sz="2000" b="1" dirty="0" smtClean="0"/>
              <a:t> </a:t>
            </a:r>
            <a:r>
              <a:rPr lang="en-IN" sz="2000" b="1" dirty="0"/>
              <a:t>time</a:t>
            </a:r>
            <a:r>
              <a:rPr lang="en-IN" sz="2000" dirty="0"/>
              <a:t> of </a:t>
            </a:r>
            <a:r>
              <a:rPr lang="en-IN" sz="2000" dirty="0" smtClean="0"/>
              <a:t>program. </a:t>
            </a:r>
          </a:p>
          <a:p>
            <a:pPr lvl="1"/>
            <a:r>
              <a:rPr lang="en-IN" sz="2000" dirty="0" smtClean="0"/>
              <a:t>and </a:t>
            </a:r>
            <a:r>
              <a:rPr lang="en-IN" sz="2000" dirty="0"/>
              <a:t>power reduction has </a:t>
            </a:r>
            <a:r>
              <a:rPr lang="en-IN" sz="2000" dirty="0" smtClean="0"/>
              <a:t>been considered </a:t>
            </a:r>
            <a:r>
              <a:rPr lang="en-IN" sz="2000" dirty="0"/>
              <a:t>a by product of </a:t>
            </a:r>
            <a:r>
              <a:rPr lang="en-IN" sz="2000" dirty="0" smtClean="0"/>
              <a:t>it.</a:t>
            </a:r>
          </a:p>
          <a:p>
            <a:pPr marL="457200" lvl="1" indent="0">
              <a:buNone/>
            </a:pPr>
            <a:r>
              <a:rPr lang="en-US" sz="2000" dirty="0" smtClean="0"/>
              <a:t>i.e. Reducing Power was not taken into consideration during </a:t>
            </a:r>
            <a:r>
              <a:rPr lang="en-US" sz="2000" dirty="0"/>
              <a:t>t</a:t>
            </a:r>
            <a:r>
              <a:rPr lang="en-US" sz="2000" dirty="0" smtClean="0"/>
              <a:t>he Optimization</a:t>
            </a:r>
            <a:endParaRPr lang="en-IN" sz="2000" dirty="0"/>
          </a:p>
          <a:p>
            <a:r>
              <a:rPr lang="en-IN" sz="2000" dirty="0"/>
              <a:t>As a result, compiler optimizations for low power have remained mostly unexplored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 smtClean="0"/>
              <a:t>Hence, there </a:t>
            </a:r>
            <a:r>
              <a:rPr lang="en-IN" sz="2000" dirty="0"/>
              <a:t>is a need for </a:t>
            </a:r>
            <a:r>
              <a:rPr lang="en-IN" sz="2000" dirty="0" smtClean="0"/>
              <a:t>work </a:t>
            </a:r>
            <a:r>
              <a:rPr lang="en-IN" sz="2000" dirty="0"/>
              <a:t>in finding out </a:t>
            </a:r>
            <a:r>
              <a:rPr lang="en-IN" sz="2000" b="1" dirty="0"/>
              <a:t>low power compilation techniques</a:t>
            </a:r>
            <a:r>
              <a:rPr lang="en-IN" sz="2000" dirty="0"/>
              <a:t> and study </a:t>
            </a:r>
            <a:r>
              <a:rPr lang="en-IN" sz="2000" dirty="0" smtClean="0"/>
              <a:t>their </a:t>
            </a:r>
            <a:r>
              <a:rPr lang="en-IN" sz="2000" dirty="0" smtClean="0"/>
              <a:t>effect.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6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Statement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Exploring various compiler optimization techniques (GCC) and study their effect on power optimization on ARM Architecture.</a:t>
            </a:r>
            <a:endParaRPr lang="en-IN" dirty="0"/>
          </a:p>
          <a:p>
            <a:pPr lvl="0"/>
            <a:r>
              <a:rPr lang="en-US" dirty="0"/>
              <a:t>Develop low power compiler techniques as patches for gnu tool chain.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4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Power Optimization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3592"/>
            <a:ext cx="7575720" cy="39847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P</a:t>
            </a:r>
            <a:r>
              <a:rPr lang="en-US" sz="1600" dirty="0" smtClean="0"/>
              <a:t>ower </a:t>
            </a:r>
            <a:r>
              <a:rPr lang="en-US" sz="1600" dirty="0"/>
              <a:t>consumption optimizations for embedded </a:t>
            </a:r>
            <a:r>
              <a:rPr lang="en-US" sz="1600" dirty="0" smtClean="0"/>
              <a:t>systems targets at reducing the power during execution thus making systems much power efficient and less heat generation, and the research on this </a:t>
            </a:r>
            <a:r>
              <a:rPr lang="en-US" sz="1600" dirty="0"/>
              <a:t>is </a:t>
            </a:r>
            <a:r>
              <a:rPr lang="en-US" sz="1600" dirty="0" smtClean="0"/>
              <a:t>growing </a:t>
            </a:r>
            <a:r>
              <a:rPr lang="en-US" sz="1600" dirty="0"/>
              <a:t>every year. Important approaches that can be named </a:t>
            </a:r>
            <a:r>
              <a:rPr lang="en-US" sz="1600" dirty="0" smtClean="0"/>
              <a:t>include:</a:t>
            </a:r>
          </a:p>
          <a:p>
            <a:pPr lvl="1" algn="just">
              <a:lnSpc>
                <a:spcPct val="150000"/>
              </a:lnSpc>
            </a:pPr>
            <a:r>
              <a:rPr lang="en-US" b="1" u="sng" dirty="0" smtClean="0"/>
              <a:t>Dynamic frequency and voltage scaling (DVS) </a:t>
            </a:r>
            <a:r>
              <a:rPr lang="en-US" dirty="0" smtClean="0"/>
              <a:t>- </a:t>
            </a:r>
            <a:r>
              <a:rPr lang="en-US" dirty="0"/>
              <a:t>idea of DVS is to change the voltage of the power supply unit </a:t>
            </a:r>
            <a:r>
              <a:rPr lang="en-US" dirty="0" smtClean="0"/>
              <a:t>in some </a:t>
            </a:r>
            <a:r>
              <a:rPr lang="en-US" dirty="0"/>
              <a:t>places (called power management points, PMPs) during program </a:t>
            </a:r>
            <a:r>
              <a:rPr lang="en-US" dirty="0" smtClean="0"/>
              <a:t>execution</a:t>
            </a:r>
            <a:r>
              <a:rPr lang="en-US" dirty="0"/>
              <a:t>, such that energy consumption decreases but the needed </a:t>
            </a:r>
            <a:r>
              <a:rPr lang="en-US" dirty="0" smtClean="0"/>
              <a:t>functionality </a:t>
            </a:r>
            <a:r>
              <a:rPr lang="en-US" dirty="0" smtClean="0"/>
              <a:t>is still </a:t>
            </a:r>
            <a:r>
              <a:rPr lang="en-US" dirty="0"/>
              <a:t>maintained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126136" cy="377762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Tuning </a:t>
            </a:r>
            <a:r>
              <a:rPr lang="en-US" b="1" u="sng" dirty="0"/>
              <a:t>of memory optimizations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Memory subsystem is considered one of the most energy-consuming parts of </a:t>
            </a:r>
            <a:r>
              <a:rPr lang="en-US" dirty="0" smtClean="0"/>
              <a:t>embedded </a:t>
            </a:r>
            <a:r>
              <a:rPr lang="en-US" dirty="0"/>
              <a:t>devices. Hence, minimization of memory accesses and optimization </a:t>
            </a:r>
            <a:r>
              <a:rPr lang="en-US" dirty="0" smtClean="0"/>
              <a:t>of cache </a:t>
            </a:r>
            <a:r>
              <a:rPr lang="en-US" dirty="0"/>
              <a:t>behavior is an important approach for lowering power </a:t>
            </a:r>
            <a:r>
              <a:rPr lang="en-US" dirty="0" smtClean="0"/>
              <a:t>consumption.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b="1" u="sng" dirty="0" smtClean="0"/>
              <a:t>Power Optimization (cont.)</a:t>
            </a:r>
            <a:endParaRPr lang="en-IN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4098611"/>
            <a:ext cx="7966338" cy="205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7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 Flow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77" y="1448117"/>
            <a:ext cx="8859935" cy="3908743"/>
          </a:xfrm>
        </p:spPr>
      </p:pic>
    </p:spTree>
    <p:extLst>
      <p:ext uri="{BB962C8B-B14F-4D97-AF65-F5344CB8AC3E}">
        <p14:creationId xmlns:p14="http://schemas.microsoft.com/office/powerpoint/2010/main" val="12762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Goals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smtClean="0"/>
              <a:t>To Study Various Power Optimization Techniques.</a:t>
            </a:r>
          </a:p>
          <a:p>
            <a:pPr marL="342900" lvl="1" indent="-342900"/>
            <a:r>
              <a:rPr lang="en-US" sz="2000" dirty="0"/>
              <a:t>T</a:t>
            </a:r>
            <a:r>
              <a:rPr lang="en-US" sz="2000" dirty="0" smtClean="0"/>
              <a:t>o Develop </a:t>
            </a:r>
            <a:r>
              <a:rPr lang="en-US" sz="2000" dirty="0"/>
              <a:t>a patch for the GNU tool-chain that will aim at reducing Power at various Optimization levels</a:t>
            </a:r>
            <a:r>
              <a:rPr lang="en-US" sz="2000" dirty="0" smtClean="0"/>
              <a:t>.</a:t>
            </a:r>
          </a:p>
          <a:p>
            <a:pPr marL="342900" lvl="1" indent="-342900"/>
            <a:r>
              <a:rPr lang="en-US" sz="2000" dirty="0" smtClean="0"/>
              <a:t>To ensure/prove that the functionality of the program is conserved after applying optimization techniques.</a:t>
            </a:r>
          </a:p>
          <a:p>
            <a:pPr marL="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Aim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9711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aim of this project is to :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tudy the effect of various </a:t>
            </a:r>
            <a:r>
              <a:rPr lang="en-US" sz="2400" dirty="0" err="1" smtClean="0"/>
              <a:t>gcc</a:t>
            </a:r>
            <a:r>
              <a:rPr lang="en-US" sz="2400" dirty="0" smtClean="0"/>
              <a:t> optimization levels on “Execution Time” and “</a:t>
            </a:r>
            <a:r>
              <a:rPr lang="en-US" sz="2400" dirty="0" smtClean="0"/>
              <a:t>Power consumed</a:t>
            </a:r>
            <a:r>
              <a:rPr lang="en-US" sz="2400" dirty="0" smtClean="0"/>
              <a:t>”.</a:t>
            </a:r>
            <a:endParaRPr lang="en-US" sz="2400" dirty="0" smtClean="0"/>
          </a:p>
          <a:p>
            <a:pPr lvl="1"/>
            <a:r>
              <a:rPr lang="en-US" sz="2400" dirty="0" smtClean="0"/>
              <a:t>Develop a patch for the GNU tool-chain that will aim at reducing Power at various Optimization levels.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39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Optimizing Compiler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Introduction: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An</a:t>
            </a:r>
            <a:r>
              <a:rPr lang="en-IN" sz="2000" dirty="0">
                <a:solidFill>
                  <a:schemeClr val="tx1"/>
                </a:solidFill>
              </a:rPr>
              <a:t> optimizing </a:t>
            </a:r>
            <a:r>
              <a:rPr lang="en-IN" sz="2000" dirty="0" smtClean="0">
                <a:solidFill>
                  <a:schemeClr val="tx1"/>
                </a:solidFill>
              </a:rPr>
              <a:t>compiler </a:t>
            </a:r>
            <a:r>
              <a:rPr lang="en-IN" sz="2000" dirty="0">
                <a:solidFill>
                  <a:schemeClr val="tx1"/>
                </a:solidFill>
              </a:rPr>
              <a:t>tries to </a:t>
            </a:r>
            <a:r>
              <a:rPr lang="en-IN" sz="2000" b="1" dirty="0">
                <a:solidFill>
                  <a:schemeClr val="tx1"/>
                </a:solidFill>
              </a:rPr>
              <a:t>minimize</a:t>
            </a:r>
            <a:r>
              <a:rPr lang="en-IN" sz="2000" dirty="0">
                <a:solidFill>
                  <a:schemeClr val="tx1"/>
                </a:solidFill>
              </a:rPr>
              <a:t> or </a:t>
            </a:r>
            <a:r>
              <a:rPr lang="en-IN" sz="2000" b="1" dirty="0">
                <a:solidFill>
                  <a:schemeClr val="tx1"/>
                </a:solidFill>
              </a:rPr>
              <a:t>maximize</a:t>
            </a:r>
            <a:r>
              <a:rPr lang="en-IN" sz="2000" dirty="0">
                <a:solidFill>
                  <a:schemeClr val="tx1"/>
                </a:solidFill>
              </a:rPr>
              <a:t> some attributes of an executable computer program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most common requirement is to </a:t>
            </a:r>
            <a:r>
              <a:rPr lang="en-IN" sz="2000" b="1" dirty="0">
                <a:solidFill>
                  <a:schemeClr val="tx1"/>
                </a:solidFill>
              </a:rPr>
              <a:t>minimize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the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chemeClr val="tx1"/>
                </a:solidFill>
              </a:rPr>
              <a:t>time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taken to execute a </a:t>
            </a:r>
            <a:r>
              <a:rPr lang="en-IN" sz="2000" dirty="0" smtClean="0">
                <a:solidFill>
                  <a:schemeClr val="tx1"/>
                </a:solidFill>
              </a:rPr>
              <a:t>program,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b="1" dirty="0" smtClean="0">
                <a:solidFill>
                  <a:schemeClr val="tx1"/>
                </a:solidFill>
              </a:rPr>
              <a:t>amount of memory</a:t>
            </a:r>
            <a:r>
              <a:rPr lang="en-IN" sz="2000" dirty="0" smtClean="0">
                <a:solidFill>
                  <a:schemeClr val="tx1"/>
                </a:solidFill>
              </a:rPr>
              <a:t> occupied and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the</a:t>
            </a:r>
            <a:r>
              <a:rPr lang="en-IN" sz="2000" dirty="0">
                <a:solidFill>
                  <a:schemeClr val="tx1"/>
                </a:solidFill>
              </a:rPr>
              <a:t> </a:t>
            </a:r>
            <a:r>
              <a:rPr lang="en-IN" sz="2000" b="1" dirty="0">
                <a:solidFill>
                  <a:schemeClr val="tx1"/>
                </a:solidFill>
              </a:rPr>
              <a:t>power</a:t>
            </a:r>
            <a:r>
              <a:rPr lang="en-IN" sz="2000" dirty="0">
                <a:solidFill>
                  <a:schemeClr val="tx1"/>
                </a:solidFill>
              </a:rPr>
              <a:t> consumed by a program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9069" y="0"/>
            <a:ext cx="962578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Levels of Optimization</a:t>
            </a:r>
            <a:endParaRPr lang="en-US" sz="3200" b="1" u="sng" dirty="0" smtClean="0"/>
          </a:p>
          <a:p>
            <a:endParaRPr lang="en-US" dirty="0"/>
          </a:p>
          <a:p>
            <a:r>
              <a:rPr lang="en-US" b="1" dirty="0" smtClean="0"/>
              <a:t>– O0 (Level 0)</a:t>
            </a:r>
          </a:p>
          <a:p>
            <a:r>
              <a:rPr lang="en-IN" i="1" dirty="0"/>
              <a:t>No optimization</a:t>
            </a:r>
            <a:r>
              <a:rPr lang="en-IN" dirty="0"/>
              <a:t> (the default); generates </a:t>
            </a:r>
            <a:r>
              <a:rPr lang="en-IN" i="1" dirty="0" err="1"/>
              <a:t>u</a:t>
            </a:r>
            <a:r>
              <a:rPr lang="en-IN" i="1" dirty="0" err="1" smtClean="0"/>
              <a:t>noptimized</a:t>
            </a:r>
            <a:r>
              <a:rPr lang="en-IN" i="1" dirty="0" smtClean="0"/>
              <a:t> </a:t>
            </a:r>
            <a:r>
              <a:rPr lang="en-IN" dirty="0"/>
              <a:t>code but has the </a:t>
            </a:r>
            <a:r>
              <a:rPr lang="en-IN" i="1" dirty="0"/>
              <a:t>fastest compilation time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  <a:p>
            <a:r>
              <a:rPr lang="en-US" b="1" dirty="0" smtClean="0"/>
              <a:t>– O1 (Level 1)</a:t>
            </a:r>
          </a:p>
          <a:p>
            <a:r>
              <a:rPr lang="en-IN" i="1" dirty="0"/>
              <a:t>Moderate optimization</a:t>
            </a:r>
            <a:r>
              <a:rPr lang="en-IN" dirty="0"/>
              <a:t>; </a:t>
            </a:r>
            <a:r>
              <a:rPr lang="en-IN" i="1" dirty="0"/>
              <a:t>optimizes reasonably</a:t>
            </a:r>
            <a:r>
              <a:rPr lang="en-IN" dirty="0"/>
              <a:t> well but does not degrade compilation time significantly</a:t>
            </a:r>
            <a:r>
              <a:rPr lang="en-IN" dirty="0" smtClean="0"/>
              <a:t>.</a:t>
            </a:r>
          </a:p>
          <a:p>
            <a:r>
              <a:rPr lang="en-US" dirty="0" smtClean="0"/>
              <a:t>Optimization : global register allocation, dead-code elimination etc. </a:t>
            </a:r>
            <a:endParaRPr lang="en-IN" dirty="0" smtClean="0"/>
          </a:p>
          <a:p>
            <a:endParaRPr lang="en-US" dirty="0"/>
          </a:p>
          <a:p>
            <a:r>
              <a:rPr lang="en-US" b="1" dirty="0" smtClean="0"/>
              <a:t>– </a:t>
            </a:r>
            <a:r>
              <a:rPr lang="en-US" b="1" dirty="0"/>
              <a:t>O2 (Level </a:t>
            </a:r>
            <a:r>
              <a:rPr lang="en-US" b="1" dirty="0" smtClean="0"/>
              <a:t>2)</a:t>
            </a:r>
          </a:p>
          <a:p>
            <a:r>
              <a:rPr lang="en-IN" i="1" dirty="0" smtClean="0"/>
              <a:t>Full optimization</a:t>
            </a:r>
            <a:r>
              <a:rPr lang="en-IN" dirty="0" smtClean="0"/>
              <a:t>; </a:t>
            </a:r>
            <a:r>
              <a:rPr lang="en-IN" dirty="0"/>
              <a:t>generates </a:t>
            </a:r>
            <a:r>
              <a:rPr lang="en-IN" i="1" dirty="0"/>
              <a:t>highly optimized code</a:t>
            </a:r>
            <a:r>
              <a:rPr lang="en-IN" dirty="0"/>
              <a:t> and </a:t>
            </a:r>
            <a:r>
              <a:rPr lang="en-IN" dirty="0" smtClean="0"/>
              <a:t>has </a:t>
            </a:r>
            <a:r>
              <a:rPr lang="en-IN" i="1" dirty="0" smtClean="0"/>
              <a:t>slower </a:t>
            </a:r>
            <a:r>
              <a:rPr lang="en-IN" i="1" dirty="0"/>
              <a:t>compilation </a:t>
            </a:r>
            <a:r>
              <a:rPr lang="en-IN" i="1" dirty="0" smtClean="0"/>
              <a:t>time</a:t>
            </a:r>
            <a:r>
              <a:rPr lang="en-IN" i="1" dirty="0"/>
              <a:t> </a:t>
            </a:r>
            <a:r>
              <a:rPr lang="en-IN" i="1" dirty="0" smtClean="0"/>
              <a:t>than O1.</a:t>
            </a:r>
            <a:endParaRPr lang="en-IN" i="1" dirty="0" smtClean="0"/>
          </a:p>
          <a:p>
            <a:r>
              <a:rPr lang="en-US" dirty="0" smtClean="0"/>
              <a:t>Optimization : O1 + loop unrolling, thread jumps optimization etc.</a:t>
            </a:r>
          </a:p>
          <a:p>
            <a:endParaRPr lang="en-US" dirty="0"/>
          </a:p>
          <a:p>
            <a:r>
              <a:rPr lang="en-US" b="1" dirty="0" smtClean="0"/>
              <a:t>– </a:t>
            </a:r>
            <a:r>
              <a:rPr lang="en-US" b="1" dirty="0"/>
              <a:t>O3 (Level </a:t>
            </a:r>
            <a:r>
              <a:rPr lang="en-US" b="1" dirty="0" smtClean="0"/>
              <a:t>3)</a:t>
            </a:r>
          </a:p>
          <a:p>
            <a:r>
              <a:rPr lang="en-IN" i="1" dirty="0"/>
              <a:t>Full optimization</a:t>
            </a:r>
            <a:r>
              <a:rPr lang="en-IN" dirty="0"/>
              <a:t> as in `-O2'; also uses more aggressive automatic </a:t>
            </a:r>
            <a:r>
              <a:rPr lang="en-IN" dirty="0" err="1"/>
              <a:t>inlining</a:t>
            </a:r>
            <a:r>
              <a:rPr lang="en-IN" dirty="0"/>
              <a:t> of subprograms within a unit </a:t>
            </a:r>
            <a:r>
              <a:rPr lang="en-IN" dirty="0" smtClean="0"/>
              <a:t>(</a:t>
            </a:r>
            <a:r>
              <a:rPr lang="en-IN" dirty="0" err="1" smtClean="0"/>
              <a:t>inlining</a:t>
            </a:r>
            <a:r>
              <a:rPr lang="en-IN" dirty="0" smtClean="0"/>
              <a:t> </a:t>
            </a:r>
            <a:r>
              <a:rPr lang="en-IN" dirty="0"/>
              <a:t>of Subprograms) and attempts to </a:t>
            </a:r>
            <a:r>
              <a:rPr lang="en-IN" dirty="0" err="1"/>
              <a:t>vectorize</a:t>
            </a:r>
            <a:r>
              <a:rPr lang="en-IN" dirty="0"/>
              <a:t> loops</a:t>
            </a:r>
            <a:r>
              <a:rPr lang="en-IN" dirty="0" smtClean="0"/>
              <a:t>.</a:t>
            </a:r>
          </a:p>
          <a:p>
            <a:r>
              <a:rPr lang="en-US" dirty="0" smtClean="0"/>
              <a:t>Optimization : O2 + prefetching, code motion, scalar replacement etc.</a:t>
            </a:r>
            <a:endParaRPr lang="en-IN" dirty="0" smtClean="0"/>
          </a:p>
          <a:p>
            <a:endParaRPr lang="en-US" dirty="0" smtClean="0"/>
          </a:p>
          <a:p>
            <a:r>
              <a:rPr lang="en-US" b="1" dirty="0" smtClean="0"/>
              <a:t>– </a:t>
            </a:r>
            <a:r>
              <a:rPr lang="en-US" b="1" dirty="0" err="1" smtClean="0"/>
              <a:t>Ofast</a:t>
            </a:r>
            <a:r>
              <a:rPr lang="en-US" b="1" dirty="0"/>
              <a:t> (Level </a:t>
            </a:r>
            <a:r>
              <a:rPr lang="en-US" b="1" dirty="0" smtClean="0"/>
              <a:t>4)</a:t>
            </a:r>
            <a:endParaRPr lang="en-US" b="1" dirty="0"/>
          </a:p>
          <a:p>
            <a:r>
              <a:rPr lang="en-IN" dirty="0" smtClean="0"/>
              <a:t>Perform </a:t>
            </a:r>
            <a:r>
              <a:rPr lang="en-IN" dirty="0"/>
              <a:t>level-3 optimizations plus disregard strict standards compliance.</a:t>
            </a:r>
          </a:p>
        </p:txBody>
      </p:sp>
    </p:spTree>
    <p:extLst>
      <p:ext uri="{BB962C8B-B14F-4D97-AF65-F5344CB8AC3E}">
        <p14:creationId xmlns:p14="http://schemas.microsoft.com/office/powerpoint/2010/main" val="34611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-75686"/>
            <a:ext cx="8911687" cy="1280890"/>
          </a:xfrm>
        </p:spPr>
        <p:txBody>
          <a:bodyPr/>
          <a:lstStyle/>
          <a:p>
            <a:pPr algn="ctr"/>
            <a:r>
              <a:rPr lang="en-US" b="1" u="sng" dirty="0" smtClean="0"/>
              <a:t>Optimization Techniques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0" y="710292"/>
            <a:ext cx="3970020" cy="2018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020" y="2752602"/>
            <a:ext cx="342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Global Register Allocation by Graph Coloring</a:t>
            </a:r>
            <a:endParaRPr lang="en-IN" sz="11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90" y="736769"/>
            <a:ext cx="3489647" cy="1991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8830" y="2728352"/>
            <a:ext cx="303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Dead Code Elimination</a:t>
            </a:r>
            <a:endParaRPr lang="en-IN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9612533" y="2737213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Loop Unrolling</a:t>
            </a:r>
            <a:endParaRPr lang="en-IN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710293"/>
            <a:ext cx="3924300" cy="2026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0" y="4001277"/>
            <a:ext cx="3970020" cy="19516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09695" y="5934445"/>
            <a:ext cx="12795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Jump Threading</a:t>
            </a:r>
            <a:endParaRPr lang="en-IN" sz="11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38" y="3994688"/>
            <a:ext cx="2906407" cy="10718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28830" y="5256226"/>
            <a:ext cx="10743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Code Motion</a:t>
            </a:r>
            <a:endParaRPr lang="en-IN" sz="11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93" y="3435842"/>
            <a:ext cx="4382277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624109"/>
            <a:ext cx="8911687" cy="5570213"/>
          </a:xfr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864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-83812"/>
            <a:ext cx="8911687" cy="1280890"/>
          </a:xfrm>
        </p:spPr>
        <p:txBody>
          <a:bodyPr/>
          <a:lstStyle/>
          <a:p>
            <a:r>
              <a:rPr lang="en-US" b="1" u="sng" dirty="0" smtClean="0"/>
              <a:t>Execution Time Survey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5566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Matrix Multiplication Program </a:t>
            </a:r>
            <a:r>
              <a:rPr lang="en-US" dirty="0" smtClean="0"/>
              <a:t>: Running Time Complexity –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910594"/>
            <a:ext cx="9396912" cy="57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-83812"/>
            <a:ext cx="8911687" cy="1280890"/>
          </a:xfrm>
        </p:spPr>
        <p:txBody>
          <a:bodyPr/>
          <a:lstStyle/>
          <a:p>
            <a:r>
              <a:rPr lang="en-US" b="1" u="sng" dirty="0" smtClean="0"/>
              <a:t>Execution Time Survey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5566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Bubble Sort Program </a:t>
            </a:r>
            <a:r>
              <a:rPr lang="en-US" dirty="0" smtClean="0"/>
              <a:t>: Running Time Complexity –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970385"/>
            <a:ext cx="9396912" cy="56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Steps to Measure Power</a:t>
            </a:r>
            <a:endParaRPr lang="en-IN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4480"/>
            <a:ext cx="8105555" cy="4800599"/>
          </a:xfrm>
        </p:spPr>
      </p:pic>
    </p:spTree>
    <p:extLst>
      <p:ext uri="{BB962C8B-B14F-4D97-AF65-F5344CB8AC3E}">
        <p14:creationId xmlns:p14="http://schemas.microsoft.com/office/powerpoint/2010/main" val="29078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1028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Open Sans</vt:lpstr>
      <vt:lpstr>Wingdings</vt:lpstr>
      <vt:lpstr>Wingdings 3</vt:lpstr>
      <vt:lpstr>Wisp</vt:lpstr>
      <vt:lpstr>Low Power Optimization  for GCC Compiler</vt:lpstr>
      <vt:lpstr>Aim</vt:lpstr>
      <vt:lpstr>Optimizing Compiler</vt:lpstr>
      <vt:lpstr>PowerPoint Presentation</vt:lpstr>
      <vt:lpstr>Optimization Techniques</vt:lpstr>
      <vt:lpstr>PowerPoint Presentation</vt:lpstr>
      <vt:lpstr>Execution Time Survey</vt:lpstr>
      <vt:lpstr>Execution Time Survey</vt:lpstr>
      <vt:lpstr>Steps to Measure Power</vt:lpstr>
      <vt:lpstr>Power Survey</vt:lpstr>
      <vt:lpstr>Conclusion of Analysis</vt:lpstr>
      <vt:lpstr>Conclusion of Analysis</vt:lpstr>
      <vt:lpstr>Literature Survey</vt:lpstr>
      <vt:lpstr>Motivation</vt:lpstr>
      <vt:lpstr>Problem Statement</vt:lpstr>
      <vt:lpstr>Power Optimization</vt:lpstr>
      <vt:lpstr>Power Optimization (cont.)</vt:lpstr>
      <vt:lpstr>Work Flow</vt:lpstr>
      <vt:lpstr>Future Goals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 Compiler Optimization</dc:title>
  <dc:creator>NISHIT GUPTA</dc:creator>
  <cp:lastModifiedBy>NISHIT GUPTA</cp:lastModifiedBy>
  <cp:revision>74</cp:revision>
  <dcterms:created xsi:type="dcterms:W3CDTF">2016-09-11T08:09:17Z</dcterms:created>
  <dcterms:modified xsi:type="dcterms:W3CDTF">2016-09-19T07:25:02Z</dcterms:modified>
</cp:coreProperties>
</file>