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sldIdLst>
    <p:sldId id="256" r:id="rId2"/>
    <p:sldId id="279" r:id="rId3"/>
    <p:sldId id="301" r:id="rId4"/>
    <p:sldId id="302" r:id="rId5"/>
    <p:sldId id="304" r:id="rId6"/>
    <p:sldId id="265" r:id="rId7"/>
    <p:sldId id="321" r:id="rId8"/>
    <p:sldId id="309" r:id="rId9"/>
    <p:sldId id="313" r:id="rId10"/>
    <p:sldId id="320" r:id="rId11"/>
    <p:sldId id="312" r:id="rId12"/>
    <p:sldId id="318" r:id="rId13"/>
    <p:sldId id="261" r:id="rId14"/>
    <p:sldId id="319" r:id="rId15"/>
    <p:sldId id="270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1502"/>
    <a:srgbClr val="595959"/>
    <a:srgbClr val="EB494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13" autoAdjust="0"/>
  </p:normalViewPr>
  <p:slideViewPr>
    <p:cSldViewPr>
      <p:cViewPr varScale="1">
        <p:scale>
          <a:sx n="89" d="100"/>
          <a:sy n="89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B2D9-5CCB-4FE4-AEEC-8843940852B9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E9F30-A536-496E-9F19-827B21B0D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9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75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8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2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6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99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31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5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919477"/>
            <a:ext cx="9144000" cy="173239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3970216" y="1342704"/>
            <a:ext cx="1177848" cy="1177848"/>
          </a:xfrm>
          <a:prstGeom prst="ellipse">
            <a:avLst/>
          </a:prstGeom>
          <a:solidFill>
            <a:schemeClr val="accent2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694536"/>
            <a:ext cx="9144000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811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3651870"/>
            <a:ext cx="9144000" cy="108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2347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699542"/>
            <a:ext cx="69847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565" y="123478"/>
            <a:ext cx="127914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71184"/>
            <a:ext cx="216024" cy="8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Triangle 13"/>
          <p:cNvSpPr/>
          <p:nvPr userDrawn="1"/>
        </p:nvSpPr>
        <p:spPr>
          <a:xfrm rot="10800000">
            <a:off x="7763323" y="0"/>
            <a:ext cx="1380677" cy="51435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>
            <a:off x="0" y="0"/>
            <a:ext cx="1380677" cy="51435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380677" y="987574"/>
            <a:ext cx="7295779" cy="3744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36" y="731346"/>
            <a:ext cx="1966918" cy="1691484"/>
          </a:xfrm>
          <a:prstGeom prst="rect">
            <a:avLst/>
          </a:prstGeom>
          <a:noFill/>
          <a:scene3d>
            <a:camera prst="orthographicFront">
              <a:rot lat="0" lon="0" rev="6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7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45036" y="987574"/>
            <a:ext cx="2880320" cy="367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58632" y="987574"/>
            <a:ext cx="2880320" cy="36724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02448" y="555526"/>
            <a:ext cx="144016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16044" y="555526"/>
            <a:ext cx="144016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57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D0F8AD9-A4A3-420A-ADE3-AD27E8A93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07904" y="3147815"/>
            <a:ext cx="5039544" cy="108012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C661144E-472A-4AA8-9346-9E33770FB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7904" y="4227934"/>
            <a:ext cx="5039401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pic>
        <p:nvPicPr>
          <p:cNvPr id="1026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0" y="987135"/>
            <a:ext cx="3882340" cy="33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C1993B-D36D-42EA-AE3C-1809482C447A}"/>
              </a:ext>
            </a:extLst>
          </p:cNvPr>
          <p:cNvSpPr/>
          <p:nvPr userDrawn="1"/>
        </p:nvSpPr>
        <p:spPr>
          <a:xfrm>
            <a:off x="6012160" y="123478"/>
            <a:ext cx="2952328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9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907416" y="339502"/>
            <a:ext cx="3320768" cy="44644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07416" y="3468997"/>
            <a:ext cx="3320768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07268" y="4045061"/>
            <a:ext cx="3320768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492" y="995858"/>
            <a:ext cx="2418636" cy="20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9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1" r:id="rId2"/>
    <p:sldLayoutId id="2147483672" r:id="rId3"/>
    <p:sldLayoutId id="2147483673" r:id="rId4"/>
    <p:sldLayoutId id="2147483702" r:id="rId5"/>
    <p:sldLayoutId id="214748370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5.jp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12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23.jpg"/><Relationship Id="rId5" Type="http://schemas.openxmlformats.org/officeDocument/2006/relationships/image" Target="../media/image17.jp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87824" y="2715766"/>
            <a:ext cx="6084168" cy="133214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SemiBold" panose="020B0502040204020203" pitchFamily="34" charset="0"/>
                <a:ea typeface="Calibri" panose="020F0502020204030204" pitchFamily="34" charset="0"/>
              </a:rPr>
              <a:t>DIABETIC PATIENTS’ </a:t>
            </a:r>
            <a:br>
              <a:rPr lang="en-US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SemiBold" panose="020B0502040204020203" pitchFamily="34" charset="0"/>
                <a:ea typeface="Calibri" panose="020F0502020204030204" pitchFamily="34" charset="0"/>
              </a:rPr>
            </a:br>
            <a:r>
              <a:rPr lang="en-US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SemiBold" panose="020B0502040204020203" pitchFamily="34" charset="0"/>
                <a:ea typeface="Calibri" panose="020F0502020204030204" pitchFamily="34" charset="0"/>
              </a:rPr>
              <a:t>READMISSION PREDICTION</a:t>
            </a:r>
            <a:endParaRPr lang="en-US" altLang="ko-KR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380312" y="4047914"/>
            <a:ext cx="1294985" cy="504056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Bahnschrift SemiBold" panose="020B0502040204020203" pitchFamily="34" charset="0"/>
              </a:rPr>
              <a:t>Group - 1</a:t>
            </a:r>
          </a:p>
        </p:txBody>
      </p:sp>
      <p:pic>
        <p:nvPicPr>
          <p:cNvPr id="10" name="Picture 2" descr="deck">
            <a:extLst>
              <a:ext uri="{FF2B5EF4-FFF2-40B4-BE49-F238E27FC236}">
                <a16:creationId xmlns:a16="http://schemas.microsoft.com/office/drawing/2014/main" id="{7B1C7A05-CE69-40C9-A521-1CA5190C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C7565C-2261-42C0-828D-9FB0D05D7936}"/>
              </a:ext>
            </a:extLst>
          </p:cNvPr>
          <p:cNvSpPr/>
          <p:nvPr/>
        </p:nvSpPr>
        <p:spPr>
          <a:xfrm>
            <a:off x="1493618" y="86775"/>
            <a:ext cx="54681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Modelling 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Results: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Before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 Tuning</a:t>
            </a:r>
            <a:endParaRPr lang="en-IN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6" name="Picture 2" descr="deck">
            <a:extLst>
              <a:ext uri="{FF2B5EF4-FFF2-40B4-BE49-F238E27FC236}">
                <a16:creationId xmlns:a16="http://schemas.microsoft.com/office/drawing/2014/main" id="{EEB59A7C-AAA4-4B0D-8BEE-6FF9E7F74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C96BAA-7A0E-4107-BA17-83694E0A1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2" y="2993393"/>
            <a:ext cx="8401016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AE7524-99B8-48B1-85DD-F9D0EDF6D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2" y="695687"/>
            <a:ext cx="8413209" cy="2164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2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BD05AD-1D04-47CC-8711-4D766842B8DB}"/>
              </a:ext>
            </a:extLst>
          </p:cNvPr>
          <p:cNvSpPr/>
          <p:nvPr/>
        </p:nvSpPr>
        <p:spPr>
          <a:xfrm>
            <a:off x="6680077" y="4354317"/>
            <a:ext cx="2284411" cy="5486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altLang="ko-KR" sz="1400" b="1" dirty="0">
                <a:solidFill>
                  <a:srgbClr val="EB494B"/>
                </a:solidFill>
                <a:latin typeface="Bahnschrift SemiBold" panose="020B0502040204020203" pitchFamily="34" charset="0"/>
                <a:cs typeface="Arial" pitchFamily="34" charset="0"/>
              </a:rPr>
              <a:t>A 95% likelihood of Recall between 59.7% and 63.4%.</a:t>
            </a:r>
            <a:endParaRPr lang="ko-KR" altLang="en-US" sz="1400" b="1" dirty="0">
              <a:solidFill>
                <a:srgbClr val="EB494B"/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7565C-2261-42C0-828D-9FB0D05D7936}"/>
              </a:ext>
            </a:extLst>
          </p:cNvPr>
          <p:cNvSpPr/>
          <p:nvPr/>
        </p:nvSpPr>
        <p:spPr>
          <a:xfrm>
            <a:off x="1681056" y="50201"/>
            <a:ext cx="51972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Modelling 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Results: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After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 Tuning</a:t>
            </a:r>
            <a:endParaRPr lang="en-IN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6" name="Picture 2" descr="deck">
            <a:extLst>
              <a:ext uri="{FF2B5EF4-FFF2-40B4-BE49-F238E27FC236}">
                <a16:creationId xmlns:a16="http://schemas.microsoft.com/office/drawing/2014/main" id="{EEB59A7C-AAA4-4B0D-8BEE-6FF9E7F74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87AB9-C786-468E-A5A7-086503660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573422"/>
            <a:ext cx="8248603" cy="2144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5C9D06-2D08-4A47-B938-2E55BD98F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916889"/>
            <a:ext cx="2952329" cy="2115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27B1079-04D3-4985-9AD1-F06C1FB98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27078"/>
              </p:ext>
            </p:extLst>
          </p:nvPr>
        </p:nvGraphicFramePr>
        <p:xfrm>
          <a:off x="6812261" y="3137145"/>
          <a:ext cx="175185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28">
                  <a:extLst>
                    <a:ext uri="{9D8B030D-6E8A-4147-A177-3AD203B41FA5}">
                      <a16:colId xmlns:a16="http://schemas.microsoft.com/office/drawing/2014/main" val="3978587077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624509422"/>
                    </a:ext>
                  </a:extLst>
                </a:gridCol>
              </a:tblGrid>
              <a:tr h="223293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15694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10091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105930"/>
                  </a:ext>
                </a:extLst>
              </a:tr>
              <a:tr h="223293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1220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2116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42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919548B-35A4-482E-B4FD-2725A7D2701E}"/>
              </a:ext>
            </a:extLst>
          </p:cNvPr>
          <p:cNvSpPr txBox="1"/>
          <p:nvPr/>
        </p:nvSpPr>
        <p:spPr>
          <a:xfrm>
            <a:off x="6680077" y="2828878"/>
            <a:ext cx="20162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Confusion Matrix: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5C1BE-E550-4BC0-A9F6-956A206C1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2809968"/>
            <a:ext cx="2694666" cy="232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D59E3F-4E6B-4A79-A486-AAF640A1AAEF}"/>
              </a:ext>
            </a:extLst>
          </p:cNvPr>
          <p:cNvSpPr txBox="1"/>
          <p:nvPr/>
        </p:nvSpPr>
        <p:spPr>
          <a:xfrm>
            <a:off x="6574467" y="3819108"/>
            <a:ext cx="2227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Bahnschrift SemiBold" panose="020B0502040204020203" pitchFamily="34" charset="0"/>
                <a:cs typeface="Arial" pitchFamily="34" charset="0"/>
              </a:rPr>
              <a:t>Confidence Interval For Recall Score:</a:t>
            </a:r>
          </a:p>
        </p:txBody>
      </p:sp>
    </p:spTree>
    <p:extLst>
      <p:ext uri="{BB962C8B-B14F-4D97-AF65-F5344CB8AC3E}">
        <p14:creationId xmlns:p14="http://schemas.microsoft.com/office/powerpoint/2010/main" val="255785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C7565C-2261-42C0-828D-9FB0D05D7936}"/>
              </a:ext>
            </a:extLst>
          </p:cNvPr>
          <p:cNvSpPr/>
          <p:nvPr/>
        </p:nvSpPr>
        <p:spPr>
          <a:xfrm>
            <a:off x="2751630" y="-42399"/>
            <a:ext cx="3640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Model 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Interpretation</a:t>
            </a:r>
            <a:endParaRPr lang="en-IN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6" name="Picture 2" descr="deck">
            <a:extLst>
              <a:ext uri="{FF2B5EF4-FFF2-40B4-BE49-F238E27FC236}">
                <a16:creationId xmlns:a16="http://schemas.microsoft.com/office/drawing/2014/main" id="{EEB59A7C-AAA4-4B0D-8BEE-6FF9E7F74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F2FD02-359C-4FFC-8694-173CEAB1D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55" y="541127"/>
            <a:ext cx="5788645" cy="4552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D9D62E-98BA-466B-8BC4-56F65E0A1BD3}"/>
              </a:ext>
            </a:extLst>
          </p:cNvPr>
          <p:cNvSpPr/>
          <p:nvPr/>
        </p:nvSpPr>
        <p:spPr>
          <a:xfrm>
            <a:off x="328730" y="609995"/>
            <a:ext cx="3028127" cy="18177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Bahnschrift SemiBold" panose="020B0502040204020203" pitchFamily="34" charset="0"/>
              </a:rPr>
              <a:t>SHAP </a:t>
            </a:r>
          </a:p>
          <a:p>
            <a:pPr algn="ctr"/>
            <a:r>
              <a:rPr lang="en-US" sz="1200" dirty="0">
                <a:latin typeface="Bahnschrift" panose="020B0502040204020203" pitchFamily="34" charset="0"/>
              </a:rPr>
              <a:t>(Shapley Additive Explanations) is a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game theoretic approach to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explain the output of any machine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learning model. It connects optimal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credit allocation with local explanation using the classic Shapley values from game theory and their related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extensions</a:t>
            </a:r>
            <a:r>
              <a:rPr lang="en-IN" sz="1200" dirty="0">
                <a:latin typeface="Bahnschrift" panose="020B0502040204020203" pitchFamily="34" charset="0"/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A31AE8-9A02-47F2-B005-A39DD1D99DEE}"/>
              </a:ext>
            </a:extLst>
          </p:cNvPr>
          <p:cNvSpPr/>
          <p:nvPr/>
        </p:nvSpPr>
        <p:spPr>
          <a:xfrm>
            <a:off x="328729" y="2715768"/>
            <a:ext cx="3028127" cy="20206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Bahnschrift SemiBold" panose="020B0502040204020203" pitchFamily="34" charset="0"/>
              </a:rPr>
              <a:t>LIME</a:t>
            </a:r>
            <a:r>
              <a:rPr lang="en-US" sz="1200" dirty="0"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en-US" sz="1200" dirty="0">
                <a:latin typeface="Bahnschrift SemiBold" panose="020B0502040204020203" pitchFamily="34" charset="0"/>
              </a:rPr>
              <a:t>(</a:t>
            </a:r>
            <a:r>
              <a:rPr lang="en-US" sz="1200" dirty="0">
                <a:latin typeface="Bahnschrift" panose="020B0502040204020203" pitchFamily="34" charset="0"/>
              </a:rPr>
              <a:t>Local Interpretable Model-agnostic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Explanations) is a novel explanation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technique that explains the predictions of any classifier in an interpretable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and faithful manner, by learning an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interpretable model locally around the prediction. We further propose a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method to explain models by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presenting representative individual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predictions.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4451EB-9F3C-409C-87AF-1ED7A1526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01" y="1914994"/>
            <a:ext cx="5400599" cy="15873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05F0FD-FA17-4632-BDC7-56C29C4AD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01" y="3467327"/>
            <a:ext cx="5400599" cy="16761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6471E1-8E27-4798-ADFB-8B620C30B6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01" y="483519"/>
            <a:ext cx="5400599" cy="14314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6280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795FF2A-F4EC-4B8B-A56F-C760C3AC8B91}"/>
              </a:ext>
            </a:extLst>
          </p:cNvPr>
          <p:cNvSpPr/>
          <p:nvPr/>
        </p:nvSpPr>
        <p:spPr>
          <a:xfrm>
            <a:off x="179512" y="483518"/>
            <a:ext cx="3888432" cy="4561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Bahnschrift" panose="020B0502040204020203" pitchFamily="34" charset="0"/>
                <a:cs typeface="Arial" pitchFamily="34" charset="0"/>
              </a:rPr>
              <a:t>If the patient has the following characteristics he has a high probability of being readmitted 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High preceding year visits.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If the patient is discharged to another medical facility or discharged to home with health services.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High number of diagnoses.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If the patient is given diabetes medicines.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If the primary diagnosed disease was of circulatory system.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If Metformin and/or insulin is not being given or the dosage is low.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If secondary diagnosis was coming to be Diabetes.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If A1C test was not performed.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7C6544-1781-4F8C-8182-BB2B95E1591E}"/>
              </a:ext>
            </a:extLst>
          </p:cNvPr>
          <p:cNvSpPr/>
          <p:nvPr/>
        </p:nvSpPr>
        <p:spPr>
          <a:xfrm>
            <a:off x="1174780" y="-43828"/>
            <a:ext cx="16818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12817-CE91-4D7F-9EDA-563DEE8DA8BC}"/>
              </a:ext>
            </a:extLst>
          </p:cNvPr>
          <p:cNvSpPr txBox="1"/>
          <p:nvPr/>
        </p:nvSpPr>
        <p:spPr>
          <a:xfrm>
            <a:off x="4637084" y="-43828"/>
            <a:ext cx="4506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Challenges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Encountered</a:t>
            </a:r>
            <a:endParaRPr lang="en-IN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883212-E267-436C-8D08-B2E8ABCE2E0C}"/>
              </a:ext>
            </a:extLst>
          </p:cNvPr>
          <p:cNvSpPr/>
          <p:nvPr/>
        </p:nvSpPr>
        <p:spPr>
          <a:xfrm>
            <a:off x="4637084" y="479392"/>
            <a:ext cx="4219392" cy="2524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Wingdings" panose="05000000000000000000" pitchFamily="2" charset="2"/>
              <a:buChar char="v"/>
            </a:pPr>
            <a:r>
              <a:rPr lang="en-US" sz="14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Arial Unicode MS"/>
              </a:rPr>
              <a:t>The major challenge was to acquire </a:t>
            </a:r>
            <a:br>
              <a:rPr lang="en-US" sz="14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Arial Unicode MS"/>
              </a:rPr>
            </a:br>
            <a:r>
              <a:rPr lang="en-US" sz="14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Arial Unicode MS"/>
              </a:rPr>
              <a:t>sufficient domain knowledge of the medical world. </a:t>
            </a:r>
          </a:p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Wingdings" panose="05000000000000000000" pitchFamily="2" charset="2"/>
              <a:buChar char="v"/>
            </a:pPr>
            <a:endParaRPr lang="en-IN" sz="1400" b="0" i="0" u="none" strike="noStrike" dirty="0"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Arial Unicode MS"/>
              </a:rPr>
              <a:t>Computation time (Large Dataset) .</a:t>
            </a:r>
          </a:p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IN" sz="1400" b="0" i="0" u="none" strike="noStrike" dirty="0"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Arial Unicode MS"/>
              </a:rPr>
              <a:t>Class imbalance which would result in</a:t>
            </a:r>
            <a:br>
              <a:rPr lang="en-US" sz="1400" b="1" dirty="0">
                <a:solidFill>
                  <a:schemeClr val="tx1"/>
                </a:solidFill>
                <a:latin typeface="Bahnschrift SemiBold" panose="020B0502040204020203" pitchFamily="34" charset="0"/>
                <a:ea typeface="Arial Unicode MS"/>
              </a:rPr>
            </a:br>
            <a:r>
              <a:rPr lang="en-US" sz="1400" b="1" dirty="0">
                <a:solidFill>
                  <a:schemeClr val="tx1"/>
                </a:solidFill>
                <a:latin typeface="Bahnschrift SemiBold" panose="020B0502040204020203" pitchFamily="34" charset="0"/>
                <a:ea typeface="Arial Unicode MS"/>
              </a:rPr>
              <a:t>in</a:t>
            </a:r>
            <a:r>
              <a:rPr lang="en-US" sz="14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Arial Unicode MS"/>
              </a:rPr>
              <a:t>correct predictions.</a:t>
            </a:r>
          </a:p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400" b="1" i="0" u="none" strike="noStrike" kern="1200" spc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  <a:ea typeface="Arial Unicode MS"/>
            </a:endParaRPr>
          </a:p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Precision Recall Tradeoff</a:t>
            </a:r>
            <a:r>
              <a:rPr lang="en-IN" sz="14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  <a:endParaRPr lang="en-IN" sz="1400" b="0" i="0" u="none" strike="noStrike" dirty="0"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0A82E-3253-4BB9-A8F1-79C4FD6C6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502" y="3075806"/>
            <a:ext cx="3586555" cy="2067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  <p:bldP spid="9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DCAD35-FC65-4EE2-AC40-FE5D169D06CD}"/>
              </a:ext>
            </a:extLst>
          </p:cNvPr>
          <p:cNvSpPr/>
          <p:nvPr/>
        </p:nvSpPr>
        <p:spPr>
          <a:xfrm>
            <a:off x="2121649" y="0"/>
            <a:ext cx="49007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Business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Recommendation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10C8F1-EEF1-4B45-8503-9F395565A277}"/>
              </a:ext>
            </a:extLst>
          </p:cNvPr>
          <p:cNvSpPr/>
          <p:nvPr/>
        </p:nvSpPr>
        <p:spPr>
          <a:xfrm>
            <a:off x="490592" y="508277"/>
            <a:ext cx="8473559" cy="30243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35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facilities can take precautionary measures with patients during their initial admission by    making A1C and Maximum </a:t>
            </a:r>
            <a:r>
              <a:rPr lang="en-IN" sz="135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IN" sz="135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lucose </a:t>
            </a:r>
            <a:r>
              <a:rPr lang="en-IN" sz="135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35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erum test compulsory and providing the treatment accordingly.</a:t>
            </a:r>
          </a:p>
          <a:p>
            <a:pPr marL="31623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35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follow-up with the discharged patients should be done to keep a track of their health and to          counsel them from time-to-time.</a:t>
            </a:r>
          </a:p>
          <a:p>
            <a:pPr marL="31623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35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High-risk patients' current medicines' regime should be re-evaluated and the most effective           medicines should be considered.</a:t>
            </a:r>
          </a:p>
          <a:p>
            <a:pPr marL="31623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altLang="ko-KR" sz="1350" dirty="0">
                <a:latin typeface="Bahnschrift SemiBold" panose="020B0502040204020203" pitchFamily="34" charset="0"/>
                <a:cs typeface="Arial" pitchFamily="34" charset="0"/>
              </a:rPr>
              <a:t>Most Effective Medicines </a:t>
            </a:r>
            <a:r>
              <a:rPr lang="en-IN" altLang="ko-KR" sz="1350" b="1" dirty="0">
                <a:latin typeface="Bahnschrift" panose="020B0502040204020203" pitchFamily="34" charset="0"/>
                <a:cs typeface="Arial" pitchFamily="34" charset="0"/>
              </a:rPr>
              <a:t>:- </a:t>
            </a:r>
            <a:r>
              <a:rPr lang="en-IN" altLang="ko-KR" sz="1350" dirty="0">
                <a:latin typeface="Bahnschrift SemiBold" panose="020B0502040204020203" pitchFamily="34" charset="0"/>
                <a:cs typeface="Arial" pitchFamily="34" charset="0"/>
              </a:rPr>
              <a:t>Insulin</a:t>
            </a:r>
            <a:r>
              <a:rPr lang="en-US" altLang="ko-KR" sz="135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, Metformin, Glipizide.</a:t>
            </a:r>
            <a:endParaRPr lang="en-US" sz="1350" dirty="0"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1623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35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annual plans, financials and infrastructure / inventory should be planned accordingly by taking   into account the predicted readmissions.</a:t>
            </a:r>
          </a:p>
          <a:p>
            <a:pPr marL="31623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35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extra attention and care to high-risk patients.</a:t>
            </a:r>
            <a:endParaRPr lang="en-IN" sz="1350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04BEB-096F-44F4-B6FD-4D7B959B9982}"/>
              </a:ext>
            </a:extLst>
          </p:cNvPr>
          <p:cNvSpPr txBox="1"/>
          <p:nvPr/>
        </p:nvSpPr>
        <p:spPr>
          <a:xfrm>
            <a:off x="179849" y="3750352"/>
            <a:ext cx="18949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Future </a:t>
            </a:r>
            <a:b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Prospects </a:t>
            </a:r>
            <a:b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and </a:t>
            </a:r>
            <a:b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Suggestions</a:t>
            </a:r>
            <a: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IN" sz="20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44BD33-C8A5-4379-932F-35DC9EB23AF5}"/>
              </a:ext>
            </a:extLst>
          </p:cNvPr>
          <p:cNvSpPr/>
          <p:nvPr/>
        </p:nvSpPr>
        <p:spPr>
          <a:xfrm>
            <a:off x="2771800" y="3666421"/>
            <a:ext cx="6192352" cy="1368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>
                <a:latin typeface="Bahnschrift" panose="020B0502040204020203" pitchFamily="34" charset="0"/>
              </a:rPr>
              <a:t>Bayesian Optimization, Neural Networks, One Class Classification, Probability      Calibration, Stacking can be applied in the future to see improvements (if any).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500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>
                <a:latin typeface="Bahnschrift" panose="020B0502040204020203" pitchFamily="34" charset="0"/>
              </a:rPr>
              <a:t>Updating the diagnosis codes according to the ICD 11 standards.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500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>
                <a:latin typeface="Bahnschrift" panose="020B0502040204020203" pitchFamily="34" charset="0"/>
              </a:rPr>
              <a:t>Adding more observations for readmitted cases and collecting more data with      respect to patient’s demography, lifestyle and mental health for a more                  informative dataset.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C04F8B3D-DC06-4B11-AF6C-0A5EC1732082}"/>
              </a:ext>
            </a:extLst>
          </p:cNvPr>
          <p:cNvSpPr/>
          <p:nvPr/>
        </p:nvSpPr>
        <p:spPr>
          <a:xfrm>
            <a:off x="2001858" y="4185831"/>
            <a:ext cx="550492" cy="32937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63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7" grpId="0"/>
      <p:bldP spid="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BCBE9D-5DC2-4088-9752-AABFBF3C5C97}"/>
              </a:ext>
            </a:extLst>
          </p:cNvPr>
          <p:cNvSpPr/>
          <p:nvPr/>
        </p:nvSpPr>
        <p:spPr>
          <a:xfrm>
            <a:off x="3206081" y="3435846"/>
            <a:ext cx="27318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SemiBold" panose="020B0502040204020203" pitchFamily="34" charset="0"/>
              </a:rPr>
              <a:t>Thank you</a:t>
            </a:r>
            <a:endParaRPr lang="en-IN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898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auto">
          <a:xfrm>
            <a:off x="2556128" y="2292819"/>
            <a:ext cx="5184576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ko-KR" sz="2000" b="1" u="sng" dirty="0">
                <a:solidFill>
                  <a:srgbClr val="EB494B"/>
                </a:solidFill>
                <a:latin typeface="Bahnschrift" panose="020B0502040204020203" pitchFamily="34" charset="0"/>
                <a:ea typeface="+mj-ea"/>
                <a:cs typeface="Arial" pitchFamily="34" charset="0"/>
              </a:rPr>
              <a:t>Why the problem need to be addressed?</a:t>
            </a:r>
            <a:endParaRPr lang="ko-KR" altLang="en-US" sz="2000" b="1" u="sng" dirty="0">
              <a:solidFill>
                <a:srgbClr val="EB494B"/>
              </a:solidFill>
              <a:latin typeface="Bahnschrift" panose="020B0502040204020203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5DC53B-8607-4A6F-8368-8E7A22DF6092}"/>
              </a:ext>
            </a:extLst>
          </p:cNvPr>
          <p:cNvSpPr/>
          <p:nvPr/>
        </p:nvSpPr>
        <p:spPr>
          <a:xfrm>
            <a:off x="2167335" y="0"/>
            <a:ext cx="48093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  <a:cs typeface="Arial" pitchFamily="34" charset="0"/>
              </a:rPr>
              <a:t>Business </a:t>
            </a:r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  <a:cs typeface="Arial" pitchFamily="34" charset="0"/>
              </a:rPr>
              <a:t>Problem</a:t>
            </a:r>
            <a:endParaRPr lang="en-IN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20096-D75B-47AF-830F-FC740642C0FB}"/>
              </a:ext>
            </a:extLst>
          </p:cNvPr>
          <p:cNvSpPr txBox="1"/>
          <p:nvPr/>
        </p:nvSpPr>
        <p:spPr>
          <a:xfrm>
            <a:off x="1692032" y="2692929"/>
            <a:ext cx="6912768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  <a:t>Diabetes Mellitus (DM) is a chronic disease where the blood has high sugar level. It is a </a:t>
            </a:r>
            <a:b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</a:br>
            <a: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  <a:t>progressive disease that can lead to a significant number of health complicati</a:t>
            </a:r>
            <a:r>
              <a:rPr lang="en-US" sz="1250" dirty="0">
                <a:solidFill>
                  <a:srgbClr val="404040"/>
                </a:solidFill>
                <a:latin typeface="Bahnschrift" panose="020B0502040204020203" pitchFamily="34" charset="0"/>
              </a:rPr>
              <a:t>ons</a:t>
            </a:r>
            <a: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  <a:t> and </a:t>
            </a:r>
            <a:b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</a:br>
            <a: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  <a:t>profoundly reduce the quality of life. </a:t>
            </a:r>
            <a:br>
              <a:rPr lang="en-US" sz="1250" dirty="0">
                <a:solidFill>
                  <a:srgbClr val="404040"/>
                </a:solidFill>
                <a:latin typeface="Bahnschrift" panose="020B0502040204020203" pitchFamily="34" charset="0"/>
              </a:rPr>
            </a:br>
            <a:endParaRPr lang="en-US" sz="1250" b="0" i="0" u="none" strike="noStrike" baseline="0" dirty="0">
              <a:solidFill>
                <a:srgbClr val="40404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50" dirty="0">
                <a:solidFill>
                  <a:srgbClr val="404040"/>
                </a:solidFill>
                <a:latin typeface="Bahnschrift" panose="020B0502040204020203" pitchFamily="34" charset="0"/>
              </a:rPr>
              <a:t>Hospital readmission is a high-priority health care quality measure and target for cost reduction. The burden of diabetes among hospitalized patients, however, is substantial, growing, and costly, and readmissions contribute a significant portion of this burden.</a:t>
            </a:r>
            <a:br>
              <a:rPr lang="en-GB" sz="1250" dirty="0">
                <a:solidFill>
                  <a:srgbClr val="404040"/>
                </a:solidFill>
                <a:latin typeface="Bahnschrift" panose="020B0502040204020203" pitchFamily="34" charset="0"/>
              </a:rPr>
            </a:br>
            <a:endParaRPr lang="en-IN" sz="1250" b="0" i="0" u="none" strike="noStrike" baseline="0" dirty="0">
              <a:solidFill>
                <a:srgbClr val="40404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  <a:t>Thirty-day readmission rates for hospitalized patients with DM are reported to be between </a:t>
            </a:r>
            <a:b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</a:br>
            <a: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  <a:t>14.4 and 22.7% much higher than the rate for all hospitalized patients (8.5–13.5%). </a:t>
            </a:r>
            <a:endParaRPr lang="en-IN" sz="1250" dirty="0">
              <a:solidFill>
                <a:srgbClr val="404040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368CDC-8FC8-44C1-B74E-3AF40F35B727}"/>
              </a:ext>
            </a:extLst>
          </p:cNvPr>
          <p:cNvSpPr/>
          <p:nvPr/>
        </p:nvSpPr>
        <p:spPr>
          <a:xfrm>
            <a:off x="1692032" y="1171863"/>
            <a:ext cx="6912768" cy="104208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0" u="none" strike="noStrike" baseline="0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To identify the factors that lead to the high readmission rate of diabetic patients </a:t>
            </a:r>
            <a:br>
              <a:rPr lang="en-US" sz="1400" b="0" u="none" strike="noStrike" baseline="0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400" b="0" u="none" strike="noStrike" baseline="0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within 30 days post discharge and to correspondingly predict the high-risk diabetic</a:t>
            </a:r>
            <a:br>
              <a:rPr lang="en-US" sz="1400" b="0" u="none" strike="noStrike" baseline="0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400" b="0" u="none" strike="noStrike" baseline="0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patients who are most likely to get readmitted. </a:t>
            </a:r>
          </a:p>
          <a:p>
            <a:endParaRPr lang="en-US" sz="500" dirty="0">
              <a:solidFill>
                <a:srgbClr val="404040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r>
              <a:rPr lang="en-US" sz="1400" b="0" u="none" strike="noStrike" baseline="0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Also,</a:t>
            </a:r>
            <a:r>
              <a:rPr lang="en-US" sz="1400" b="0" u="none" strike="noStrike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 to identify the medicines that are the most effective in the treatment.</a:t>
            </a:r>
            <a:endParaRPr lang="en-US" altLang="ko-KR" sz="1400" dirty="0">
              <a:solidFill>
                <a:srgbClr val="404040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eck">
            <a:extLst>
              <a:ext uri="{FF2B5EF4-FFF2-40B4-BE49-F238E27FC236}">
                <a16:creationId xmlns:a16="http://schemas.microsoft.com/office/drawing/2014/main" id="{894278E2-F9B7-4678-B99A-F466CA07C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1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F6571C-34D6-43EC-84AB-BC4495E41F2E}"/>
              </a:ext>
            </a:extLst>
          </p:cNvPr>
          <p:cNvSpPr/>
          <p:nvPr/>
        </p:nvSpPr>
        <p:spPr>
          <a:xfrm>
            <a:off x="251520" y="2102534"/>
            <a:ext cx="8496812" cy="24667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24C4715-82A9-4FC1-ADEB-8587E55AC0BD}"/>
              </a:ext>
            </a:extLst>
          </p:cNvPr>
          <p:cNvSpPr txBox="1">
            <a:spLocks/>
          </p:cNvSpPr>
          <p:nvPr/>
        </p:nvSpPr>
        <p:spPr>
          <a:xfrm>
            <a:off x="2295092" y="312557"/>
            <a:ext cx="4154585" cy="197116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b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</a:b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B66EF3-7B87-4111-BA09-8BEAFC80DE7C}"/>
              </a:ext>
            </a:extLst>
          </p:cNvPr>
          <p:cNvSpPr/>
          <p:nvPr/>
        </p:nvSpPr>
        <p:spPr>
          <a:xfrm>
            <a:off x="2295092" y="31274"/>
            <a:ext cx="45540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  <a:cs typeface="Arial" pitchFamily="34" charset="0"/>
              </a:rPr>
              <a:t>Data </a:t>
            </a:r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  <a:cs typeface="Arial" pitchFamily="34" charset="0"/>
              </a:rPr>
              <a:t>Set 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  <a:cs typeface="Arial" pitchFamily="34" charset="0"/>
              </a:rPr>
              <a:t>Overview</a:t>
            </a:r>
            <a:endParaRPr lang="en-IN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1" name="Picture 2" descr="deck">
            <a:extLst>
              <a:ext uri="{FF2B5EF4-FFF2-40B4-BE49-F238E27FC236}">
                <a16:creationId xmlns:a16="http://schemas.microsoft.com/office/drawing/2014/main" id="{8873B47F-5F56-45B3-8B6E-C603D6E32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D72447-1215-470A-BFA1-B978CCE79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88598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B650B-F0D5-402C-AFE7-C9CF9E7B168F}"/>
              </a:ext>
            </a:extLst>
          </p:cNvPr>
          <p:cNvSpPr txBox="1"/>
          <p:nvPr/>
        </p:nvSpPr>
        <p:spPr>
          <a:xfrm>
            <a:off x="408309" y="2110317"/>
            <a:ext cx="835279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Patient identifiers :-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encounter_id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patient_nbr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Patient demographics :-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race, gender, age, weight 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payer_code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Admission and Discharge details</a:t>
            </a:r>
            <a:r>
              <a:rPr lang="en-US" altLang="en-US" sz="1400" dirty="0">
                <a:latin typeface="Bahnschrift" panose="020B0502040204020203" pitchFamily="34" charset="0"/>
              </a:rPr>
              <a:t> :-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admission_source_id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admission_type_id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discharge_disposition_id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Patient medical history</a:t>
            </a:r>
            <a:r>
              <a:rPr lang="en-US" altLang="en-US" sz="1400" dirty="0">
                <a:latin typeface="Bahnschrift" panose="020B0502040204020203" pitchFamily="34" charset="0"/>
              </a:rPr>
              <a:t> :-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number_outpatient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 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number_inpatient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number_emergency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Patient Admission details</a:t>
            </a:r>
            <a:r>
              <a:rPr lang="en-US" altLang="en-US" sz="1400" dirty="0">
                <a:latin typeface="Bahnschrift" panose="020B0502040204020203" pitchFamily="34" charset="0"/>
              </a:rPr>
              <a:t> :-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medical_speacialty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 ,diag_1, diag_2 and diag_3,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time_in_hospital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number_diagnoses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num_lab_procedures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num_procedures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num_medications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Clinical Results :-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max_glu_serum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A1cresult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Medication Details</a:t>
            </a:r>
            <a:r>
              <a:rPr lang="en-US" altLang="en-US" sz="1400" dirty="0">
                <a:latin typeface="Bahnschrift" panose="020B0502040204020203" pitchFamily="34" charset="0"/>
              </a:rPr>
              <a:t> :-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diabetesMed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change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23 features for medications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Readmission Indicator</a:t>
            </a:r>
            <a:r>
              <a:rPr lang="en-US" altLang="en-US" sz="1400" dirty="0">
                <a:latin typeface="Bahnschrift" panose="020B0502040204020203" pitchFamily="34" charset="0"/>
              </a:rPr>
              <a:t> : 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readmitted</a:t>
            </a:r>
          </a:p>
          <a:p>
            <a:pPr marL="28575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sz="1400" b="1" dirty="0">
                <a:latin typeface="Bahnschrift" panose="020B0502040204020203" pitchFamily="34" charset="0"/>
              </a:rPr>
              <a:t>Variable Types :</a:t>
            </a:r>
            <a:r>
              <a:rPr lang="en-IN" sz="1400" dirty="0">
                <a:latin typeface="Bahnschrift" panose="020B0502040204020203" pitchFamily="34" charset="0"/>
              </a:rPr>
              <a:t>– Cat:36, Num:13, Bool:1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61F63D-9756-4B5E-B501-0481DED5E95B}"/>
              </a:ext>
            </a:extLst>
          </p:cNvPr>
          <p:cNvSpPr/>
          <p:nvPr/>
        </p:nvSpPr>
        <p:spPr>
          <a:xfrm>
            <a:off x="962752" y="966005"/>
            <a:ext cx="7641695" cy="84156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  <a:ea typeface="Calibri" panose="020F0502020204030204" pitchFamily="34" charset="0"/>
            </a:endParaRPr>
          </a:p>
          <a:p>
            <a:pPr lvl="0">
              <a:defRPr/>
            </a:pPr>
            <a:endParaRPr lang="en-US" sz="1500" dirty="0">
              <a:solidFill>
                <a:schemeClr val="tx1"/>
              </a:solidFill>
              <a:latin typeface="Bahnschrift SemiBold" panose="020B0502040204020203" pitchFamily="34" charset="0"/>
              <a:ea typeface="Calibri" panose="020F0502020204030204" pitchFamily="34" charset="0"/>
            </a:endParaRPr>
          </a:p>
          <a:p>
            <a:pPr lvl="0"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  <a:ea typeface="Calibri" panose="020F0502020204030204" pitchFamily="34" charset="0"/>
            </a:endParaRPr>
          </a:p>
          <a:p>
            <a:pPr lvl="0"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" panose="020B0502040204020203" pitchFamily="34" charset="0"/>
                <a:ea typeface="Calibri" panose="020F0502020204030204" pitchFamily="34" charset="0"/>
              </a:rPr>
              <a:t>The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" panose="020B0502040204020203" pitchFamily="34" charset="0"/>
                <a:ea typeface="Calibri" panose="020F0502020204030204" pitchFamily="34" charset="0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" panose="020B0502040204020203" pitchFamily="34" charset="0"/>
                <a:ea typeface="Calibri" panose="020F0502020204030204" pitchFamily="34" charset="0"/>
              </a:rPr>
              <a:t>data subset used for analysis covers 10 years of diabetic patients encounters data (1999 – 2008)</a:t>
            </a:r>
            <a:r>
              <a:rPr lang="en-US" sz="1500" noProof="0" dirty="0">
                <a:solidFill>
                  <a:schemeClr val="tx1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" panose="020B0502040204020203" pitchFamily="34" charset="0"/>
                <a:ea typeface="Calibri" panose="020F0502020204030204" pitchFamily="34" charset="0"/>
              </a:rPr>
              <a:t>with over 100,000 diabetic patients</a:t>
            </a:r>
            <a:r>
              <a:rPr lang="en-US" sz="1500" dirty="0">
                <a:solidFill>
                  <a:schemeClr val="tx1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 and 50 variables including </a:t>
            </a:r>
            <a:br>
              <a:rPr lang="en-US" sz="1500" dirty="0">
                <a:solidFill>
                  <a:schemeClr val="tx1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length of stay, medicines, in-patient visits etc. from 130 hospitals in the United States.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  <a:ea typeface="Calibri" panose="020F0502020204030204" pitchFamily="34" charset="0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  <a:ea typeface="Calibri" panose="020F0502020204030204" pitchFamily="34" charset="0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" panose="020B0502040204020203" pitchFamily="34" charset="0"/>
                <a:ea typeface="Calibri" panose="020F0502020204030204" pitchFamily="34" charset="0"/>
              </a:rPr>
              <a:t>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3463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ck">
            <a:extLst>
              <a:ext uri="{FF2B5EF4-FFF2-40B4-BE49-F238E27FC236}">
                <a16:creationId xmlns:a16="http://schemas.microsoft.com/office/drawing/2014/main" id="{3E1697BE-5475-485D-96FA-C9C1CCCB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05E7035-D88E-497F-869A-31EFD1AAD199}"/>
              </a:ext>
            </a:extLst>
          </p:cNvPr>
          <p:cNvSpPr/>
          <p:nvPr/>
        </p:nvSpPr>
        <p:spPr>
          <a:xfrm>
            <a:off x="1513873" y="-3019"/>
            <a:ext cx="61162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Exploratory</a:t>
            </a:r>
            <a:r>
              <a:rPr lang="en-US" altLang="ko-KR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</a:rPr>
              <a:t> Data </a:t>
            </a:r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Analysis</a:t>
            </a:r>
            <a:endParaRPr lang="en-I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716D2E-1346-41B3-999B-725F4B64E5D2}"/>
              </a:ext>
            </a:extLst>
          </p:cNvPr>
          <p:cNvGrpSpPr/>
          <p:nvPr/>
        </p:nvGrpSpPr>
        <p:grpSpPr>
          <a:xfrm>
            <a:off x="4837424" y="2957355"/>
            <a:ext cx="3659001" cy="2211713"/>
            <a:chOff x="251522" y="422005"/>
            <a:chExt cx="3672406" cy="294480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CF279A0-1C80-4C63-8864-420812818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2" t="3221"/>
            <a:stretch/>
          </p:blipFill>
          <p:spPr>
            <a:xfrm>
              <a:off x="575558" y="775277"/>
              <a:ext cx="3348370" cy="22540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9" name="Text Placeholder 2">
              <a:extLst>
                <a:ext uri="{FF2B5EF4-FFF2-40B4-BE49-F238E27FC236}">
                  <a16:creationId xmlns:a16="http://schemas.microsoft.com/office/drawing/2014/main" id="{E955850B-0713-437E-A6C7-E21D2DF67F02}"/>
                </a:ext>
              </a:extLst>
            </p:cNvPr>
            <p:cNvSpPr txBox="1">
              <a:spLocks/>
            </p:cNvSpPr>
            <p:nvPr/>
          </p:nvSpPr>
          <p:spPr>
            <a:xfrm>
              <a:off x="1389045" y="422005"/>
              <a:ext cx="1728192" cy="28803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spc="-5" dirty="0">
                  <a:solidFill>
                    <a:srgbClr val="292929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Fig v. Race Univariate</a:t>
              </a:r>
              <a:endParaRPr lang="en-US" altLang="ko-KR" sz="12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33" name="Text Placeholder 2">
              <a:extLst>
                <a:ext uri="{FF2B5EF4-FFF2-40B4-BE49-F238E27FC236}">
                  <a16:creationId xmlns:a16="http://schemas.microsoft.com/office/drawing/2014/main" id="{683C1533-F365-49B1-BCF3-B11A1354C902}"/>
                </a:ext>
              </a:extLst>
            </p:cNvPr>
            <p:cNvSpPr txBox="1">
              <a:spLocks/>
            </p:cNvSpPr>
            <p:nvPr/>
          </p:nvSpPr>
          <p:spPr>
            <a:xfrm>
              <a:off x="1968875" y="3078775"/>
              <a:ext cx="525727" cy="28803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spc="-5" dirty="0">
                  <a:solidFill>
                    <a:srgbClr val="292929"/>
                  </a:solidFill>
                  <a:latin typeface="Bahnschrift SemiBold" panose="020B0502040204020203" pitchFamily="34" charset="0"/>
                </a:rPr>
                <a:t>Race</a:t>
              </a:r>
              <a:endParaRPr lang="en-US" altLang="ko-KR" sz="10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2B2B1D70-BABD-4053-98E6-0767CB77590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-550983" y="1628812"/>
              <a:ext cx="1893042" cy="28803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dirty="0">
                  <a:latin typeface="Bahnschrift SemiBold" panose="020B0502040204020203" pitchFamily="34" charset="0"/>
                </a:rPr>
                <a:t>% Count of Patients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7D36908-D6C4-4EE0-B4FE-3E6955E05C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62" r="17647"/>
            <a:stretch/>
          </p:blipFill>
          <p:spPr>
            <a:xfrm>
              <a:off x="3103700" y="915566"/>
              <a:ext cx="784224" cy="85726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6D2D93-6DA9-492F-8175-2EE2BE815645}"/>
              </a:ext>
            </a:extLst>
          </p:cNvPr>
          <p:cNvGrpSpPr/>
          <p:nvPr/>
        </p:nvGrpSpPr>
        <p:grpSpPr>
          <a:xfrm>
            <a:off x="3209025" y="714453"/>
            <a:ext cx="2809467" cy="2125796"/>
            <a:chOff x="4945412" y="695093"/>
            <a:chExt cx="2521762" cy="252202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1162319-10C4-4B67-BB48-8B245D8AFF6B}"/>
                </a:ext>
              </a:extLst>
            </p:cNvPr>
            <p:cNvGrpSpPr/>
            <p:nvPr/>
          </p:nvGrpSpPr>
          <p:grpSpPr>
            <a:xfrm>
              <a:off x="4945412" y="1079303"/>
              <a:ext cx="2453597" cy="2137817"/>
              <a:chOff x="4751754" y="806709"/>
              <a:chExt cx="2066567" cy="185975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524404D3-E1F3-48B3-9DA6-4C7389994C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59" t="13243" r="11669" b="20799"/>
              <a:stretch/>
            </p:blipFill>
            <p:spPr>
              <a:xfrm>
                <a:off x="4751754" y="806709"/>
                <a:ext cx="2066567" cy="1859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2D88CF55-0578-4E0F-8CF6-A63BFA1953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4217" y="816602"/>
                <a:ext cx="874104" cy="487001"/>
              </a:xfrm>
              <a:prstGeom prst="rect">
                <a:avLst/>
              </a:prstGeom>
            </p:spPr>
          </p:pic>
        </p:grpSp>
        <p:sp>
          <p:nvSpPr>
            <p:cNvPr id="15" name="Text Placeholder 2">
              <a:extLst>
                <a:ext uri="{FF2B5EF4-FFF2-40B4-BE49-F238E27FC236}">
                  <a16:creationId xmlns:a16="http://schemas.microsoft.com/office/drawing/2014/main" id="{360A87C9-7318-4EB0-BBA4-0746D02F2914}"/>
                </a:ext>
              </a:extLst>
            </p:cNvPr>
            <p:cNvSpPr txBox="1">
              <a:spLocks/>
            </p:cNvSpPr>
            <p:nvPr/>
          </p:nvSpPr>
          <p:spPr>
            <a:xfrm>
              <a:off x="5346933" y="695093"/>
              <a:ext cx="2120241" cy="28803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spc="-5" dirty="0">
                  <a:solidFill>
                    <a:srgbClr val="292929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Fig ii. Gender Univariate</a:t>
              </a:r>
              <a:endParaRPr lang="en-US" altLang="ko-KR" sz="1200" dirty="0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367EA1-0387-48CA-93CD-6BD3A4775491}"/>
              </a:ext>
            </a:extLst>
          </p:cNvPr>
          <p:cNvGrpSpPr/>
          <p:nvPr/>
        </p:nvGrpSpPr>
        <p:grpSpPr>
          <a:xfrm>
            <a:off x="320314" y="1049369"/>
            <a:ext cx="2676854" cy="1792361"/>
            <a:chOff x="4089796" y="3172889"/>
            <a:chExt cx="2064265" cy="124197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5A4E0AD-8504-49A7-8AAD-CBF08FA61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51" t="22011" r="12637" b="20580"/>
            <a:stretch/>
          </p:blipFill>
          <p:spPr>
            <a:xfrm>
              <a:off x="4089796" y="3172889"/>
              <a:ext cx="2064265" cy="124197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05915A6-8B5E-4EDF-9D98-C126124F0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294"/>
            <a:stretch/>
          </p:blipFill>
          <p:spPr>
            <a:xfrm>
              <a:off x="5495538" y="3182850"/>
              <a:ext cx="658523" cy="366202"/>
            </a:xfrm>
            <a:prstGeom prst="rect">
              <a:avLst/>
            </a:prstGeom>
          </p:spPr>
        </p:pic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1DA8BE1-C679-47A0-9DAB-6DAAF211B45A}"/>
              </a:ext>
            </a:extLst>
          </p:cNvPr>
          <p:cNvSpPr txBox="1">
            <a:spLocks/>
          </p:cNvSpPr>
          <p:nvPr/>
        </p:nvSpPr>
        <p:spPr>
          <a:xfrm>
            <a:off x="502244" y="668416"/>
            <a:ext cx="2312993" cy="2880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</a:t>
            </a:r>
            <a:r>
              <a:rPr lang="en-US" sz="1200" spc="-5" dirty="0" err="1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i</a:t>
            </a:r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. Diabetes Med Univariate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19157F-4996-4201-BDF5-B5080BC4EF1E}"/>
              </a:ext>
            </a:extLst>
          </p:cNvPr>
          <p:cNvGrpSpPr/>
          <p:nvPr/>
        </p:nvGrpSpPr>
        <p:grpSpPr>
          <a:xfrm>
            <a:off x="6146833" y="739338"/>
            <a:ext cx="2899005" cy="2100911"/>
            <a:chOff x="6146833" y="739338"/>
            <a:chExt cx="2899005" cy="21009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4A6B98-C474-48AC-A457-30EA4441E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41" t="14775" b="11098"/>
            <a:stretch/>
          </p:blipFill>
          <p:spPr>
            <a:xfrm>
              <a:off x="6146833" y="1038301"/>
              <a:ext cx="2899005" cy="180194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027584-6E3D-4761-973A-25A305555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995" y="1039782"/>
              <a:ext cx="1333500" cy="552450"/>
            </a:xfrm>
            <a:prstGeom prst="rect">
              <a:avLst/>
            </a:prstGeom>
          </p:spPr>
        </p:pic>
        <p:sp>
          <p:nvSpPr>
            <p:cNvPr id="8" name="Text Placeholder 2">
              <a:extLst>
                <a:ext uri="{FF2B5EF4-FFF2-40B4-BE49-F238E27FC236}">
                  <a16:creationId xmlns:a16="http://schemas.microsoft.com/office/drawing/2014/main" id="{E99788D4-E683-43FD-9CDF-DFBF38775162}"/>
                </a:ext>
              </a:extLst>
            </p:cNvPr>
            <p:cNvSpPr txBox="1">
              <a:spLocks/>
            </p:cNvSpPr>
            <p:nvPr/>
          </p:nvSpPr>
          <p:spPr>
            <a:xfrm>
              <a:off x="6462679" y="739338"/>
              <a:ext cx="2267311" cy="186113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spc="-5" dirty="0">
                  <a:solidFill>
                    <a:srgbClr val="292929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Fig iii. Readmission Univariate</a:t>
              </a:r>
              <a:endParaRPr lang="en-US" altLang="ko-KR" sz="1200" dirty="0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ADFACB-B2FD-4996-AB31-5D6982D95331}"/>
              </a:ext>
            </a:extLst>
          </p:cNvPr>
          <p:cNvGrpSpPr/>
          <p:nvPr/>
        </p:nvGrpSpPr>
        <p:grpSpPr>
          <a:xfrm>
            <a:off x="82626" y="2945974"/>
            <a:ext cx="3641064" cy="2197526"/>
            <a:chOff x="82626" y="2945974"/>
            <a:chExt cx="3641064" cy="2197526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96D489-FABD-4546-9270-076079C83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06" y="3222683"/>
              <a:ext cx="3336148" cy="169293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E369798A-AB52-4B91-BC12-79ADB4B67EE1}"/>
                </a:ext>
              </a:extLst>
            </p:cNvPr>
            <p:cNvSpPr txBox="1">
              <a:spLocks/>
            </p:cNvSpPr>
            <p:nvPr/>
          </p:nvSpPr>
          <p:spPr>
            <a:xfrm>
              <a:off x="1513872" y="4927172"/>
              <a:ext cx="523808" cy="216328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spc="-5" dirty="0">
                  <a:solidFill>
                    <a:srgbClr val="292929"/>
                  </a:solidFill>
                  <a:latin typeface="Bahnschrift SemiBold" panose="020B0502040204020203" pitchFamily="34" charset="0"/>
                </a:rPr>
                <a:t>Age</a:t>
              </a:r>
              <a:endParaRPr lang="en-US" altLang="ko-KR" sz="10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9" name="Text Placeholder 2">
              <a:extLst>
                <a:ext uri="{FF2B5EF4-FFF2-40B4-BE49-F238E27FC236}">
                  <a16:creationId xmlns:a16="http://schemas.microsoft.com/office/drawing/2014/main" id="{4B84CE2F-6C9D-4554-B8EF-AA6D24ECA8D1}"/>
                </a:ext>
              </a:extLst>
            </p:cNvPr>
            <p:cNvSpPr txBox="1">
              <a:spLocks/>
            </p:cNvSpPr>
            <p:nvPr/>
          </p:nvSpPr>
          <p:spPr>
            <a:xfrm>
              <a:off x="1176738" y="2945974"/>
              <a:ext cx="1721884" cy="216328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spc="-5" dirty="0">
                  <a:solidFill>
                    <a:srgbClr val="292929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Fig iv. Age Univariate</a:t>
              </a:r>
              <a:endParaRPr lang="en-US" altLang="ko-KR" sz="12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" name="Text Placeholder 2">
              <a:extLst>
                <a:ext uri="{FF2B5EF4-FFF2-40B4-BE49-F238E27FC236}">
                  <a16:creationId xmlns:a16="http://schemas.microsoft.com/office/drawing/2014/main" id="{78EEA970-97D5-4D64-BEA8-8B5650D9D44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-484775" y="3862774"/>
              <a:ext cx="1421782" cy="28698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dirty="0">
                  <a:latin typeface="Bahnschrift SemiBold" panose="020B0502040204020203" pitchFamily="34" charset="0"/>
                </a:rPr>
                <a:t>% Count of Patients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4C8325D-E366-4629-B964-B397F3316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293"/>
            <a:stretch/>
          </p:blipFill>
          <p:spPr>
            <a:xfrm>
              <a:off x="3264345" y="3207852"/>
              <a:ext cx="459345" cy="133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180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ck">
            <a:extLst>
              <a:ext uri="{FF2B5EF4-FFF2-40B4-BE49-F238E27FC236}">
                <a16:creationId xmlns:a16="http://schemas.microsoft.com/office/drawing/2014/main" id="{3E1697BE-5475-485D-96FA-C9C1CCCB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45008C-4B90-47CD-9C23-C7031F5FFB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7" b="6283"/>
          <a:stretch/>
        </p:blipFill>
        <p:spPr>
          <a:xfrm>
            <a:off x="6279915" y="654859"/>
            <a:ext cx="2843808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76421C-3B12-4A86-8041-492F3DABBA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6" b="6578"/>
          <a:stretch/>
        </p:blipFill>
        <p:spPr>
          <a:xfrm>
            <a:off x="3529416" y="654859"/>
            <a:ext cx="2664296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8C62FD-FAF1-4DC7-9B30-5041A739E0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6" b="6172"/>
          <a:stretch/>
        </p:blipFill>
        <p:spPr>
          <a:xfrm>
            <a:off x="778917" y="654859"/>
            <a:ext cx="2664296" cy="1886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242EC2AC-4FB6-4FA0-8333-C9159F04DA9E}"/>
              </a:ext>
            </a:extLst>
          </p:cNvPr>
          <p:cNvSpPr txBox="1">
            <a:spLocks/>
          </p:cNvSpPr>
          <p:nvPr/>
        </p:nvSpPr>
        <p:spPr>
          <a:xfrm>
            <a:off x="850925" y="335188"/>
            <a:ext cx="2520279" cy="2880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vi. Time vs Readmission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4B13F9D-C28B-465F-9C31-DEE7B378FB69}"/>
              </a:ext>
            </a:extLst>
          </p:cNvPr>
          <p:cNvSpPr txBox="1">
            <a:spLocks/>
          </p:cNvSpPr>
          <p:nvPr/>
        </p:nvSpPr>
        <p:spPr>
          <a:xfrm>
            <a:off x="3373254" y="351008"/>
            <a:ext cx="2960948" cy="2880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vii. No. of Medication vs Readmission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EE85B6F-7AD0-4109-9905-AF0DE50560EF}"/>
              </a:ext>
            </a:extLst>
          </p:cNvPr>
          <p:cNvSpPr txBox="1">
            <a:spLocks/>
          </p:cNvSpPr>
          <p:nvPr/>
        </p:nvSpPr>
        <p:spPr>
          <a:xfrm>
            <a:off x="6262166" y="335188"/>
            <a:ext cx="2881833" cy="2880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viii. Lab Procedures vs Readmission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01E676-F2D0-4D46-BB7D-8C7F8E3D97F2}"/>
              </a:ext>
            </a:extLst>
          </p:cNvPr>
          <p:cNvSpPr txBox="1"/>
          <p:nvPr/>
        </p:nvSpPr>
        <p:spPr>
          <a:xfrm>
            <a:off x="-20277" y="942891"/>
            <a:ext cx="799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Bahnschrift SemiBold" panose="020B0502040204020203" pitchFamily="34" charset="0"/>
              </a:rPr>
              <a:t>Readmitted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6EE67-0FF8-449B-95E0-56AF5AB4B8BD}"/>
              </a:ext>
            </a:extLst>
          </p:cNvPr>
          <p:cNvSpPr txBox="1"/>
          <p:nvPr/>
        </p:nvSpPr>
        <p:spPr>
          <a:xfrm>
            <a:off x="-20277" y="1936195"/>
            <a:ext cx="79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Bahnschrift SemiBold" panose="020B0502040204020203" pitchFamily="34" charset="0"/>
              </a:rPr>
              <a:t>Not </a:t>
            </a:r>
          </a:p>
          <a:p>
            <a:pPr algn="ctr"/>
            <a:r>
              <a:rPr lang="en-IN" sz="900" dirty="0">
                <a:latin typeface="Bahnschrift SemiBold" panose="020B0502040204020203" pitchFamily="34" charset="0"/>
              </a:rPr>
              <a:t>Readmitted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605574A-3ED4-4865-8377-2526BEA6067E}"/>
              </a:ext>
            </a:extLst>
          </p:cNvPr>
          <p:cNvGrpSpPr/>
          <p:nvPr/>
        </p:nvGrpSpPr>
        <p:grpSpPr>
          <a:xfrm>
            <a:off x="985280" y="2761760"/>
            <a:ext cx="2217832" cy="2286001"/>
            <a:chOff x="552384" y="1471147"/>
            <a:chExt cx="2349365" cy="281822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1F2FBB5-AC30-4ACD-9F4F-ECD4971A2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8219" y="2005042"/>
              <a:ext cx="983530" cy="409429"/>
            </a:xfrm>
            <a:prstGeom prst="rect">
              <a:avLst/>
            </a:prstGeom>
          </p:spPr>
        </p:pic>
        <p:sp>
          <p:nvSpPr>
            <p:cNvPr id="58" name="Text Placeholder 2">
              <a:extLst>
                <a:ext uri="{FF2B5EF4-FFF2-40B4-BE49-F238E27FC236}">
                  <a16:creationId xmlns:a16="http://schemas.microsoft.com/office/drawing/2014/main" id="{B271268A-206F-4C7E-81F8-1BB677CD5A64}"/>
                </a:ext>
              </a:extLst>
            </p:cNvPr>
            <p:cNvSpPr txBox="1">
              <a:spLocks/>
            </p:cNvSpPr>
            <p:nvPr/>
          </p:nvSpPr>
          <p:spPr>
            <a:xfrm>
              <a:off x="552384" y="1471147"/>
              <a:ext cx="2349365" cy="293507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spc="-5" dirty="0">
                  <a:solidFill>
                    <a:srgbClr val="292929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Fig ix. Insulin vs Readmission</a:t>
              </a:r>
              <a:endParaRPr lang="en-US" altLang="ko-KR" sz="12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59" name="Text Placeholder 2">
              <a:extLst>
                <a:ext uri="{FF2B5EF4-FFF2-40B4-BE49-F238E27FC236}">
                  <a16:creationId xmlns:a16="http://schemas.microsoft.com/office/drawing/2014/main" id="{2E677DEB-1786-4265-A565-9D88D8190F1D}"/>
                </a:ext>
              </a:extLst>
            </p:cNvPr>
            <p:cNvSpPr txBox="1">
              <a:spLocks/>
            </p:cNvSpPr>
            <p:nvPr/>
          </p:nvSpPr>
          <p:spPr>
            <a:xfrm>
              <a:off x="1453235" y="4055777"/>
              <a:ext cx="655157" cy="233596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spc="-5" dirty="0">
                  <a:solidFill>
                    <a:srgbClr val="292929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Insulin</a:t>
              </a:r>
              <a:endParaRPr lang="en-US" altLang="ko-KR" sz="1000" dirty="0"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0049CFF2-F8CD-46BB-91FD-709386DBBF3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" t="6258"/>
          <a:stretch/>
        </p:blipFill>
        <p:spPr>
          <a:xfrm>
            <a:off x="757881" y="3051221"/>
            <a:ext cx="2672630" cy="17570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053CBD29-2594-464A-A7D0-48B0CD0EB1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387" y="3127181"/>
            <a:ext cx="1014375" cy="4202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9A40A5-2BEB-44D0-A7E0-F76AC2345C1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91" y="3051220"/>
            <a:ext cx="2664296" cy="17570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CB3E2B-9CBB-44D7-B5DF-0E8ECD7FD3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03" y="3126201"/>
            <a:ext cx="996984" cy="421221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795B15E-734F-45E6-A301-CCA7A4FAA6F1}"/>
              </a:ext>
            </a:extLst>
          </p:cNvPr>
          <p:cNvSpPr txBox="1">
            <a:spLocks/>
          </p:cNvSpPr>
          <p:nvPr/>
        </p:nvSpPr>
        <p:spPr>
          <a:xfrm>
            <a:off x="3606804" y="2770777"/>
            <a:ext cx="2509519" cy="23807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x. A1c Result vs Readmission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C36F407-D330-4724-9DFD-D4F4642EC964}"/>
              </a:ext>
            </a:extLst>
          </p:cNvPr>
          <p:cNvSpPr txBox="1">
            <a:spLocks/>
          </p:cNvSpPr>
          <p:nvPr/>
        </p:nvSpPr>
        <p:spPr>
          <a:xfrm>
            <a:off x="6097212" y="2773200"/>
            <a:ext cx="3126968" cy="25423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xi. Max Glucose Serum vs Readmission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5268CE-A7CA-4A4C-B3E8-FD3E2875EED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67" y="3051220"/>
            <a:ext cx="2843807" cy="17570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1367C2A-6115-40FB-AFAE-41D7C97FBD28}"/>
              </a:ext>
            </a:extLst>
          </p:cNvPr>
          <p:cNvSpPr txBox="1">
            <a:spLocks/>
          </p:cNvSpPr>
          <p:nvPr/>
        </p:nvSpPr>
        <p:spPr>
          <a:xfrm>
            <a:off x="4453850" y="4868668"/>
            <a:ext cx="833040" cy="17909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A1C Result</a:t>
            </a:r>
            <a:endParaRPr lang="en-US" altLang="ko-KR" sz="1000" dirty="0">
              <a:latin typeface="Bahnschrift SemiBold" panose="020B0502040204020203" pitchFamily="34" charset="0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6BEB004-6E33-4544-A41F-6F2588E4AEDF}"/>
              </a:ext>
            </a:extLst>
          </p:cNvPr>
          <p:cNvSpPr txBox="1">
            <a:spLocks/>
          </p:cNvSpPr>
          <p:nvPr/>
        </p:nvSpPr>
        <p:spPr>
          <a:xfrm>
            <a:off x="7286567" y="4858279"/>
            <a:ext cx="1289132" cy="18948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5" dirty="0">
                <a:solidFill>
                  <a:srgbClr val="292929"/>
                </a:solidFill>
                <a:latin typeface="Bahnschrift SemiBold" panose="020B0502040204020203" pitchFamily="34" charset="0"/>
              </a:rPr>
              <a:t>Max Glu Serum</a:t>
            </a:r>
            <a:endParaRPr lang="en-US" altLang="ko-KR" sz="1000" dirty="0">
              <a:latin typeface="Bahnschrift SemiBold" panose="020B0502040204020203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53BA532-13E8-48E0-9178-6D60FA8E0C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126201"/>
            <a:ext cx="1056196" cy="400735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E669DD2-F17E-42CC-AA5D-E6ED4A7AF005}"/>
              </a:ext>
            </a:extLst>
          </p:cNvPr>
          <p:cNvSpPr txBox="1">
            <a:spLocks/>
          </p:cNvSpPr>
          <p:nvPr/>
        </p:nvSpPr>
        <p:spPr>
          <a:xfrm rot="16200000">
            <a:off x="-89288" y="3786275"/>
            <a:ext cx="1421782" cy="286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latin typeface="Bahnschrift SemiBold" panose="020B0502040204020203" pitchFamily="34" charset="0"/>
              </a:rPr>
              <a:t>% Count of Patients</a:t>
            </a:r>
          </a:p>
        </p:txBody>
      </p:sp>
    </p:spTree>
    <p:extLst>
      <p:ext uri="{BB962C8B-B14F-4D97-AF65-F5344CB8AC3E}">
        <p14:creationId xmlns:p14="http://schemas.microsoft.com/office/powerpoint/2010/main" val="99117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49" grpId="0"/>
      <p:bldP spid="53" grpId="0"/>
      <p:bldP spid="55" grpId="0"/>
      <p:bldP spid="15" grpId="0"/>
      <p:bldP spid="16" grpId="0"/>
      <p:bldP spid="23" grpId="0"/>
      <p:bldP spid="2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17"/>
          <p:cNvSpPr txBox="1">
            <a:spLocks/>
          </p:cNvSpPr>
          <p:nvPr/>
        </p:nvSpPr>
        <p:spPr>
          <a:xfrm>
            <a:off x="251359" y="4315180"/>
            <a:ext cx="1088217" cy="466726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accent4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</a:rPr>
              <a:t>Combining</a:t>
            </a:r>
            <a:br>
              <a:rPr lang="en-US" sz="1400" b="1" dirty="0">
                <a:solidFill>
                  <a:schemeClr val="accent4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</a:rPr>
            </a:br>
            <a:r>
              <a:rPr lang="en-US" sz="1400" b="1" dirty="0">
                <a:solidFill>
                  <a:schemeClr val="accent4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</a:rPr>
              <a:t>Categories</a:t>
            </a:r>
            <a:endParaRPr lang="ko-KR" altLang="en-US" sz="1100" b="1" dirty="0">
              <a:solidFill>
                <a:schemeClr val="accent4"/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sp>
        <p:nvSpPr>
          <p:cNvPr id="72" name="Text Placeholder 17"/>
          <p:cNvSpPr txBox="1">
            <a:spLocks/>
          </p:cNvSpPr>
          <p:nvPr/>
        </p:nvSpPr>
        <p:spPr>
          <a:xfrm>
            <a:off x="314637" y="1085892"/>
            <a:ext cx="1024939" cy="4667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Missing </a:t>
            </a:r>
            <a:b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</a:b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Values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3F9B27-8BD1-4811-9786-D41E94D0C6EF}"/>
              </a:ext>
            </a:extLst>
          </p:cNvPr>
          <p:cNvGrpSpPr/>
          <p:nvPr/>
        </p:nvGrpSpPr>
        <p:grpSpPr>
          <a:xfrm>
            <a:off x="2208826" y="1031892"/>
            <a:ext cx="2310501" cy="696761"/>
            <a:chOff x="2206899" y="921590"/>
            <a:chExt cx="2310501" cy="696761"/>
          </a:xfrm>
        </p:grpSpPr>
        <p:sp>
          <p:nvSpPr>
            <p:cNvPr id="83" name="TextBox 82"/>
            <p:cNvSpPr txBox="1"/>
            <p:nvPr/>
          </p:nvSpPr>
          <p:spPr>
            <a:xfrm>
              <a:off x="2933224" y="1018187"/>
              <a:ext cx="1584176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Dropping rows and columns wherever necessary.</a:t>
              </a:r>
            </a:p>
          </p:txBody>
        </p:sp>
        <p:grpSp>
          <p:nvGrpSpPr>
            <p:cNvPr id="4106" name="Group 4105"/>
            <p:cNvGrpSpPr/>
            <p:nvPr/>
          </p:nvGrpSpPr>
          <p:grpSpPr>
            <a:xfrm>
              <a:off x="2206899" y="921590"/>
              <a:ext cx="648000" cy="648000"/>
              <a:chOff x="779300" y="2861907"/>
              <a:chExt cx="648000" cy="648000"/>
            </a:xfrm>
          </p:grpSpPr>
          <p:sp>
            <p:nvSpPr>
              <p:cNvPr id="97" name="AutoShape 9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79300" y="2861907"/>
                <a:ext cx="648000" cy="6480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8" name="AutoShape 92">
                <a:hlinkHover r:id="" action="ppaction://noaction" highlightClick="1"/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833300" y="2915907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5" name="Rectangle 7">
            <a:extLst>
              <a:ext uri="{FF2B5EF4-FFF2-40B4-BE49-F238E27FC236}">
                <a16:creationId xmlns:a16="http://schemas.microsoft.com/office/drawing/2014/main" id="{5FFE943C-2E75-4052-A1E7-06571A22E438}"/>
              </a:ext>
            </a:extLst>
          </p:cNvPr>
          <p:cNvSpPr/>
          <p:nvPr/>
        </p:nvSpPr>
        <p:spPr>
          <a:xfrm rot="18900000">
            <a:off x="2483592" y="1203084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716C27-14C8-4DEC-9A5F-BE8EF3EF11B2}"/>
              </a:ext>
            </a:extLst>
          </p:cNvPr>
          <p:cNvGrpSpPr/>
          <p:nvPr/>
        </p:nvGrpSpPr>
        <p:grpSpPr>
          <a:xfrm>
            <a:off x="2206899" y="4123551"/>
            <a:ext cx="2389665" cy="784830"/>
            <a:chOff x="2249839" y="2383241"/>
            <a:chExt cx="2389665" cy="784830"/>
          </a:xfrm>
        </p:grpSpPr>
        <p:sp>
          <p:nvSpPr>
            <p:cNvPr id="86" name="TextBox 85"/>
            <p:cNvSpPr txBox="1"/>
            <p:nvPr/>
          </p:nvSpPr>
          <p:spPr>
            <a:xfrm>
              <a:off x="3026800" y="2383241"/>
              <a:ext cx="1612704" cy="7848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Merging multiple values in the columns giving similar inferences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.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2249839" y="2393596"/>
              <a:ext cx="648000" cy="648000"/>
              <a:chOff x="779300" y="2861907"/>
              <a:chExt cx="648000" cy="648000"/>
            </a:xfrm>
          </p:grpSpPr>
          <p:sp>
            <p:nvSpPr>
              <p:cNvPr id="102" name="AutoShape 9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79300" y="2861907"/>
                <a:ext cx="648000" cy="648000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3" name="AutoShape 9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833300" y="2915907"/>
                <a:ext cx="540000" cy="540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5451643E-B461-4D0C-AE3C-E53759067212}"/>
                </a:ext>
              </a:extLst>
            </p:cNvPr>
            <p:cNvSpPr/>
            <p:nvPr/>
          </p:nvSpPr>
          <p:spPr>
            <a:xfrm rot="2700000">
              <a:off x="2438478" y="2494583"/>
              <a:ext cx="265920" cy="476745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" name="Straight Connector 52"/>
          <p:cNvCxnSpPr>
            <a:cxnSpLocks/>
            <a:stCxn id="75" idx="6"/>
          </p:cNvCxnSpPr>
          <p:nvPr/>
        </p:nvCxnSpPr>
        <p:spPr>
          <a:xfrm>
            <a:off x="1840616" y="1365151"/>
            <a:ext cx="0" cy="315081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rot="5400000" flipV="1">
            <a:off x="1713773" y="4387022"/>
            <a:ext cx="253686" cy="257888"/>
            <a:chOff x="611560" y="2851238"/>
            <a:chExt cx="288032" cy="288032"/>
          </a:xfrm>
        </p:grpSpPr>
        <p:sp>
          <p:nvSpPr>
            <p:cNvPr id="61" name="Oval 6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2E89DAC-01DE-48CD-B165-6011FF302507}"/>
              </a:ext>
            </a:extLst>
          </p:cNvPr>
          <p:cNvSpPr/>
          <p:nvPr/>
        </p:nvSpPr>
        <p:spPr>
          <a:xfrm>
            <a:off x="1720731" y="31928"/>
            <a:ext cx="52581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</a:rPr>
              <a:t>Pre-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Processing 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</a:rPr>
              <a:t>Steps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16" name="Picture 2" descr="deck">
            <a:extLst>
              <a:ext uri="{FF2B5EF4-FFF2-40B4-BE49-F238E27FC236}">
                <a16:creationId xmlns:a16="http://schemas.microsoft.com/office/drawing/2014/main" id="{6A4D21B3-08CF-439D-AB79-74313DBA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7BDC71B-720D-4151-AE64-478122F14C3F}"/>
              </a:ext>
            </a:extLst>
          </p:cNvPr>
          <p:cNvGrpSpPr/>
          <p:nvPr/>
        </p:nvGrpSpPr>
        <p:grpSpPr>
          <a:xfrm rot="5400000" flipV="1">
            <a:off x="1713772" y="1172785"/>
            <a:ext cx="253686" cy="257888"/>
            <a:chOff x="611560" y="2851238"/>
            <a:chExt cx="288032" cy="288032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B946B80-E440-42EB-9E6E-08AA6AEDFBAE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61B2253-B9E7-4B21-B67E-2758EC8A86CA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6421CA2-0BAD-46F2-A95B-101CBFADB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8"/>
          <a:stretch/>
        </p:blipFill>
        <p:spPr>
          <a:xfrm>
            <a:off x="5499844" y="835952"/>
            <a:ext cx="3550104" cy="993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AF8703-809B-4D26-A51C-82C74E7A3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43" y="2986948"/>
            <a:ext cx="3561905" cy="9613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44F07A-AC49-49F5-994A-382620EB8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909" y="1941259"/>
            <a:ext cx="3550099" cy="949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89E7EE-BCD3-451D-9765-212D585F1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909" y="4076661"/>
            <a:ext cx="3563437" cy="949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E9776D-6CB2-44B9-B3D2-A56C7672E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247" y="4245687"/>
            <a:ext cx="2913296" cy="783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2561AA-039B-4011-A39D-9126F4F959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1910" y="706132"/>
            <a:ext cx="3623970" cy="3364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5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9515EB7-0294-4C3C-983A-8DC3FC31F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56" y="3860079"/>
            <a:ext cx="1196444" cy="967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3F92EDBB-74BB-48E2-8FF2-39D101105060}"/>
              </a:ext>
            </a:extLst>
          </p:cNvPr>
          <p:cNvSpPr txBox="1">
            <a:spLocks/>
          </p:cNvSpPr>
          <p:nvPr/>
        </p:nvSpPr>
        <p:spPr>
          <a:xfrm>
            <a:off x="485350" y="2122991"/>
            <a:ext cx="951061" cy="450132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Encoding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48314344-A686-45FD-B5E0-925CC8D3E28E}"/>
              </a:ext>
            </a:extLst>
          </p:cNvPr>
          <p:cNvSpPr txBox="1">
            <a:spLocks/>
          </p:cNvSpPr>
          <p:nvPr/>
        </p:nvSpPr>
        <p:spPr>
          <a:xfrm>
            <a:off x="456361" y="4145485"/>
            <a:ext cx="1140061" cy="43865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Feature </a:t>
            </a:r>
            <a:b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</a:b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Engineering</a:t>
            </a:r>
          </a:p>
        </p:txBody>
      </p:sp>
      <p:sp>
        <p:nvSpPr>
          <p:cNvPr id="6" name="Block Arc 14">
            <a:extLst>
              <a:ext uri="{FF2B5EF4-FFF2-40B4-BE49-F238E27FC236}">
                <a16:creationId xmlns:a16="http://schemas.microsoft.com/office/drawing/2014/main" id="{0859C954-7FCA-4100-BAE1-A0F59A0F9191}"/>
              </a:ext>
            </a:extLst>
          </p:cNvPr>
          <p:cNvSpPr/>
          <p:nvPr/>
        </p:nvSpPr>
        <p:spPr>
          <a:xfrm rot="16200000">
            <a:off x="7902072" y="2313330"/>
            <a:ext cx="349301" cy="34953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BDEF5B-0344-47D0-AF07-67488A178302}"/>
              </a:ext>
            </a:extLst>
          </p:cNvPr>
          <p:cNvGrpSpPr/>
          <p:nvPr/>
        </p:nvGrpSpPr>
        <p:grpSpPr>
          <a:xfrm>
            <a:off x="2350616" y="3967801"/>
            <a:ext cx="2114391" cy="769441"/>
            <a:chOff x="2350616" y="3967801"/>
            <a:chExt cx="2114391" cy="769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DACEC-B3CF-4591-9054-02B3A0E94C10}"/>
                </a:ext>
              </a:extLst>
            </p:cNvPr>
            <p:cNvSpPr txBox="1"/>
            <p:nvPr/>
          </p:nvSpPr>
          <p:spPr>
            <a:xfrm>
              <a:off x="3049482" y="3967801"/>
              <a:ext cx="1415525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Creating New Features and Dropping Redundant Ones.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5317DC9-9C58-4BA9-B7FE-BDF500E63B7F}"/>
                </a:ext>
              </a:extLst>
            </p:cNvPr>
            <p:cNvGrpSpPr/>
            <p:nvPr/>
          </p:nvGrpSpPr>
          <p:grpSpPr>
            <a:xfrm>
              <a:off x="2350616" y="3992813"/>
              <a:ext cx="648000" cy="648000"/>
              <a:chOff x="779300" y="2861907"/>
              <a:chExt cx="648000" cy="648000"/>
            </a:xfrm>
          </p:grpSpPr>
          <p:sp>
            <p:nvSpPr>
              <p:cNvPr id="13" name="AutoShape 92">
                <a:extLst>
                  <a:ext uri="{FF2B5EF4-FFF2-40B4-BE49-F238E27FC236}">
                    <a16:creationId xmlns:a16="http://schemas.microsoft.com/office/drawing/2014/main" id="{59E77CB3-3268-4549-B159-F8BD4EEEA8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79300" y="2861907"/>
                <a:ext cx="648000" cy="648000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AutoShape 92">
                <a:extLst>
                  <a:ext uri="{FF2B5EF4-FFF2-40B4-BE49-F238E27FC236}">
                    <a16:creationId xmlns:a16="http://schemas.microsoft.com/office/drawing/2014/main" id="{27069D0D-F62F-4323-A282-68704EEBDD2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833300" y="2915907"/>
                <a:ext cx="540000" cy="540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299C2758-41A9-4795-9C32-FEFD1209B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5590" y="4158289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rgbClr val="EB49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E839639-33C8-4E1D-AB57-967935674638}"/>
              </a:ext>
            </a:extLst>
          </p:cNvPr>
          <p:cNvGrpSpPr/>
          <p:nvPr/>
        </p:nvGrpSpPr>
        <p:grpSpPr>
          <a:xfrm>
            <a:off x="2401482" y="2009806"/>
            <a:ext cx="2250506" cy="769441"/>
            <a:chOff x="2401482" y="2009806"/>
            <a:chExt cx="2250506" cy="7694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156D8A-0D5D-42B4-AA97-CB69622B6E14}"/>
                </a:ext>
              </a:extLst>
            </p:cNvPr>
            <p:cNvSpPr txBox="1"/>
            <p:nvPr/>
          </p:nvSpPr>
          <p:spPr>
            <a:xfrm>
              <a:off x="3049482" y="2009806"/>
              <a:ext cx="1602506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Different encoding techniques used to encode categorical variables.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C942029-A8CA-4554-B3DF-87F48812EBDE}"/>
                </a:ext>
              </a:extLst>
            </p:cNvPr>
            <p:cNvGrpSpPr/>
            <p:nvPr/>
          </p:nvGrpSpPr>
          <p:grpSpPr>
            <a:xfrm>
              <a:off x="2401482" y="2014746"/>
              <a:ext cx="648000" cy="648000"/>
              <a:chOff x="779300" y="2861907"/>
              <a:chExt cx="648000" cy="648000"/>
            </a:xfrm>
          </p:grpSpPr>
          <p:sp>
            <p:nvSpPr>
              <p:cNvPr id="10" name="AutoShape 92">
                <a:extLst>
                  <a:ext uri="{FF2B5EF4-FFF2-40B4-BE49-F238E27FC236}">
                    <a16:creationId xmlns:a16="http://schemas.microsoft.com/office/drawing/2014/main" id="{744B9503-01B7-4463-8019-B7BD4C66D5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79300" y="2861907"/>
                <a:ext cx="648000" cy="648000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utoShape 92">
                <a:extLst>
                  <a:ext uri="{FF2B5EF4-FFF2-40B4-BE49-F238E27FC236}">
                    <a16:creationId xmlns:a16="http://schemas.microsoft.com/office/drawing/2014/main" id="{6F21EE2C-CFA9-4AA9-B636-C8E2E62F03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833300" y="2915907"/>
                <a:ext cx="540000" cy="540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6" name="Round Same Side Corner Rectangle 6">
              <a:extLst>
                <a:ext uri="{FF2B5EF4-FFF2-40B4-BE49-F238E27FC236}">
                  <a16:creationId xmlns:a16="http://schemas.microsoft.com/office/drawing/2014/main" id="{0DA221B8-9312-4E86-B97B-EAF84416E5F7}"/>
                </a:ext>
              </a:extLst>
            </p:cNvPr>
            <p:cNvSpPr/>
            <p:nvPr/>
          </p:nvSpPr>
          <p:spPr>
            <a:xfrm rot="2700000">
              <a:off x="2664189" y="2084701"/>
              <a:ext cx="114372" cy="508085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6319957-3FC6-4848-8B61-C7B543D34A1B}"/>
              </a:ext>
            </a:extLst>
          </p:cNvPr>
          <p:cNvSpPr txBox="1">
            <a:spLocks/>
          </p:cNvSpPr>
          <p:nvPr/>
        </p:nvSpPr>
        <p:spPr>
          <a:xfrm>
            <a:off x="266280" y="206470"/>
            <a:ext cx="1429963" cy="4667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Inconsistencies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6ACD965-EDF3-4C76-9960-F9E1C72B5079}"/>
              </a:ext>
            </a:extLst>
          </p:cNvPr>
          <p:cNvGrpSpPr/>
          <p:nvPr/>
        </p:nvGrpSpPr>
        <p:grpSpPr>
          <a:xfrm>
            <a:off x="2347626" y="97316"/>
            <a:ext cx="2345111" cy="938719"/>
            <a:chOff x="2347626" y="97316"/>
            <a:chExt cx="2345111" cy="9387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94B3C9-816C-4F40-9653-8C1F325F0867}"/>
                </a:ext>
              </a:extLst>
            </p:cNvPr>
            <p:cNvSpPr txBox="1"/>
            <p:nvPr/>
          </p:nvSpPr>
          <p:spPr>
            <a:xfrm>
              <a:off x="3001207" y="97316"/>
              <a:ext cx="1691530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Data inconsistencies </a:t>
              </a:r>
              <a:b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compromise data </a:t>
              </a:r>
              <a:b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integrity and alter </a:t>
              </a:r>
              <a:b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the performance of </a:t>
              </a:r>
              <a:b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the algorithm.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D988223-6C50-4494-8BAD-FF035CCE1960}"/>
                </a:ext>
              </a:extLst>
            </p:cNvPr>
            <p:cNvGrpSpPr/>
            <p:nvPr/>
          </p:nvGrpSpPr>
          <p:grpSpPr>
            <a:xfrm>
              <a:off x="2347626" y="135489"/>
              <a:ext cx="648000" cy="648000"/>
              <a:chOff x="4143520" y="2781273"/>
              <a:chExt cx="648000" cy="6480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61E2FA8-A185-4147-9BAB-27E0F583FFE5}"/>
                  </a:ext>
                </a:extLst>
              </p:cNvPr>
              <p:cNvGrpSpPr/>
              <p:nvPr/>
            </p:nvGrpSpPr>
            <p:grpSpPr>
              <a:xfrm>
                <a:off x="4143520" y="2781273"/>
                <a:ext cx="648000" cy="648000"/>
                <a:chOff x="779300" y="2861907"/>
                <a:chExt cx="648000" cy="648000"/>
              </a:xfrm>
            </p:grpSpPr>
            <p:sp>
              <p:nvSpPr>
                <p:cNvPr id="22" name="AutoShape 92">
                  <a:extLst>
                    <a:ext uri="{FF2B5EF4-FFF2-40B4-BE49-F238E27FC236}">
                      <a16:creationId xmlns:a16="http://schemas.microsoft.com/office/drawing/2014/main" id="{FD260FD6-C4B8-4B35-95F6-F41A0BCD4A2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6200000" flipH="1">
                  <a:off x="779300" y="2861907"/>
                  <a:ext cx="648000" cy="6480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headEnd/>
                  <a:tailEnd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0" h="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" name="AutoShape 92">
                  <a:extLst>
                    <a:ext uri="{FF2B5EF4-FFF2-40B4-BE49-F238E27FC236}">
                      <a16:creationId xmlns:a16="http://schemas.microsoft.com/office/drawing/2014/main" id="{885DD3A9-C8B4-4DCE-834A-420EF4568F8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6200000" flipH="1">
                  <a:off x="833300" y="2915907"/>
                  <a:ext cx="540000" cy="540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  <a:headEnd/>
                  <a:tailEnd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0" h="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21" name="Round Same Side Corner Rectangle 21">
                <a:extLst>
                  <a:ext uri="{FF2B5EF4-FFF2-40B4-BE49-F238E27FC236}">
                    <a16:creationId xmlns:a16="http://schemas.microsoft.com/office/drawing/2014/main" id="{260534C7-95D5-4405-A93C-DB8EF7854E2E}"/>
                  </a:ext>
                </a:extLst>
              </p:cNvPr>
              <p:cNvSpPr/>
              <p:nvPr/>
            </p:nvSpPr>
            <p:spPr>
              <a:xfrm rot="10800000">
                <a:off x="4335490" y="2946262"/>
                <a:ext cx="264059" cy="298187"/>
              </a:xfrm>
              <a:custGeom>
                <a:avLst/>
                <a:gdLst/>
                <a:ahLst/>
                <a:cxnLst/>
                <a:rect l="l" t="t" r="r" b="b"/>
                <a:pathLst>
                  <a:path w="2880320" h="3252576">
                    <a:moveTo>
                      <a:pt x="612726" y="2220771"/>
                    </a:moveTo>
                    <a:cubicBezTo>
                      <a:pt x="662432" y="2220771"/>
                      <a:pt x="702726" y="2180477"/>
                      <a:pt x="702726" y="2130771"/>
                    </a:cubicBezTo>
                    <a:lnTo>
                      <a:pt x="702726" y="438771"/>
                    </a:lnTo>
                    <a:cubicBezTo>
                      <a:pt x="702726" y="389065"/>
                      <a:pt x="662432" y="348771"/>
                      <a:pt x="612726" y="348771"/>
                    </a:cubicBezTo>
                    <a:cubicBezTo>
                      <a:pt x="563020" y="348771"/>
                      <a:pt x="522726" y="389065"/>
                      <a:pt x="522726" y="438771"/>
                    </a:cubicBezTo>
                    <a:lnTo>
                      <a:pt x="522726" y="2130771"/>
                    </a:lnTo>
                    <a:cubicBezTo>
                      <a:pt x="522726" y="2180477"/>
                      <a:pt x="563020" y="2220771"/>
                      <a:pt x="612726" y="2220771"/>
                    </a:cubicBezTo>
                    <a:close/>
                    <a:moveTo>
                      <a:pt x="1188790" y="2220771"/>
                    </a:moveTo>
                    <a:cubicBezTo>
                      <a:pt x="1238496" y="2220771"/>
                      <a:pt x="1278790" y="2180477"/>
                      <a:pt x="1278790" y="2130771"/>
                    </a:cubicBezTo>
                    <a:lnTo>
                      <a:pt x="1278790" y="438771"/>
                    </a:lnTo>
                    <a:cubicBezTo>
                      <a:pt x="1278790" y="389065"/>
                      <a:pt x="1238496" y="348771"/>
                      <a:pt x="1188790" y="348771"/>
                    </a:cubicBezTo>
                    <a:cubicBezTo>
                      <a:pt x="1139084" y="348771"/>
                      <a:pt x="1098790" y="389065"/>
                      <a:pt x="1098790" y="438771"/>
                    </a:cubicBezTo>
                    <a:lnTo>
                      <a:pt x="1098790" y="2130771"/>
                    </a:lnTo>
                    <a:cubicBezTo>
                      <a:pt x="1098790" y="2180477"/>
                      <a:pt x="1139084" y="2220771"/>
                      <a:pt x="1188790" y="2220771"/>
                    </a:cubicBezTo>
                    <a:close/>
                    <a:moveTo>
                      <a:pt x="1764854" y="2220771"/>
                    </a:moveTo>
                    <a:cubicBezTo>
                      <a:pt x="1814560" y="2220771"/>
                      <a:pt x="1854854" y="2180477"/>
                      <a:pt x="1854854" y="2130771"/>
                    </a:cubicBezTo>
                    <a:lnTo>
                      <a:pt x="1854854" y="438771"/>
                    </a:lnTo>
                    <a:cubicBezTo>
                      <a:pt x="1854854" y="389065"/>
                      <a:pt x="1814560" y="348771"/>
                      <a:pt x="1764854" y="348771"/>
                    </a:cubicBezTo>
                    <a:cubicBezTo>
                      <a:pt x="1715148" y="348771"/>
                      <a:pt x="1674854" y="389065"/>
                      <a:pt x="1674854" y="438771"/>
                    </a:cubicBezTo>
                    <a:lnTo>
                      <a:pt x="1674854" y="2130771"/>
                    </a:lnTo>
                    <a:cubicBezTo>
                      <a:pt x="1674854" y="2180477"/>
                      <a:pt x="1715148" y="2220771"/>
                      <a:pt x="1764854" y="2220771"/>
                    </a:cubicBezTo>
                    <a:close/>
                    <a:moveTo>
                      <a:pt x="2340918" y="2220771"/>
                    </a:moveTo>
                    <a:cubicBezTo>
                      <a:pt x="2390624" y="2220771"/>
                      <a:pt x="2430918" y="2180477"/>
                      <a:pt x="2430918" y="2130771"/>
                    </a:cubicBezTo>
                    <a:lnTo>
                      <a:pt x="2430918" y="438771"/>
                    </a:lnTo>
                    <a:cubicBezTo>
                      <a:pt x="2430918" y="389065"/>
                      <a:pt x="2390624" y="348771"/>
                      <a:pt x="2340918" y="348771"/>
                    </a:cubicBezTo>
                    <a:cubicBezTo>
                      <a:pt x="2291212" y="348771"/>
                      <a:pt x="2250918" y="389065"/>
                      <a:pt x="2250918" y="438771"/>
                    </a:cubicBezTo>
                    <a:lnTo>
                      <a:pt x="2250918" y="2130771"/>
                    </a:lnTo>
                    <a:cubicBezTo>
                      <a:pt x="2250918" y="2180477"/>
                      <a:pt x="2291212" y="2220771"/>
                      <a:pt x="2340918" y="2220771"/>
                    </a:cubicBezTo>
                    <a:close/>
                    <a:moveTo>
                      <a:pt x="2784182" y="2519920"/>
                    </a:moveTo>
                    <a:lnTo>
                      <a:pt x="96136" y="2519920"/>
                    </a:lnTo>
                    <a:lnTo>
                      <a:pt x="96136" y="419995"/>
                    </a:lnTo>
                    <a:cubicBezTo>
                      <a:pt x="96136" y="188038"/>
                      <a:pt x="284174" y="0"/>
                      <a:pt x="516131" y="0"/>
                    </a:cubicBezTo>
                    <a:lnTo>
                      <a:pt x="2364187" y="0"/>
                    </a:lnTo>
                    <a:cubicBezTo>
                      <a:pt x="2596144" y="0"/>
                      <a:pt x="2784182" y="188038"/>
                      <a:pt x="2784182" y="419995"/>
                    </a:cubicBezTo>
                    <a:close/>
                    <a:moveTo>
                      <a:pt x="1687966" y="3252576"/>
                    </a:moveTo>
                    <a:lnTo>
                      <a:pt x="1192350" y="3252576"/>
                    </a:lnTo>
                    <a:cubicBezTo>
                      <a:pt x="1129224" y="3252576"/>
                      <a:pt x="1078050" y="3201402"/>
                      <a:pt x="1078050" y="3138276"/>
                    </a:cubicBezTo>
                    <a:lnTo>
                      <a:pt x="1078050" y="3023976"/>
                    </a:lnTo>
                    <a:lnTo>
                      <a:pt x="60008" y="3023976"/>
                    </a:lnTo>
                    <a:cubicBezTo>
                      <a:pt x="26866" y="3023976"/>
                      <a:pt x="0" y="2997110"/>
                      <a:pt x="0" y="2963968"/>
                    </a:cubicBezTo>
                    <a:lnTo>
                      <a:pt x="0" y="2723944"/>
                    </a:lnTo>
                    <a:cubicBezTo>
                      <a:pt x="0" y="2690802"/>
                      <a:pt x="26866" y="2663936"/>
                      <a:pt x="60008" y="2663936"/>
                    </a:cubicBezTo>
                    <a:lnTo>
                      <a:pt x="2820312" y="2663936"/>
                    </a:lnTo>
                    <a:cubicBezTo>
                      <a:pt x="2853454" y="2663936"/>
                      <a:pt x="2880320" y="2690802"/>
                      <a:pt x="2880320" y="2723944"/>
                    </a:cubicBezTo>
                    <a:lnTo>
                      <a:pt x="2880320" y="2963968"/>
                    </a:lnTo>
                    <a:cubicBezTo>
                      <a:pt x="2880320" y="2997110"/>
                      <a:pt x="2853454" y="3023976"/>
                      <a:pt x="2820312" y="3023976"/>
                    </a:cubicBezTo>
                    <a:lnTo>
                      <a:pt x="1802266" y="3023976"/>
                    </a:lnTo>
                    <a:lnTo>
                      <a:pt x="1802266" y="3138276"/>
                    </a:lnTo>
                    <a:cubicBezTo>
                      <a:pt x="1802266" y="3201402"/>
                      <a:pt x="1751092" y="3252576"/>
                      <a:pt x="1687966" y="3252576"/>
                    </a:cubicBezTo>
                    <a:close/>
                  </a:path>
                </a:pathLst>
              </a:custGeom>
              <a:solidFill>
                <a:srgbClr val="EB4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4DFAC4-3EB4-4AE0-8707-D21448C9A247}"/>
              </a:ext>
            </a:extLst>
          </p:cNvPr>
          <p:cNvGrpSpPr/>
          <p:nvPr/>
        </p:nvGrpSpPr>
        <p:grpSpPr>
          <a:xfrm rot="5400000" flipV="1">
            <a:off x="1892882" y="4237790"/>
            <a:ext cx="253686" cy="257888"/>
            <a:chOff x="611560" y="2851238"/>
            <a:chExt cx="288032" cy="28803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056598-9193-4BD9-8175-3770D73DB173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A27620-346C-4CF7-9645-30D91AC12D58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23F70C-70EF-4A84-857E-96E1F3B50289}"/>
              </a:ext>
            </a:extLst>
          </p:cNvPr>
          <p:cNvCxnSpPr>
            <a:cxnSpLocks/>
          </p:cNvCxnSpPr>
          <p:nvPr/>
        </p:nvCxnSpPr>
        <p:spPr>
          <a:xfrm>
            <a:off x="2016626" y="439833"/>
            <a:ext cx="0" cy="392690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2B21E3-51D9-4A8A-AB34-F21BCEEF603F}"/>
              </a:ext>
            </a:extLst>
          </p:cNvPr>
          <p:cNvGrpSpPr/>
          <p:nvPr/>
        </p:nvGrpSpPr>
        <p:grpSpPr>
          <a:xfrm rot="5400000" flipV="1">
            <a:off x="1889783" y="2209799"/>
            <a:ext cx="253686" cy="257888"/>
            <a:chOff x="611560" y="2851238"/>
            <a:chExt cx="288032" cy="28803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DA98445-C0AF-49FF-9F58-500DDFCA0174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49F785-71A3-449F-BBA4-CCE7FFDB1D1F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8A39DF-AD31-4CA6-BDD3-7B546CA7D89F}"/>
              </a:ext>
            </a:extLst>
          </p:cNvPr>
          <p:cNvGrpSpPr/>
          <p:nvPr/>
        </p:nvGrpSpPr>
        <p:grpSpPr>
          <a:xfrm rot="5400000" flipV="1">
            <a:off x="1889783" y="310889"/>
            <a:ext cx="253686" cy="257888"/>
            <a:chOff x="611560" y="2851238"/>
            <a:chExt cx="288032" cy="2880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B87361-B7BF-452E-AA07-63C7DCB4FF3B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5B543ED-773A-4E98-87A2-2CD3EDA2295D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0BDE9DD3-66E6-45E2-9F82-B681DD54A5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" t="2856" r="2947" b="4046"/>
          <a:stretch/>
        </p:blipFill>
        <p:spPr>
          <a:xfrm>
            <a:off x="5874308" y="300478"/>
            <a:ext cx="2952327" cy="33513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2C15CDE-0A7B-46BA-9A30-DE8A9B79D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74" y="3855580"/>
            <a:ext cx="2102527" cy="943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701BC16-5D7C-4264-ACBF-4962F3FC1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39" y="1320058"/>
            <a:ext cx="1552792" cy="914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F88BCBB-4127-4FCE-B9DB-BC6731EA83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382" y="1320059"/>
            <a:ext cx="1162212" cy="870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C096960-F72E-4236-A152-D52382FC3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68" y="378088"/>
            <a:ext cx="1162212" cy="771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7013ED6-61D9-4460-BEB4-97777D61A61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27" b="42944"/>
          <a:stretch/>
        </p:blipFill>
        <p:spPr>
          <a:xfrm>
            <a:off x="5801539" y="389685"/>
            <a:ext cx="1547665" cy="771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2376C40-51B0-4AE2-A01A-4896B4A5D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24" y="2662746"/>
            <a:ext cx="1695687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2" descr="deck">
            <a:extLst>
              <a:ext uri="{FF2B5EF4-FFF2-40B4-BE49-F238E27FC236}">
                <a16:creationId xmlns:a16="http://schemas.microsoft.com/office/drawing/2014/main" id="{C90BF828-DE74-4306-9EE8-567110622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1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A85899-3552-47AB-96A1-1F94A1EFE062}"/>
              </a:ext>
            </a:extLst>
          </p:cNvPr>
          <p:cNvSpPr txBox="1">
            <a:spLocks/>
          </p:cNvSpPr>
          <p:nvPr/>
        </p:nvSpPr>
        <p:spPr>
          <a:xfrm>
            <a:off x="3887924" y="2791273"/>
            <a:ext cx="1368152" cy="25423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xii. Box Plots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CCB894-C4F3-4330-914B-C1443DE2C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3478"/>
            <a:ext cx="8928992" cy="2603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DDF353-9185-4DED-B9AC-A2DA4006E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981423"/>
            <a:ext cx="3060848" cy="2110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5257F49-32B2-4411-9A37-B300474540F4}"/>
              </a:ext>
            </a:extLst>
          </p:cNvPr>
          <p:cNvSpPr txBox="1">
            <a:spLocks/>
          </p:cNvSpPr>
          <p:nvPr/>
        </p:nvSpPr>
        <p:spPr>
          <a:xfrm>
            <a:off x="1043608" y="2727185"/>
            <a:ext cx="1368152" cy="25423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xiii. Heat Map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EB1A11-8BBF-4C4F-95EC-2D87F064324D}"/>
              </a:ext>
            </a:extLst>
          </p:cNvPr>
          <p:cNvGrpSpPr/>
          <p:nvPr/>
        </p:nvGrpSpPr>
        <p:grpSpPr>
          <a:xfrm>
            <a:off x="3419872" y="3252839"/>
            <a:ext cx="5616624" cy="1767183"/>
            <a:chOff x="3419872" y="3252839"/>
            <a:chExt cx="5616624" cy="176718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779814-9274-496C-A796-3141420276C9}"/>
                </a:ext>
              </a:extLst>
            </p:cNvPr>
            <p:cNvSpPr/>
            <p:nvPr/>
          </p:nvSpPr>
          <p:spPr>
            <a:xfrm>
              <a:off x="3419872" y="3651870"/>
              <a:ext cx="5616624" cy="136815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250" dirty="0">
                  <a:solidFill>
                    <a:prstClr val="black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We had 39 independent features out of which 31 were categorical and 8   were numerical. After statistical analysis :-</a:t>
              </a:r>
              <a:br>
                <a:rPr lang="en-US" sz="1250" dirty="0">
                  <a:solidFill>
                    <a:prstClr val="black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</a:br>
              <a:endParaRPr lang="en-US" sz="1250" dirty="0">
                <a:solidFill>
                  <a:prstClr val="black"/>
                </a:solidFill>
                <a:latin typeface="Bahnschrift SemiBold" panose="020B0502040204020203" pitchFamily="34" charset="0"/>
                <a:ea typeface="Calibri" panose="020F0502020204030204" pitchFamily="34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sz="1250" dirty="0">
                  <a:solidFill>
                    <a:schemeClr val="tx1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15 out of 31 categorical features came to be significant. (Chi-Square)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sz="1250" dirty="0">
                  <a:solidFill>
                    <a:schemeClr val="tx1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All 8 of the numerical features came to be significant. (ANOVA)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236B5D-D3DC-4FFC-AEAE-45CAB0AE05F1}"/>
                </a:ext>
              </a:extLst>
            </p:cNvPr>
            <p:cNvSpPr txBox="1"/>
            <p:nvPr/>
          </p:nvSpPr>
          <p:spPr>
            <a:xfrm>
              <a:off x="4860032" y="3252839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Statistical</a:t>
              </a:r>
              <a:r>
                <a:rPr lang="en-IN" b="1" dirty="0"/>
                <a:t> Summary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9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951619"/>
            <a:ext cx="6984776" cy="288032"/>
          </a:xfrm>
        </p:spPr>
        <p:txBody>
          <a:bodyPr/>
          <a:lstStyle/>
          <a:p>
            <a:pPr lvl="0"/>
            <a:r>
              <a:rPr lang="en-US" altLang="ko-KR" dirty="0">
                <a:latin typeface="Bahnschrift SemiBold" panose="020B0502040204020203" pitchFamily="34" charset="0"/>
              </a:rPr>
              <a:t>Base Line Model Results (Random Forest) :-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417861"/>
            <a:ext cx="29163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Train Set Results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8757" y="2727339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  <a:cs typeface="Arial" pitchFamily="34" charset="0"/>
              </a:rPr>
              <a:t>20%</a:t>
            </a:r>
            <a:endParaRPr lang="ko-KR" altLang="en-US" b="1" dirty="0">
              <a:solidFill>
                <a:schemeClr val="bg1"/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04DFF5-8B86-4A1F-83A6-C17329AAB4DD}"/>
              </a:ext>
            </a:extLst>
          </p:cNvPr>
          <p:cNvSpPr/>
          <p:nvPr/>
        </p:nvSpPr>
        <p:spPr>
          <a:xfrm>
            <a:off x="2511563" y="-53338"/>
            <a:ext cx="36888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Baseline </a:t>
            </a:r>
            <a:r>
              <a:rPr lang="en-US" altLang="ko-KR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Model</a:t>
            </a:r>
            <a:endParaRPr lang="en-I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B8CB683-E98A-41AD-A0D7-7E382518FD4D}"/>
              </a:ext>
            </a:extLst>
          </p:cNvPr>
          <p:cNvGraphicFramePr>
            <a:graphicFrameLocks noGrp="1"/>
          </p:cNvGraphicFramePr>
          <p:nvPr/>
        </p:nvGraphicFramePr>
        <p:xfrm>
          <a:off x="437884" y="2837930"/>
          <a:ext cx="63428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574">
                  <a:extLst>
                    <a:ext uri="{9D8B030D-6E8A-4147-A177-3AD203B41FA5}">
                      <a16:colId xmlns:a16="http://schemas.microsoft.com/office/drawing/2014/main" val="507888735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2451236206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3633900018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2103064238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369270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ROC-AUC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5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4579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4CAF812-C1C7-4764-A6A8-658C1BC2C7A9}"/>
              </a:ext>
            </a:extLst>
          </p:cNvPr>
          <p:cNvSpPr txBox="1"/>
          <p:nvPr/>
        </p:nvSpPr>
        <p:spPr>
          <a:xfrm>
            <a:off x="395536" y="3710762"/>
            <a:ext cx="29163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Test Set Results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79B6E0-56DA-47D9-92E9-7714F0929898}"/>
              </a:ext>
            </a:extLst>
          </p:cNvPr>
          <p:cNvGrpSpPr/>
          <p:nvPr/>
        </p:nvGrpSpPr>
        <p:grpSpPr>
          <a:xfrm>
            <a:off x="1081122" y="799207"/>
            <a:ext cx="6984776" cy="788800"/>
            <a:chOff x="395536" y="1218533"/>
            <a:chExt cx="6984776" cy="7888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20EB12B-6D3B-403B-9D3E-DF7568AE9DFC}"/>
                </a:ext>
              </a:extLst>
            </p:cNvPr>
            <p:cNvSpPr/>
            <p:nvPr/>
          </p:nvSpPr>
          <p:spPr>
            <a:xfrm>
              <a:off x="395536" y="1218533"/>
              <a:ext cx="6782602" cy="788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Bahnschrift SemiBold" panose="020B0502040204020203" pitchFamily="34" charset="0"/>
              </a:endParaRPr>
            </a:p>
          </p:txBody>
        </p:sp>
        <p:sp>
          <p:nvSpPr>
            <p:cNvPr id="21" name="Text Placeholder 2">
              <a:extLst>
                <a:ext uri="{FF2B5EF4-FFF2-40B4-BE49-F238E27FC236}">
                  <a16:creationId xmlns:a16="http://schemas.microsoft.com/office/drawing/2014/main" id="{A2510E8A-86CB-4B90-AE73-327399CC9B7C}"/>
                </a:ext>
              </a:extLst>
            </p:cNvPr>
            <p:cNvSpPr txBox="1">
              <a:spLocks/>
            </p:cNvSpPr>
            <p:nvPr/>
          </p:nvSpPr>
          <p:spPr>
            <a:xfrm>
              <a:off x="395536" y="1428996"/>
              <a:ext cx="6984776" cy="400127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dirty="0">
                  <a:latin typeface="Bahnschrift SemiBold" panose="020B0502040204020203" pitchFamily="34" charset="0"/>
                </a:rPr>
                <a:t>Primary Evaluation Metric: Recall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dirty="0">
                  <a:latin typeface="Bahnschrift SemiBold" panose="020B0502040204020203" pitchFamily="34" charset="0"/>
                </a:rPr>
                <a:t>We used tree based algorithm because Logistic Regression model suffers from limitations like linear relationship, outliers and multi-collinearity.</a:t>
              </a:r>
            </a:p>
          </p:txBody>
        </p:sp>
      </p:grpSp>
      <p:pic>
        <p:nvPicPr>
          <p:cNvPr id="23" name="Picture 2" descr="deck">
            <a:extLst>
              <a:ext uri="{FF2B5EF4-FFF2-40B4-BE49-F238E27FC236}">
                <a16:creationId xmlns:a16="http://schemas.microsoft.com/office/drawing/2014/main" id="{52322575-DF7F-4720-BD26-9C236CB35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4F5FE631-F4A8-4C1C-83C7-4E2E3311792C}"/>
              </a:ext>
            </a:extLst>
          </p:cNvPr>
          <p:cNvGraphicFramePr>
            <a:graphicFrameLocks noGrp="1"/>
          </p:cNvGraphicFramePr>
          <p:nvPr/>
        </p:nvGraphicFramePr>
        <p:xfrm>
          <a:off x="437885" y="4150530"/>
          <a:ext cx="63428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574">
                  <a:extLst>
                    <a:ext uri="{9D8B030D-6E8A-4147-A177-3AD203B41FA5}">
                      <a16:colId xmlns:a16="http://schemas.microsoft.com/office/drawing/2014/main" val="507888735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2451236206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3633900018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2103064238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369270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ROC-AUC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5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45790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940F580-EB4D-4C25-B355-52F1A6C8D8AF}"/>
              </a:ext>
            </a:extLst>
          </p:cNvPr>
          <p:cNvGraphicFramePr>
            <a:graphicFrameLocks noGrp="1"/>
          </p:cNvGraphicFramePr>
          <p:nvPr/>
        </p:nvGraphicFramePr>
        <p:xfrm>
          <a:off x="7189970" y="2836660"/>
          <a:ext cx="1751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28">
                  <a:extLst>
                    <a:ext uri="{9D8B030D-6E8A-4147-A177-3AD203B41FA5}">
                      <a16:colId xmlns:a16="http://schemas.microsoft.com/office/drawing/2014/main" val="3978587077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624509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61594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10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7912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42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710D0D-6C76-45F1-89A4-E5FE1FBA2C44}"/>
              </a:ext>
            </a:extLst>
          </p:cNvPr>
          <p:cNvGraphicFramePr>
            <a:graphicFrameLocks noGrp="1"/>
          </p:cNvGraphicFramePr>
          <p:nvPr/>
        </p:nvGraphicFramePr>
        <p:xfrm>
          <a:off x="7189970" y="4150530"/>
          <a:ext cx="1751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28">
                  <a:extLst>
                    <a:ext uri="{9D8B030D-6E8A-4147-A177-3AD203B41FA5}">
                      <a16:colId xmlns:a16="http://schemas.microsoft.com/office/drawing/2014/main" val="3978587077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624509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26381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10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3372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42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ACE544-A6B1-4456-B9A6-26FA4E0DFE1A}"/>
              </a:ext>
            </a:extLst>
          </p:cNvPr>
          <p:cNvSpPr txBox="1"/>
          <p:nvPr/>
        </p:nvSpPr>
        <p:spPr>
          <a:xfrm>
            <a:off x="7057786" y="2419149"/>
            <a:ext cx="20162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Confusion Matrix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1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/>
      <p:bldP spid="13" grpId="0"/>
      <p:bldP spid="7" grpId="0"/>
    </p:bldLst>
  </p:timing>
</p:sld>
</file>

<file path=ppt/theme/theme1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7292</TotalTime>
  <Words>1142</Words>
  <Application>Microsoft Office PowerPoint</Application>
  <PresentationFormat>On-screen Show (16:9)</PresentationFormat>
  <Paragraphs>157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Bahnschrift</vt:lpstr>
      <vt:lpstr>Bahnschrift SemiBold</vt:lpstr>
      <vt:lpstr>Wingdings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Saurabh Tayal</cp:lastModifiedBy>
  <cp:revision>340</cp:revision>
  <dcterms:created xsi:type="dcterms:W3CDTF">2016-12-05T23:26:54Z</dcterms:created>
  <dcterms:modified xsi:type="dcterms:W3CDTF">2020-10-04T14:26:12Z</dcterms:modified>
</cp:coreProperties>
</file>