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5E7-3FA6-42B6-94FF-2F73D4DDE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8731E-DE91-46BD-A2A8-8BFD175B6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DC88-355F-41D4-8C3A-DA4E6E41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E584-C891-4978-A6F8-C0D1E26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930C-1202-45B0-9BA8-17C82F68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457-188E-4DEC-BC94-F746AAB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6C85-AB4C-4348-806B-BE4F4022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1DBF-98F3-41B7-ABA6-41FB1391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ED2-8952-4005-A68A-08D118D6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3B3E-94C5-435C-A5C8-82AC915E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49E97-01EB-4CED-B244-05AB2B5BE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7AA40-02DB-4A1D-96F0-5642F4E5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D88D-4DC5-48DF-872D-6FE26491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DB6E-6BC0-4B3C-9681-FE41646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1287-407F-4F74-8503-C766A14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B6B9-284D-46C5-A52A-2932576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5452-0A48-4289-9C1C-A311F48C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E72-0BDF-457D-A8CD-7826D21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42A1-78D0-4718-9C44-07DE6B70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A547-D823-496C-8C4E-506EC1C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1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80A9-E80D-4F7A-B3C2-AA06E9B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7747-BEE2-43C2-9176-96694879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AC68-1C0C-46F2-AD4D-3549A68E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6DDA-9ECC-4A70-9335-B9582C51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F3B-02B2-40E6-832F-6CD58CBA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5A04-9992-47EA-A918-8E27953D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0F55-85E3-4732-9CC8-10F9FF4A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6B3E8-5791-41B7-83BC-C4E340D5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21E-7AEB-421F-91C4-FD6BE41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964C-C867-4E66-A7F1-6F7E3A3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56321-3AB3-4E58-B159-7E41377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0BD6-A8D8-4C61-97C6-E8E32534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E752-EFF7-4032-9FFC-200759D00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222C-90C7-4F0E-900F-DF312FE96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E743-3270-4448-9134-D2A8D1EF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B67B3-53D7-4CA8-BDDC-75D513C15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684E-0CF4-46B1-9F0E-183EB0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EAA98-8B52-4FCC-9DC6-05C94B25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61133-DC42-4A55-BB0B-087380A7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0B8D-C6A0-48D2-8549-22D54217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4B412-72CE-499B-B42D-098CE0A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E871-FAA6-4ABA-AB57-FAFC06A2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DAD3E-CA77-4255-A0AF-76C3B1BF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94B0C-3228-42BD-B97A-9EA92D4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8D6CA-5808-44DE-BB4D-7A7D2C55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1FE45-97F3-4C7E-9FEF-1058F8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841-3B2D-46F8-A17D-A8C70581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A6E8-2922-418D-9EAA-A3A9CF1B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175C1-F3E1-4320-9F15-90844E2D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6A14-675E-427B-A9F2-BEFB79A5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4C4C0-8D97-40B0-85BE-07E8107A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3F723-4702-46B9-BA75-B873D63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64C-A7EA-4F2B-8451-EBEC202C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0CC8-AC50-4E3B-95AC-B3366D304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EEA25-26C5-4AB4-AB70-CAD4667EA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9E87-5E4D-4E99-A5D4-EA070A9B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CD64-22D2-4D0C-847E-97F2A0B9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6428-F2B8-4246-A8EA-1C6F3DAF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F2FD7-3AFB-4E54-B73D-AA535D75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339D1-82C6-4FF0-9291-FB8C98B9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F430-00C4-4DE5-AB83-0D5EC8F4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CC4F-DABB-4DAA-A086-4BFB9752C639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3A2F-1071-43C3-B903-1634914BE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6972-067E-4CAD-A5EC-DE39CC59C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F853-BFB0-4125-B39B-8C0BFF571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D7D16E-509A-42E1-A7A5-CAAC1655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612" y="4783014"/>
            <a:ext cx="8670388" cy="207498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From this distribution of </a:t>
            </a:r>
            <a:r>
              <a:rPr lang="en-IN" b="1" dirty="0"/>
              <a:t>Overall Rating (Out of 100)</a:t>
            </a:r>
            <a:r>
              <a:rPr lang="en-IN" dirty="0"/>
              <a:t>, we can say that most of the players have an overall rating between </a:t>
            </a:r>
            <a:r>
              <a:rPr lang="en-IN" b="1" dirty="0">
                <a:solidFill>
                  <a:srgbClr val="FF0000"/>
                </a:solidFill>
              </a:rPr>
              <a:t>65 – 75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Data appears to be slightly skewed towards right because there are a few players with a rating </a:t>
            </a:r>
            <a:r>
              <a:rPr lang="en-IN" b="1" dirty="0"/>
              <a:t>above 90</a:t>
            </a:r>
            <a:r>
              <a:rPr lang="en-IN" dirty="0"/>
              <a:t>. Max being </a:t>
            </a:r>
            <a:r>
              <a:rPr lang="en-IN" b="1" dirty="0">
                <a:solidFill>
                  <a:srgbClr val="FF0000"/>
                </a:solidFill>
              </a:rPr>
              <a:t>94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Also if we see towards left we can also see that there are some players with rating in</a:t>
            </a:r>
            <a:r>
              <a:rPr lang="en-IN" b="1" dirty="0"/>
              <a:t> 50s</a:t>
            </a:r>
            <a:r>
              <a:rPr lang="en-IN" dirty="0"/>
              <a:t>. Minimum being </a:t>
            </a:r>
            <a:r>
              <a:rPr lang="en-IN" b="1" dirty="0">
                <a:solidFill>
                  <a:srgbClr val="FF0000"/>
                </a:solidFill>
              </a:rPr>
              <a:t>52</a:t>
            </a:r>
            <a:r>
              <a:rPr lang="en-IN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B3D6D-CD1E-4833-A3E8-C289F8785813}"/>
              </a:ext>
            </a:extLst>
          </p:cNvPr>
          <p:cNvSpPr txBox="1"/>
          <p:nvPr/>
        </p:nvSpPr>
        <p:spPr>
          <a:xfrm>
            <a:off x="3015175" y="261535"/>
            <a:ext cx="684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Distribution plot of Overall Rating of the players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FDC9-4D05-48F6-8955-F98F522F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723200"/>
            <a:ext cx="8557846" cy="38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3D00-F54A-4F3F-9585-CD97B470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849885" y="2769644"/>
            <a:ext cx="3516248" cy="1318713"/>
          </a:xfrm>
        </p:spPr>
        <p:txBody>
          <a:bodyPr>
            <a:noAutofit/>
          </a:bodyPr>
          <a:lstStyle/>
          <a:p>
            <a:r>
              <a:rPr lang="en-IN" sz="4000" b="1" dirty="0"/>
              <a:t>Pair-Plot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9C77D7-9DCA-4D34-BC3C-2B646882F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7046"/>
              </p:ext>
            </p:extLst>
          </p:nvPr>
        </p:nvGraphicFramePr>
        <p:xfrm>
          <a:off x="749939" y="152287"/>
          <a:ext cx="1406770" cy="5908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70">
                  <a:extLst>
                    <a:ext uri="{9D8B030D-6E8A-4147-A177-3AD203B41FA5}">
                      <a16:colId xmlns:a16="http://schemas.microsoft.com/office/drawing/2014/main" val="2150852839"/>
                    </a:ext>
                  </a:extLst>
                </a:gridCol>
              </a:tblGrid>
              <a:tr h="72136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787130"/>
                  </a:ext>
                </a:extLst>
              </a:tr>
              <a:tr h="8396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188574"/>
                  </a:ext>
                </a:extLst>
              </a:tr>
              <a:tr h="8564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421038"/>
                  </a:ext>
                </a:extLst>
              </a:tr>
              <a:tr h="87325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International Reputation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84712"/>
                  </a:ext>
                </a:extLst>
              </a:tr>
              <a:tr h="890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Height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958458"/>
                  </a:ext>
                </a:extLst>
              </a:tr>
              <a:tr h="8564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644436"/>
                  </a:ext>
                </a:extLst>
              </a:tr>
              <a:tr h="87116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Release Clause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4021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BA0DE04-B472-4C0D-BD91-4F31BC8BE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408"/>
              </p:ext>
            </p:extLst>
          </p:nvPr>
        </p:nvGraphicFramePr>
        <p:xfrm>
          <a:off x="2335238" y="6201393"/>
          <a:ext cx="8613414" cy="581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178">
                  <a:extLst>
                    <a:ext uri="{9D8B030D-6E8A-4147-A177-3AD203B41FA5}">
                      <a16:colId xmlns:a16="http://schemas.microsoft.com/office/drawing/2014/main" val="3253054789"/>
                    </a:ext>
                  </a:extLst>
                </a:gridCol>
                <a:gridCol w="1160269">
                  <a:extLst>
                    <a:ext uri="{9D8B030D-6E8A-4147-A177-3AD203B41FA5}">
                      <a16:colId xmlns:a16="http://schemas.microsoft.com/office/drawing/2014/main" val="884828276"/>
                    </a:ext>
                  </a:extLst>
                </a:gridCol>
                <a:gridCol w="1263864">
                  <a:extLst>
                    <a:ext uri="{9D8B030D-6E8A-4147-A177-3AD203B41FA5}">
                      <a16:colId xmlns:a16="http://schemas.microsoft.com/office/drawing/2014/main" val="1721526440"/>
                    </a:ext>
                  </a:extLst>
                </a:gridCol>
                <a:gridCol w="1180989">
                  <a:extLst>
                    <a:ext uri="{9D8B030D-6E8A-4147-A177-3AD203B41FA5}">
                      <a16:colId xmlns:a16="http://schemas.microsoft.com/office/drawing/2014/main" val="1981655597"/>
                    </a:ext>
                  </a:extLst>
                </a:gridCol>
                <a:gridCol w="1201708">
                  <a:extLst>
                    <a:ext uri="{9D8B030D-6E8A-4147-A177-3AD203B41FA5}">
                      <a16:colId xmlns:a16="http://schemas.microsoft.com/office/drawing/2014/main" val="2994845712"/>
                    </a:ext>
                  </a:extLst>
                </a:gridCol>
                <a:gridCol w="1201708">
                  <a:extLst>
                    <a:ext uri="{9D8B030D-6E8A-4147-A177-3AD203B41FA5}">
                      <a16:colId xmlns:a16="http://schemas.microsoft.com/office/drawing/2014/main" val="3087300182"/>
                    </a:ext>
                  </a:extLst>
                </a:gridCol>
                <a:gridCol w="1216698">
                  <a:extLst>
                    <a:ext uri="{9D8B030D-6E8A-4147-A177-3AD203B41FA5}">
                      <a16:colId xmlns:a16="http://schemas.microsoft.com/office/drawing/2014/main" val="3878675871"/>
                    </a:ext>
                  </a:extLst>
                </a:gridCol>
              </a:tblGrid>
              <a:tr h="581595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Ovrll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Rtng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Int. Rep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Hght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Wght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Rls</a:t>
                      </a:r>
                      <a:r>
                        <a:rPr lang="en-IN" b="1" dirty="0"/>
                        <a:t> </a:t>
                      </a:r>
                      <a:r>
                        <a:rPr lang="en-IN" b="1" dirty="0" err="1"/>
                        <a:t>Cls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407455"/>
                  </a:ext>
                </a:extLst>
              </a:tr>
            </a:tbl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802F3B-9343-4CD5-A9FC-51EC99AE4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6" y="152286"/>
            <a:ext cx="8716916" cy="5908429"/>
          </a:xfrm>
        </p:spPr>
      </p:pic>
    </p:spTree>
    <p:extLst>
      <p:ext uri="{BB962C8B-B14F-4D97-AF65-F5344CB8AC3E}">
        <p14:creationId xmlns:p14="http://schemas.microsoft.com/office/powerpoint/2010/main" val="1193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BC5F-2B2D-40A7-A9B0-42292F10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Observations based on the pair-plot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ADF-1EB1-4C3F-8506-012FEF1E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There are 241 players who are not associated with any club thereby having their </a:t>
            </a:r>
            <a:r>
              <a:rPr lang="en-IN" b="1" dirty="0"/>
              <a:t>Value, Wage and Release Clause</a:t>
            </a:r>
            <a:r>
              <a:rPr lang="en-IN" dirty="0"/>
              <a:t> to be 0.</a:t>
            </a:r>
          </a:p>
          <a:p>
            <a:r>
              <a:rPr lang="en-IN" dirty="0"/>
              <a:t>The </a:t>
            </a:r>
            <a:r>
              <a:rPr lang="en-IN" b="1" dirty="0"/>
              <a:t>Value and Wage</a:t>
            </a:r>
            <a:r>
              <a:rPr lang="en-IN" dirty="0"/>
              <a:t>, both follow same trend with respect to </a:t>
            </a:r>
            <a:r>
              <a:rPr lang="en-IN" b="1" dirty="0"/>
              <a:t>Overall Rating</a:t>
            </a:r>
            <a:r>
              <a:rPr lang="en-IN" dirty="0"/>
              <a:t>. They increase </a:t>
            </a:r>
            <a:r>
              <a:rPr lang="en-IN" b="1" dirty="0">
                <a:solidFill>
                  <a:srgbClr val="FF0000"/>
                </a:solidFill>
              </a:rPr>
              <a:t>exponentially</a:t>
            </a:r>
            <a:r>
              <a:rPr lang="en-IN" dirty="0"/>
              <a:t> with respect to </a:t>
            </a:r>
            <a:r>
              <a:rPr lang="en-IN" b="1" dirty="0"/>
              <a:t>Overall Rating</a:t>
            </a:r>
            <a:r>
              <a:rPr lang="en-IN" dirty="0"/>
              <a:t>.</a:t>
            </a:r>
          </a:p>
          <a:p>
            <a:r>
              <a:rPr lang="en-IN" b="1" dirty="0"/>
              <a:t>Release Clause</a:t>
            </a:r>
            <a:r>
              <a:rPr lang="en-IN" dirty="0"/>
              <a:t> value increases linearly with the </a:t>
            </a:r>
            <a:r>
              <a:rPr lang="en-IN" b="1" dirty="0"/>
              <a:t>Value </a:t>
            </a:r>
            <a:r>
              <a:rPr lang="en-IN" dirty="0"/>
              <a:t>of the player.</a:t>
            </a:r>
          </a:p>
          <a:p>
            <a:r>
              <a:rPr lang="en-IN" dirty="0"/>
              <a:t>There are a few players with </a:t>
            </a:r>
            <a:r>
              <a:rPr lang="en-IN" b="1" dirty="0"/>
              <a:t>International Reputation </a:t>
            </a:r>
            <a:r>
              <a:rPr lang="en-IN" dirty="0"/>
              <a:t>of 5 and the number increases as the </a:t>
            </a:r>
            <a:r>
              <a:rPr lang="en-IN" b="1" dirty="0"/>
              <a:t>Reputation </a:t>
            </a:r>
            <a:r>
              <a:rPr lang="en-IN" dirty="0"/>
              <a:t>Decreases. Also, as a general trend players having high </a:t>
            </a:r>
            <a:r>
              <a:rPr lang="en-IN" b="1" dirty="0"/>
              <a:t>Reputation</a:t>
            </a:r>
            <a:r>
              <a:rPr lang="en-IN" dirty="0"/>
              <a:t> has a high </a:t>
            </a:r>
            <a:r>
              <a:rPr lang="en-IN" b="1" dirty="0"/>
              <a:t>Overall Rating.</a:t>
            </a:r>
          </a:p>
          <a:p>
            <a:r>
              <a:rPr lang="en-IN" b="1" dirty="0"/>
              <a:t>Height and Weight </a:t>
            </a:r>
            <a:r>
              <a:rPr lang="en-IN" dirty="0"/>
              <a:t>of players are evenly distributed with respect to </a:t>
            </a:r>
            <a:r>
              <a:rPr lang="en-IN" b="1" dirty="0"/>
              <a:t>Overall Rating.</a:t>
            </a:r>
          </a:p>
        </p:txBody>
      </p:sp>
    </p:spTree>
    <p:extLst>
      <p:ext uri="{BB962C8B-B14F-4D97-AF65-F5344CB8AC3E}">
        <p14:creationId xmlns:p14="http://schemas.microsoft.com/office/powerpoint/2010/main" val="3960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A682-8C5A-46D4-B83F-A3CDBE1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Observations based on </a:t>
            </a:r>
            <a:r>
              <a:rPr lang="en-GB" b="1" u="sng" dirty="0"/>
              <a:t>the top 20 players ranked by Overall score whose contract expires in 2020</a:t>
            </a:r>
            <a:br>
              <a:rPr lang="en-GB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3BEC-C8F5-4180-B58A-56A03384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Average Age for this set of players is </a:t>
            </a:r>
            <a:r>
              <a:rPr lang="en-IN" b="1" dirty="0"/>
              <a:t>30.65 years.</a:t>
            </a:r>
          </a:p>
          <a:p>
            <a:endParaRPr lang="en-IN" b="1" dirty="0"/>
          </a:p>
          <a:p>
            <a:r>
              <a:rPr lang="en-IN" dirty="0"/>
              <a:t>The Average Wage for this set of players is </a:t>
            </a:r>
            <a:r>
              <a:rPr lang="en-IN" b="1" dirty="0"/>
              <a:t>€ 205.45K.</a:t>
            </a:r>
          </a:p>
          <a:p>
            <a:endParaRPr lang="en-IN" b="1" dirty="0"/>
          </a:p>
          <a:p>
            <a:r>
              <a:rPr lang="en-IN" dirty="0"/>
              <a:t>There is a high correlation between </a:t>
            </a:r>
            <a:r>
              <a:rPr lang="en-IN" b="1" dirty="0"/>
              <a:t>Overall Rating and Value </a:t>
            </a:r>
            <a:r>
              <a:rPr lang="en-IN" dirty="0"/>
              <a:t>of this set of players viz </a:t>
            </a:r>
            <a:r>
              <a:rPr lang="en-IN" b="1" dirty="0">
                <a:solidFill>
                  <a:srgbClr val="FF0000"/>
                </a:solidFill>
              </a:rPr>
              <a:t>0.627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76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6852-FF3D-421C-835D-932D672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/>
              <a:t>At last we created a </a:t>
            </a:r>
            <a:r>
              <a:rPr lang="en-GB" b="1" i="1" dirty="0"/>
              <a:t>Table containing the top 5 players by Overall rating for each unique position</a:t>
            </a:r>
            <a:br>
              <a:rPr lang="en-GB" b="1" i="1" dirty="0"/>
            </a:b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73B8-4A1C-4CC5-A216-032D52AE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 Player</a:t>
            </a:r>
            <a:r>
              <a:rPr lang="en-IN" dirty="0"/>
              <a:t> was there who was coming more than once in different positions. Meaning that for each specific position (out of total 27) all the top 5 players are unique.</a:t>
            </a:r>
          </a:p>
          <a:p>
            <a:endParaRPr lang="en-IN" dirty="0"/>
          </a:p>
          <a:p>
            <a:r>
              <a:rPr lang="en-IN" dirty="0"/>
              <a:t>In other words there are </a:t>
            </a:r>
            <a:r>
              <a:rPr lang="en-IN" b="1" dirty="0">
                <a:solidFill>
                  <a:srgbClr val="FF0000"/>
                </a:solidFill>
              </a:rPr>
              <a:t>135 unique players </a:t>
            </a:r>
            <a:r>
              <a:rPr lang="en-IN" dirty="0"/>
              <a:t>who are among </a:t>
            </a:r>
            <a:r>
              <a:rPr lang="en-IN" b="1" dirty="0"/>
              <a:t>Top 5</a:t>
            </a:r>
            <a:r>
              <a:rPr lang="en-IN" dirty="0"/>
              <a:t> players by </a:t>
            </a:r>
            <a:r>
              <a:rPr lang="en-IN" b="1" dirty="0"/>
              <a:t>Overall Rating</a:t>
            </a:r>
            <a:r>
              <a:rPr lang="en-IN" dirty="0"/>
              <a:t> for each </a:t>
            </a:r>
            <a:r>
              <a:rPr lang="en-IN" b="1" dirty="0"/>
              <a:t>Position.</a:t>
            </a:r>
          </a:p>
          <a:p>
            <a:endParaRPr lang="en-IN" b="1" dirty="0"/>
          </a:p>
          <a:p>
            <a:r>
              <a:rPr lang="en-IN" dirty="0"/>
              <a:t>We also calculated the </a:t>
            </a:r>
            <a:r>
              <a:rPr lang="en-IN" b="1" dirty="0"/>
              <a:t>Average Wage </a:t>
            </a:r>
            <a:r>
              <a:rPr lang="en-IN" dirty="0"/>
              <a:t>of the top 5 players for each </a:t>
            </a:r>
            <a:r>
              <a:rPr lang="en-IN" b="1" dirty="0"/>
              <a:t>unique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7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369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Pair-Plot</vt:lpstr>
      <vt:lpstr>Observations based on the pair-plot </vt:lpstr>
      <vt:lpstr>Observations based on the top 20 players ranked by Overall score whose contract expires in 2020 </vt:lpstr>
      <vt:lpstr>At last we created a Table containing the top 5 players by Overall rating for each unique 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Tayal</dc:creator>
  <cp:lastModifiedBy>Saurabh Tayal</cp:lastModifiedBy>
  <cp:revision>10</cp:revision>
  <dcterms:created xsi:type="dcterms:W3CDTF">2020-04-09T12:39:27Z</dcterms:created>
  <dcterms:modified xsi:type="dcterms:W3CDTF">2020-04-09T16:55:42Z</dcterms:modified>
</cp:coreProperties>
</file>