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86" r:id="rId6"/>
    <p:sldId id="261" r:id="rId7"/>
    <p:sldId id="262" r:id="rId8"/>
    <p:sldId id="263" r:id="rId9"/>
    <p:sldId id="264" r:id="rId10"/>
    <p:sldId id="281" r:id="rId11"/>
    <p:sldId id="282" r:id="rId12"/>
    <p:sldId id="283" r:id="rId13"/>
    <p:sldId id="270" r:id="rId14"/>
    <p:sldId id="277" r:id="rId15"/>
    <p:sldId id="285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D1F5F-EE5A-456C-9EDF-9D5B9EFB6AF4}" type="doc">
      <dgm:prSet loTypeId="urn:microsoft.com/office/officeart/2005/8/layout/vList6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57BED2F-3A0D-468C-8B32-D8855A8F6A81}">
      <dgm:prSet phldrT="[Text]"/>
      <dgm:spPr/>
      <dgm:t>
        <a:bodyPr/>
        <a:lstStyle/>
        <a:p>
          <a:r>
            <a:rPr lang="en-US" smtClean="0"/>
            <a:t>Text classification</a:t>
          </a:r>
          <a:endParaRPr lang="en-US" dirty="0"/>
        </a:p>
      </dgm:t>
    </dgm:pt>
    <dgm:pt modelId="{0371C709-4BDF-417E-B499-8E697368D98F}" type="parTrans" cxnId="{0F18C30C-1021-4061-8034-AD38A65B7392}">
      <dgm:prSet/>
      <dgm:spPr/>
      <dgm:t>
        <a:bodyPr/>
        <a:lstStyle/>
        <a:p>
          <a:endParaRPr lang="en-US"/>
        </a:p>
      </dgm:t>
    </dgm:pt>
    <dgm:pt modelId="{1DE2C4F7-CB0E-4901-8964-23E7F0E4A834}" type="sibTrans" cxnId="{0F18C30C-1021-4061-8034-AD38A65B7392}">
      <dgm:prSet/>
      <dgm:spPr/>
      <dgm:t>
        <a:bodyPr/>
        <a:lstStyle/>
        <a:p>
          <a:endParaRPr lang="en-US"/>
        </a:p>
      </dgm:t>
    </dgm:pt>
    <dgm:pt modelId="{71DBDC0C-AC37-4534-94BC-02D35D02CAEC}">
      <dgm:prSet phldrT="[Text]"/>
      <dgm:spPr/>
      <dgm:t>
        <a:bodyPr/>
        <a:lstStyle/>
        <a:p>
          <a:r>
            <a:rPr lang="en-US" dirty="0" smtClean="0"/>
            <a:t>X. Zhang, J. Zhao, and Y. </a:t>
          </a:r>
          <a:r>
            <a:rPr lang="en-US" dirty="0" err="1" smtClean="0"/>
            <a:t>LeCun</a:t>
          </a:r>
          <a:r>
            <a:rPr lang="en-US" dirty="0" smtClean="0"/>
            <a:t>, “Character-level convolutional networks for text classification,” in Advances in Neural Information Processing Systems, pp. 649–657, 2015</a:t>
          </a:r>
          <a:endParaRPr lang="en-US" dirty="0"/>
        </a:p>
      </dgm:t>
    </dgm:pt>
    <dgm:pt modelId="{48D80FA6-72EA-4327-9887-0F521BC93959}" type="parTrans" cxnId="{806123D8-E32C-4A38-B5C2-B2B5BA0D0E7D}">
      <dgm:prSet/>
      <dgm:spPr/>
      <dgm:t>
        <a:bodyPr/>
        <a:lstStyle/>
        <a:p>
          <a:endParaRPr lang="en-US"/>
        </a:p>
      </dgm:t>
    </dgm:pt>
    <dgm:pt modelId="{538A774D-D450-4BE7-83B7-05CEAA50FA7C}" type="sibTrans" cxnId="{806123D8-E32C-4A38-B5C2-B2B5BA0D0E7D}">
      <dgm:prSet/>
      <dgm:spPr/>
      <dgm:t>
        <a:bodyPr/>
        <a:lstStyle/>
        <a:p>
          <a:endParaRPr lang="en-US"/>
        </a:p>
      </dgm:t>
    </dgm:pt>
    <dgm:pt modelId="{69E2F4D8-84D8-45E8-BC7E-65F0EBD3E709}">
      <dgm:prSet phldrT="[Text]"/>
      <dgm:spPr/>
      <dgm:t>
        <a:bodyPr/>
        <a:lstStyle/>
        <a:p>
          <a:r>
            <a:rPr lang="en-US" dirty="0" smtClean="0"/>
            <a:t>M. Weber and M. H. </a:t>
          </a:r>
          <a:r>
            <a:rPr lang="en-US" dirty="0" err="1" smtClean="0"/>
            <a:t>Lamers</a:t>
          </a:r>
          <a:r>
            <a:rPr lang="en-US" dirty="0" smtClean="0"/>
            <a:t>, “Finding news in a haystack-event based news clustering with social media based ranking,” in Cloud and Green Computing (CGC), 2013 Third International Conference on, pp. 321–326, IEEE, 2013</a:t>
          </a:r>
          <a:endParaRPr lang="en-US" dirty="0"/>
        </a:p>
      </dgm:t>
    </dgm:pt>
    <dgm:pt modelId="{B6DDEB00-1A6E-4FB7-B299-55AB638DE626}" type="parTrans" cxnId="{C9AB4623-98B7-4A7C-BA2B-9880156A404D}">
      <dgm:prSet/>
      <dgm:spPr/>
      <dgm:t>
        <a:bodyPr/>
        <a:lstStyle/>
        <a:p>
          <a:endParaRPr lang="en-US"/>
        </a:p>
      </dgm:t>
    </dgm:pt>
    <dgm:pt modelId="{CC652576-EAD5-411D-A1C0-455C3B344DAA}" type="sibTrans" cxnId="{C9AB4623-98B7-4A7C-BA2B-9880156A404D}">
      <dgm:prSet/>
      <dgm:spPr/>
      <dgm:t>
        <a:bodyPr/>
        <a:lstStyle/>
        <a:p>
          <a:endParaRPr lang="en-US"/>
        </a:p>
      </dgm:t>
    </dgm:pt>
    <dgm:pt modelId="{CD835AED-24DA-4A66-80A1-C97208140440}">
      <dgm:prSet phldrT="[Text]"/>
      <dgm:spPr/>
      <dgm:t>
        <a:bodyPr/>
        <a:lstStyle/>
        <a:p>
          <a:r>
            <a:rPr lang="en-US" dirty="0" smtClean="0"/>
            <a:t>Clustering</a:t>
          </a:r>
          <a:endParaRPr lang="en-US" dirty="0"/>
        </a:p>
      </dgm:t>
    </dgm:pt>
    <dgm:pt modelId="{3574CD3C-FB5B-45C0-A9CF-694DCCDDD8AE}" type="parTrans" cxnId="{1229D57E-A9EA-4F6A-863B-9446225B5F68}">
      <dgm:prSet/>
      <dgm:spPr/>
      <dgm:t>
        <a:bodyPr/>
        <a:lstStyle/>
        <a:p>
          <a:endParaRPr lang="en-US"/>
        </a:p>
      </dgm:t>
    </dgm:pt>
    <dgm:pt modelId="{5D2635DB-6DEA-44B9-BB8B-F5E255D6E829}" type="sibTrans" cxnId="{1229D57E-A9EA-4F6A-863B-9446225B5F68}">
      <dgm:prSet/>
      <dgm:spPr/>
      <dgm:t>
        <a:bodyPr/>
        <a:lstStyle/>
        <a:p>
          <a:endParaRPr lang="en-US"/>
        </a:p>
      </dgm:t>
    </dgm:pt>
    <dgm:pt modelId="{617D463D-2CD9-43BA-BBE3-C30EFB2C9A99}">
      <dgm:prSet phldrT="[Text]"/>
      <dgm:spPr/>
      <dgm:t>
        <a:bodyPr/>
        <a:lstStyle/>
        <a:p>
          <a:r>
            <a:rPr lang="en-US" dirty="0" smtClean="0"/>
            <a:t>Popularity Prediction</a:t>
          </a:r>
          <a:endParaRPr lang="en-US" dirty="0"/>
        </a:p>
      </dgm:t>
    </dgm:pt>
    <dgm:pt modelId="{E85DF118-465F-4CE6-98AA-7B751557AAF0}" type="parTrans" cxnId="{85397BAE-C971-4FFA-B741-BBF36ECB0173}">
      <dgm:prSet/>
      <dgm:spPr/>
      <dgm:t>
        <a:bodyPr/>
        <a:lstStyle/>
        <a:p>
          <a:endParaRPr lang="en-US"/>
        </a:p>
      </dgm:t>
    </dgm:pt>
    <dgm:pt modelId="{DC998C70-CF82-4012-A471-62D244ED257F}" type="sibTrans" cxnId="{85397BAE-C971-4FFA-B741-BBF36ECB0173}">
      <dgm:prSet/>
      <dgm:spPr/>
      <dgm:t>
        <a:bodyPr/>
        <a:lstStyle/>
        <a:p>
          <a:endParaRPr lang="en-US"/>
        </a:p>
      </dgm:t>
    </dgm:pt>
    <dgm:pt modelId="{8EB08BFD-B2BE-4786-800E-5B43C71745B8}">
      <dgm:prSet/>
      <dgm:spPr/>
      <dgm:t>
        <a:bodyPr/>
        <a:lstStyle/>
        <a:p>
          <a:r>
            <a:rPr lang="en-US" smtClean="0"/>
            <a:t>R. Bandari, S. Asur, and B. A. Huberman, “The pulse of news in social media: Forecasting popularity,” arXiv preprint arXiv:1202.0332, 2012.</a:t>
          </a:r>
          <a:endParaRPr lang="en-US"/>
        </a:p>
      </dgm:t>
    </dgm:pt>
    <dgm:pt modelId="{DE538CCE-9ED7-4D4E-BC70-0600C7C8ADEA}" type="parTrans" cxnId="{78601CCF-7995-45BD-9B08-71DFE368516C}">
      <dgm:prSet/>
      <dgm:spPr/>
      <dgm:t>
        <a:bodyPr/>
        <a:lstStyle/>
        <a:p>
          <a:endParaRPr lang="en-US"/>
        </a:p>
      </dgm:t>
    </dgm:pt>
    <dgm:pt modelId="{D650C068-077A-4425-AC6A-8CAE969E3E4D}" type="sibTrans" cxnId="{78601CCF-7995-45BD-9B08-71DFE368516C}">
      <dgm:prSet/>
      <dgm:spPr/>
      <dgm:t>
        <a:bodyPr/>
        <a:lstStyle/>
        <a:p>
          <a:endParaRPr lang="en-US"/>
        </a:p>
      </dgm:t>
    </dgm:pt>
    <dgm:pt modelId="{6620FBA2-DD85-4F95-B37A-1AE2DC1C7EB0}" type="pres">
      <dgm:prSet presAssocID="{7A6D1F5F-EE5A-456C-9EDF-9D5B9EFB6AF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6CD174B-62B4-4F76-B701-1DBEE97A5567}" type="pres">
      <dgm:prSet presAssocID="{D57BED2F-3A0D-468C-8B32-D8855A8F6A81}" presName="linNode" presStyleCnt="0"/>
      <dgm:spPr/>
    </dgm:pt>
    <dgm:pt modelId="{12090783-280F-447B-8719-094BF7AB6764}" type="pres">
      <dgm:prSet presAssocID="{D57BED2F-3A0D-468C-8B32-D8855A8F6A81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2AF1F-14EA-457D-A2D2-6794CD85832A}" type="pres">
      <dgm:prSet presAssocID="{D57BED2F-3A0D-468C-8B32-D8855A8F6A81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92B9A-007B-4CED-8DC5-D78096808E98}" type="pres">
      <dgm:prSet presAssocID="{1DE2C4F7-CB0E-4901-8964-23E7F0E4A834}" presName="spacing" presStyleCnt="0"/>
      <dgm:spPr/>
    </dgm:pt>
    <dgm:pt modelId="{596F5790-D9BE-42E8-B307-168243653553}" type="pres">
      <dgm:prSet presAssocID="{CD835AED-24DA-4A66-80A1-C97208140440}" presName="linNode" presStyleCnt="0"/>
      <dgm:spPr/>
    </dgm:pt>
    <dgm:pt modelId="{6E95C869-E201-44C4-A133-62E7B16E4B77}" type="pres">
      <dgm:prSet presAssocID="{CD835AED-24DA-4A66-80A1-C97208140440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59F25-AED2-4AFC-824D-7DB2B77202F8}" type="pres">
      <dgm:prSet presAssocID="{CD835AED-24DA-4A66-80A1-C97208140440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D048C-D10C-4965-8143-89EE1E3EC4E7}" type="pres">
      <dgm:prSet presAssocID="{5D2635DB-6DEA-44B9-BB8B-F5E255D6E829}" presName="spacing" presStyleCnt="0"/>
      <dgm:spPr/>
    </dgm:pt>
    <dgm:pt modelId="{B3FEB53F-18E6-442C-A6C9-F1E6BC6CB61B}" type="pres">
      <dgm:prSet presAssocID="{617D463D-2CD9-43BA-BBE3-C30EFB2C9A99}" presName="linNode" presStyleCnt="0"/>
      <dgm:spPr/>
    </dgm:pt>
    <dgm:pt modelId="{6716E990-F2B7-47D3-BD8C-B54615F966A8}" type="pres">
      <dgm:prSet presAssocID="{617D463D-2CD9-43BA-BBE3-C30EFB2C9A99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A62F1-C98B-4975-AE1E-D8FE389D84EE}" type="pres">
      <dgm:prSet presAssocID="{617D463D-2CD9-43BA-BBE3-C30EFB2C9A99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AB4623-98B7-4A7C-BA2B-9880156A404D}" srcId="{CD835AED-24DA-4A66-80A1-C97208140440}" destId="{69E2F4D8-84D8-45E8-BC7E-65F0EBD3E709}" srcOrd="0" destOrd="0" parTransId="{B6DDEB00-1A6E-4FB7-B299-55AB638DE626}" sibTransId="{CC652576-EAD5-411D-A1C0-455C3B344DAA}"/>
    <dgm:cxn modelId="{806123D8-E32C-4A38-B5C2-B2B5BA0D0E7D}" srcId="{D57BED2F-3A0D-468C-8B32-D8855A8F6A81}" destId="{71DBDC0C-AC37-4534-94BC-02D35D02CAEC}" srcOrd="0" destOrd="0" parTransId="{48D80FA6-72EA-4327-9887-0F521BC93959}" sibTransId="{538A774D-D450-4BE7-83B7-05CEAA50FA7C}"/>
    <dgm:cxn modelId="{1229D57E-A9EA-4F6A-863B-9446225B5F68}" srcId="{7A6D1F5F-EE5A-456C-9EDF-9D5B9EFB6AF4}" destId="{CD835AED-24DA-4A66-80A1-C97208140440}" srcOrd="1" destOrd="0" parTransId="{3574CD3C-FB5B-45C0-A9CF-694DCCDDD8AE}" sibTransId="{5D2635DB-6DEA-44B9-BB8B-F5E255D6E829}"/>
    <dgm:cxn modelId="{EE0E405D-6D7D-4EA2-AF54-900F4CC9B89E}" type="presOf" srcId="{8EB08BFD-B2BE-4786-800E-5B43C71745B8}" destId="{57DA62F1-C98B-4975-AE1E-D8FE389D84EE}" srcOrd="0" destOrd="0" presId="urn:microsoft.com/office/officeart/2005/8/layout/vList6"/>
    <dgm:cxn modelId="{A3A5037F-2325-44E0-97BC-A2E1ACB79F1F}" type="presOf" srcId="{71DBDC0C-AC37-4534-94BC-02D35D02CAEC}" destId="{1F72AF1F-14EA-457D-A2D2-6794CD85832A}" srcOrd="0" destOrd="0" presId="urn:microsoft.com/office/officeart/2005/8/layout/vList6"/>
    <dgm:cxn modelId="{C0BFCF79-665E-4436-A3E8-58FBE3352641}" type="presOf" srcId="{69E2F4D8-84D8-45E8-BC7E-65F0EBD3E709}" destId="{54959F25-AED2-4AFC-824D-7DB2B77202F8}" srcOrd="0" destOrd="0" presId="urn:microsoft.com/office/officeart/2005/8/layout/vList6"/>
    <dgm:cxn modelId="{BCE79152-9899-46B0-BEFA-6FF0E59B5371}" type="presOf" srcId="{7A6D1F5F-EE5A-456C-9EDF-9D5B9EFB6AF4}" destId="{6620FBA2-DD85-4F95-B37A-1AE2DC1C7EB0}" srcOrd="0" destOrd="0" presId="urn:microsoft.com/office/officeart/2005/8/layout/vList6"/>
    <dgm:cxn modelId="{85397BAE-C971-4FFA-B741-BBF36ECB0173}" srcId="{7A6D1F5F-EE5A-456C-9EDF-9D5B9EFB6AF4}" destId="{617D463D-2CD9-43BA-BBE3-C30EFB2C9A99}" srcOrd="2" destOrd="0" parTransId="{E85DF118-465F-4CE6-98AA-7B751557AAF0}" sibTransId="{DC998C70-CF82-4012-A471-62D244ED257F}"/>
    <dgm:cxn modelId="{00A4CBD5-8203-4648-993D-4AAB4519415B}" type="presOf" srcId="{617D463D-2CD9-43BA-BBE3-C30EFB2C9A99}" destId="{6716E990-F2B7-47D3-BD8C-B54615F966A8}" srcOrd="0" destOrd="0" presId="urn:microsoft.com/office/officeart/2005/8/layout/vList6"/>
    <dgm:cxn modelId="{D277A795-5DE5-4BAD-95E1-18A174642595}" type="presOf" srcId="{D57BED2F-3A0D-468C-8B32-D8855A8F6A81}" destId="{12090783-280F-447B-8719-094BF7AB6764}" srcOrd="0" destOrd="0" presId="urn:microsoft.com/office/officeart/2005/8/layout/vList6"/>
    <dgm:cxn modelId="{0F18C30C-1021-4061-8034-AD38A65B7392}" srcId="{7A6D1F5F-EE5A-456C-9EDF-9D5B9EFB6AF4}" destId="{D57BED2F-3A0D-468C-8B32-D8855A8F6A81}" srcOrd="0" destOrd="0" parTransId="{0371C709-4BDF-417E-B499-8E697368D98F}" sibTransId="{1DE2C4F7-CB0E-4901-8964-23E7F0E4A834}"/>
    <dgm:cxn modelId="{78601CCF-7995-45BD-9B08-71DFE368516C}" srcId="{617D463D-2CD9-43BA-BBE3-C30EFB2C9A99}" destId="{8EB08BFD-B2BE-4786-800E-5B43C71745B8}" srcOrd="0" destOrd="0" parTransId="{DE538CCE-9ED7-4D4E-BC70-0600C7C8ADEA}" sibTransId="{D650C068-077A-4425-AC6A-8CAE969E3E4D}"/>
    <dgm:cxn modelId="{0F67E1F9-1710-40B7-96B3-4BCDFDAF8943}" type="presOf" srcId="{CD835AED-24DA-4A66-80A1-C97208140440}" destId="{6E95C869-E201-44C4-A133-62E7B16E4B77}" srcOrd="0" destOrd="0" presId="urn:microsoft.com/office/officeart/2005/8/layout/vList6"/>
    <dgm:cxn modelId="{F366E1DF-A32F-4CCA-9737-46813B96E134}" type="presParOf" srcId="{6620FBA2-DD85-4F95-B37A-1AE2DC1C7EB0}" destId="{56CD174B-62B4-4F76-B701-1DBEE97A5567}" srcOrd="0" destOrd="0" presId="urn:microsoft.com/office/officeart/2005/8/layout/vList6"/>
    <dgm:cxn modelId="{C258E153-1E05-4828-B197-116E220A0ABD}" type="presParOf" srcId="{56CD174B-62B4-4F76-B701-1DBEE97A5567}" destId="{12090783-280F-447B-8719-094BF7AB6764}" srcOrd="0" destOrd="0" presId="urn:microsoft.com/office/officeart/2005/8/layout/vList6"/>
    <dgm:cxn modelId="{691B36D5-4CFD-4334-8F6B-5651CB0D1226}" type="presParOf" srcId="{56CD174B-62B4-4F76-B701-1DBEE97A5567}" destId="{1F72AF1F-14EA-457D-A2D2-6794CD85832A}" srcOrd="1" destOrd="0" presId="urn:microsoft.com/office/officeart/2005/8/layout/vList6"/>
    <dgm:cxn modelId="{034335EC-C720-4174-A1B8-259B30199D91}" type="presParOf" srcId="{6620FBA2-DD85-4F95-B37A-1AE2DC1C7EB0}" destId="{95792B9A-007B-4CED-8DC5-D78096808E98}" srcOrd="1" destOrd="0" presId="urn:microsoft.com/office/officeart/2005/8/layout/vList6"/>
    <dgm:cxn modelId="{E455A79F-D5B0-4F87-8FF4-FADB6009FBC8}" type="presParOf" srcId="{6620FBA2-DD85-4F95-B37A-1AE2DC1C7EB0}" destId="{596F5790-D9BE-42E8-B307-168243653553}" srcOrd="2" destOrd="0" presId="urn:microsoft.com/office/officeart/2005/8/layout/vList6"/>
    <dgm:cxn modelId="{AA17D2B6-99B4-45AB-9A3B-03C2B57AC6F6}" type="presParOf" srcId="{596F5790-D9BE-42E8-B307-168243653553}" destId="{6E95C869-E201-44C4-A133-62E7B16E4B77}" srcOrd="0" destOrd="0" presId="urn:microsoft.com/office/officeart/2005/8/layout/vList6"/>
    <dgm:cxn modelId="{CF7B5C37-EC34-463A-8DE1-C0C66DA66953}" type="presParOf" srcId="{596F5790-D9BE-42E8-B307-168243653553}" destId="{54959F25-AED2-4AFC-824D-7DB2B77202F8}" srcOrd="1" destOrd="0" presId="urn:microsoft.com/office/officeart/2005/8/layout/vList6"/>
    <dgm:cxn modelId="{21165E4E-1098-4588-A4EC-1ED1F337AAF8}" type="presParOf" srcId="{6620FBA2-DD85-4F95-B37A-1AE2DC1C7EB0}" destId="{DAAD048C-D10C-4965-8143-89EE1E3EC4E7}" srcOrd="3" destOrd="0" presId="urn:microsoft.com/office/officeart/2005/8/layout/vList6"/>
    <dgm:cxn modelId="{F1C5E10D-4647-4E1D-9533-54766CD95E05}" type="presParOf" srcId="{6620FBA2-DD85-4F95-B37A-1AE2DC1C7EB0}" destId="{B3FEB53F-18E6-442C-A6C9-F1E6BC6CB61B}" srcOrd="4" destOrd="0" presId="urn:microsoft.com/office/officeart/2005/8/layout/vList6"/>
    <dgm:cxn modelId="{A5A43D71-7364-45C6-A13C-9ADAB8894EB4}" type="presParOf" srcId="{B3FEB53F-18E6-442C-A6C9-F1E6BC6CB61B}" destId="{6716E990-F2B7-47D3-BD8C-B54615F966A8}" srcOrd="0" destOrd="0" presId="urn:microsoft.com/office/officeart/2005/8/layout/vList6"/>
    <dgm:cxn modelId="{552655A3-9306-407B-BE2A-07FDE5517675}" type="presParOf" srcId="{B3FEB53F-18E6-442C-A6C9-F1E6BC6CB61B}" destId="{57DA62F1-C98B-4975-AE1E-D8FE389D84EE}" srcOrd="1" destOrd="0" presId="urn:microsoft.com/office/officeart/2005/8/layout/v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1C32E-F9CE-4A26-A126-2D77E8FCCAA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DD0711-2AB3-48C9-A249-A3E18864164E}">
      <dgm:prSet phldrT="[Text]"/>
      <dgm:spPr/>
      <dgm:t>
        <a:bodyPr/>
        <a:lstStyle/>
        <a:p>
          <a:r>
            <a:rPr lang="en-US" dirty="0" smtClean="0"/>
            <a:t>News Aggregators</a:t>
          </a:r>
          <a:endParaRPr lang="en-US" dirty="0"/>
        </a:p>
      </dgm:t>
    </dgm:pt>
    <dgm:pt modelId="{B1DB35D3-A453-476D-BE72-31C44A4FDE02}" type="parTrans" cxnId="{17D248CE-A5A2-4DB3-864E-222C10CF7715}">
      <dgm:prSet/>
      <dgm:spPr/>
      <dgm:t>
        <a:bodyPr/>
        <a:lstStyle/>
        <a:p>
          <a:endParaRPr lang="en-US"/>
        </a:p>
      </dgm:t>
    </dgm:pt>
    <dgm:pt modelId="{EBAC727C-8583-4E9B-823E-656073EB558E}" type="sibTrans" cxnId="{17D248CE-A5A2-4DB3-864E-222C10CF7715}">
      <dgm:prSet/>
      <dgm:spPr/>
      <dgm:t>
        <a:bodyPr/>
        <a:lstStyle/>
        <a:p>
          <a:endParaRPr lang="en-US"/>
        </a:p>
      </dgm:t>
    </dgm:pt>
    <dgm:pt modelId="{CDB32638-4D25-4362-A7F1-D36556458C97}">
      <dgm:prSet phldrT="[Text]"/>
      <dgm:spPr/>
      <dgm:t>
        <a:bodyPr/>
        <a:lstStyle/>
        <a:p>
          <a:r>
            <a:rPr lang="en-US" dirty="0" smtClean="0"/>
            <a:t>TF-IDF Comparison</a:t>
          </a:r>
          <a:endParaRPr lang="en-US" dirty="0"/>
        </a:p>
      </dgm:t>
    </dgm:pt>
    <dgm:pt modelId="{201538AA-0B36-4B44-9DA8-30D48528E451}" type="parTrans" cxnId="{FF930960-8E04-4BE7-85CA-3EE1B72BFF53}">
      <dgm:prSet/>
      <dgm:spPr/>
      <dgm:t>
        <a:bodyPr/>
        <a:lstStyle/>
        <a:p>
          <a:endParaRPr lang="en-US"/>
        </a:p>
      </dgm:t>
    </dgm:pt>
    <dgm:pt modelId="{510DC276-5BD0-4758-8A8B-5AE35D3865FE}" type="sibTrans" cxnId="{FF930960-8E04-4BE7-85CA-3EE1B72BFF53}">
      <dgm:prSet/>
      <dgm:spPr/>
      <dgm:t>
        <a:bodyPr/>
        <a:lstStyle/>
        <a:p>
          <a:endParaRPr lang="en-US"/>
        </a:p>
      </dgm:t>
    </dgm:pt>
    <dgm:pt modelId="{BFE602D7-D72D-4415-81FB-6B2BE7A94B3E}">
      <dgm:prSet phldrT="[Text]"/>
      <dgm:spPr/>
      <dgm:t>
        <a:bodyPr/>
        <a:lstStyle/>
        <a:p>
          <a:r>
            <a:rPr lang="en-US" dirty="0" smtClean="0"/>
            <a:t>Bandari et. al.</a:t>
          </a:r>
          <a:endParaRPr lang="en-US" dirty="0"/>
        </a:p>
      </dgm:t>
    </dgm:pt>
    <dgm:pt modelId="{BFB18AE4-194D-4CA7-A988-88309FF4336E}" type="parTrans" cxnId="{8FA99606-1D54-41C3-B4AF-99B9B94D4424}">
      <dgm:prSet/>
      <dgm:spPr/>
      <dgm:t>
        <a:bodyPr/>
        <a:lstStyle/>
        <a:p>
          <a:endParaRPr lang="en-US"/>
        </a:p>
      </dgm:t>
    </dgm:pt>
    <dgm:pt modelId="{3C68BE57-F447-4454-96C1-D26E3BB17B0B}" type="sibTrans" cxnId="{8FA99606-1D54-41C3-B4AF-99B9B94D4424}">
      <dgm:prSet/>
      <dgm:spPr/>
      <dgm:t>
        <a:bodyPr/>
        <a:lstStyle/>
        <a:p>
          <a:endParaRPr lang="en-US"/>
        </a:p>
      </dgm:t>
    </dgm:pt>
    <dgm:pt modelId="{877D177D-E3A4-4EEE-9C7A-22306BB3E006}">
      <dgm:prSet phldrT="[Text]"/>
      <dgm:spPr/>
      <dgm:t>
        <a:bodyPr/>
        <a:lstStyle/>
        <a:p>
          <a:r>
            <a:rPr lang="en-US" dirty="0" smtClean="0"/>
            <a:t>Clustering Metrics</a:t>
          </a:r>
          <a:endParaRPr lang="en-US" dirty="0"/>
        </a:p>
      </dgm:t>
    </dgm:pt>
    <dgm:pt modelId="{A15E0032-4122-423A-AA81-4BFAD68BCC5F}" type="parTrans" cxnId="{98A3DF08-17BC-448E-99AB-9C729D08A971}">
      <dgm:prSet/>
      <dgm:spPr/>
      <dgm:t>
        <a:bodyPr/>
        <a:lstStyle/>
        <a:p>
          <a:endParaRPr lang="en-US"/>
        </a:p>
      </dgm:t>
    </dgm:pt>
    <dgm:pt modelId="{49CC65FB-3834-47D5-8E11-03B4C2672AE4}" type="sibTrans" cxnId="{98A3DF08-17BC-448E-99AB-9C729D08A971}">
      <dgm:prSet/>
      <dgm:spPr/>
      <dgm:t>
        <a:bodyPr/>
        <a:lstStyle/>
        <a:p>
          <a:endParaRPr lang="en-US"/>
        </a:p>
      </dgm:t>
    </dgm:pt>
    <dgm:pt modelId="{136BA9A8-2BCB-40D0-AA83-A6CB803AFE83}">
      <dgm:prSet phldrT="[Text]"/>
      <dgm:spPr/>
      <dgm:t>
        <a:bodyPr/>
        <a:lstStyle/>
        <a:p>
          <a:r>
            <a:rPr lang="en-US" dirty="0" smtClean="0"/>
            <a:t>We conduct an internal survey to verify initial results of the pipeline  when compared with different news agents and aggregators like Google News, Feedly, Digg etc.</a:t>
          </a:r>
          <a:endParaRPr lang="en-US" dirty="0"/>
        </a:p>
      </dgm:t>
    </dgm:pt>
    <dgm:pt modelId="{7D17D8A9-63BA-4CD2-8C06-7C26EAE33F72}" type="parTrans" cxnId="{9F2BFEC6-64C4-4E37-99D3-ED5093D69F77}">
      <dgm:prSet/>
      <dgm:spPr/>
      <dgm:t>
        <a:bodyPr/>
        <a:lstStyle/>
        <a:p>
          <a:endParaRPr lang="en-US"/>
        </a:p>
      </dgm:t>
    </dgm:pt>
    <dgm:pt modelId="{45ADDEB0-424D-4AE1-9102-A03A7622744A}" type="sibTrans" cxnId="{9F2BFEC6-64C4-4E37-99D3-ED5093D69F77}">
      <dgm:prSet/>
      <dgm:spPr/>
      <dgm:t>
        <a:bodyPr/>
        <a:lstStyle/>
        <a:p>
          <a:endParaRPr lang="en-US"/>
        </a:p>
      </dgm:t>
    </dgm:pt>
    <dgm:pt modelId="{CD84AA3B-8D9D-45F8-9431-EB699147F820}">
      <dgm:prSet phldrT="[Text]"/>
      <dgm:spPr/>
      <dgm:t>
        <a:bodyPr/>
        <a:lstStyle/>
        <a:p>
          <a:r>
            <a:rPr lang="en-US" dirty="0" smtClean="0">
              <a:solidFill>
                <a:srgbClr val="222222"/>
              </a:solidFill>
              <a:latin typeface="Arial"/>
            </a:rPr>
            <a:t>We use an obvious baseline based on sum of tf-idf scores of entities in the document to rank it’s </a:t>
          </a:r>
          <a:r>
            <a:rPr lang="en-US" dirty="0" smtClean="0">
              <a:solidFill>
                <a:srgbClr val="222222"/>
              </a:solidFill>
              <a:latin typeface="Arial"/>
            </a:rPr>
            <a:t>importance. </a:t>
          </a:r>
          <a:endParaRPr lang="en-US" dirty="0">
            <a:solidFill>
              <a:srgbClr val="222222"/>
            </a:solidFill>
            <a:latin typeface="Arial"/>
          </a:endParaRPr>
        </a:p>
      </dgm:t>
    </dgm:pt>
    <dgm:pt modelId="{78C88348-C4C0-4196-8D98-FF1DE64EAAE1}" type="parTrans" cxnId="{4FA1157E-4FD0-457F-A938-D21EE00645B6}">
      <dgm:prSet/>
      <dgm:spPr/>
      <dgm:t>
        <a:bodyPr/>
        <a:lstStyle/>
        <a:p>
          <a:endParaRPr lang="en-US"/>
        </a:p>
      </dgm:t>
    </dgm:pt>
    <dgm:pt modelId="{1817B1AF-322B-4D42-83BF-9E306B7E58AA}" type="sibTrans" cxnId="{4FA1157E-4FD0-457F-A938-D21EE00645B6}">
      <dgm:prSet/>
      <dgm:spPr/>
      <dgm:t>
        <a:bodyPr/>
        <a:lstStyle/>
        <a:p>
          <a:endParaRPr lang="en-US"/>
        </a:p>
      </dgm:t>
    </dgm:pt>
    <dgm:pt modelId="{437DE934-87BE-423C-9A62-9C0C3851EA9B}">
      <dgm:prSet phldrT="[Text]"/>
      <dgm:spPr/>
      <dgm:t>
        <a:bodyPr/>
        <a:lstStyle/>
        <a:p>
          <a:r>
            <a:rPr lang="en-US" dirty="0" smtClean="0"/>
            <a:t>We use an obvious baseline based on the tf-idf scores of </a:t>
          </a:r>
          <a:r>
            <a:rPr lang="en-US" dirty="0" smtClean="0"/>
            <a:t>entities </a:t>
          </a:r>
          <a:r>
            <a:rPr lang="en-US" dirty="0" smtClean="0"/>
            <a:t>in the document to rank its </a:t>
          </a:r>
          <a:r>
            <a:rPr lang="en-US" dirty="0" smtClean="0"/>
            <a:t>importance.</a:t>
          </a:r>
          <a:endParaRPr lang="en-US" dirty="0"/>
        </a:p>
      </dgm:t>
    </dgm:pt>
    <dgm:pt modelId="{33F4EE7E-C771-42F9-923F-E293DDE6220E}" type="parTrans" cxnId="{6D753795-CF81-49BF-8EAB-13041ABFEE07}">
      <dgm:prSet/>
      <dgm:spPr/>
      <dgm:t>
        <a:bodyPr/>
        <a:lstStyle/>
        <a:p>
          <a:endParaRPr lang="en-US"/>
        </a:p>
      </dgm:t>
    </dgm:pt>
    <dgm:pt modelId="{46F9C4FB-208A-45CE-A126-4023550DE139}" type="sibTrans" cxnId="{6D753795-CF81-49BF-8EAB-13041ABFEE07}">
      <dgm:prSet/>
      <dgm:spPr/>
      <dgm:t>
        <a:bodyPr/>
        <a:lstStyle/>
        <a:p>
          <a:endParaRPr lang="en-US"/>
        </a:p>
      </dgm:t>
    </dgm:pt>
    <dgm:pt modelId="{0969A9C0-8781-453F-B203-FA1C856486B8}">
      <dgm:prSet phldrT="[Text]"/>
      <dgm:spPr/>
      <dgm:t>
        <a:bodyPr/>
        <a:lstStyle/>
        <a:p>
          <a:r>
            <a:rPr lang="en-US" dirty="0" smtClean="0"/>
            <a:t>We use an obvious baseline based on sum of tf-idf scores of entities in the document to rank it’s importance.</a:t>
          </a:r>
          <a:endParaRPr lang="en-US" dirty="0"/>
        </a:p>
      </dgm:t>
    </dgm:pt>
    <dgm:pt modelId="{6FFD04EE-AE2B-4F24-A2D8-0E94D91C728A}" type="sibTrans" cxnId="{73B492BC-1E28-4011-BE84-D827493B012B}">
      <dgm:prSet/>
      <dgm:spPr/>
      <dgm:t>
        <a:bodyPr/>
        <a:lstStyle/>
        <a:p>
          <a:endParaRPr lang="en-US"/>
        </a:p>
      </dgm:t>
    </dgm:pt>
    <dgm:pt modelId="{4A2553FC-DEB5-4685-814A-C1148A78C84A}" type="parTrans" cxnId="{73B492BC-1E28-4011-BE84-D827493B012B}">
      <dgm:prSet/>
      <dgm:spPr/>
      <dgm:t>
        <a:bodyPr/>
        <a:lstStyle/>
        <a:p>
          <a:endParaRPr lang="en-US"/>
        </a:p>
      </dgm:t>
    </dgm:pt>
    <dgm:pt modelId="{684B5F85-276D-44C6-9D1E-3D8E59E9117E}">
      <dgm:prSet phldrT="[Text]"/>
      <dgm:spPr/>
      <dgm:t>
        <a:bodyPr/>
        <a:lstStyle/>
        <a:p>
          <a:r>
            <a:rPr lang="en-US" dirty="0" smtClean="0"/>
            <a:t>R. </a:t>
          </a:r>
          <a:r>
            <a:rPr lang="en-US" dirty="0" err="1" smtClean="0"/>
            <a:t>Bandari</a:t>
          </a:r>
          <a:r>
            <a:rPr lang="en-US" dirty="0" smtClean="0"/>
            <a:t>, S. </a:t>
          </a:r>
          <a:r>
            <a:rPr lang="en-US" dirty="0" err="1" smtClean="0"/>
            <a:t>Asur</a:t>
          </a:r>
          <a:r>
            <a:rPr lang="en-US" dirty="0" smtClean="0"/>
            <a:t>, and B. A. </a:t>
          </a:r>
          <a:r>
            <a:rPr lang="en-US" dirty="0" err="1" smtClean="0"/>
            <a:t>Huberman</a:t>
          </a:r>
          <a:r>
            <a:rPr lang="en-US" dirty="0" smtClean="0"/>
            <a:t>, “The pulse of news in social media: Forecasting popularity,” </a:t>
          </a:r>
          <a:r>
            <a:rPr lang="en-US" dirty="0" err="1" smtClean="0"/>
            <a:t>arXiv</a:t>
          </a:r>
          <a:r>
            <a:rPr lang="en-US" dirty="0" smtClean="0"/>
            <a:t> preprint arXiv:1202.0332, 2012</a:t>
          </a:r>
          <a:endParaRPr lang="en-US" dirty="0">
            <a:solidFill>
              <a:srgbClr val="222222"/>
            </a:solidFill>
            <a:latin typeface="Arial"/>
          </a:endParaRPr>
        </a:p>
      </dgm:t>
    </dgm:pt>
    <dgm:pt modelId="{FB52F713-2C26-4A06-98EC-6519DAE3E41D}" type="parTrans" cxnId="{1BE49D42-0D0A-490D-B4E6-FCFE499A713F}">
      <dgm:prSet/>
      <dgm:spPr/>
    </dgm:pt>
    <dgm:pt modelId="{8ED6E9E1-3369-48F2-B7C9-F9CA472D45C3}" type="sibTrans" cxnId="{1BE49D42-0D0A-490D-B4E6-FCFE499A713F}">
      <dgm:prSet/>
      <dgm:spPr/>
    </dgm:pt>
    <dgm:pt modelId="{94D5F437-61C5-4C40-A9A3-7F156FC9C948}">
      <dgm:prSet phldrT="[Text]"/>
      <dgm:spPr/>
      <dgm:t>
        <a:bodyPr/>
        <a:lstStyle/>
        <a:p>
          <a:r>
            <a:rPr lang="en-US" dirty="0" smtClean="0"/>
            <a:t>J. C. Dunn, “Well-separated clusters and optimal fuzzy partitions,” Journal of cybernetics, vol. 4, no. 1, pp. 95–104, 1974. </a:t>
          </a:r>
          <a:endParaRPr lang="en-US" dirty="0"/>
        </a:p>
      </dgm:t>
    </dgm:pt>
    <dgm:pt modelId="{6C8E9E2A-AEE7-43EE-914A-5416032DA143}" type="parTrans" cxnId="{D14B4827-0F35-4D07-BE2B-904FA591227A}">
      <dgm:prSet/>
      <dgm:spPr/>
    </dgm:pt>
    <dgm:pt modelId="{AD6DA6E8-AA3D-4EB6-927A-0EFD352B3BF6}" type="sibTrans" cxnId="{D14B4827-0F35-4D07-BE2B-904FA591227A}">
      <dgm:prSet/>
      <dgm:spPr/>
    </dgm:pt>
    <dgm:pt modelId="{1C316778-E293-4413-B10C-C8E07356B9B6}" type="pres">
      <dgm:prSet presAssocID="{37B1C32E-F9CE-4A26-A126-2D77E8FCCA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696532-7BA1-4E9B-9B17-F35F44E140EC}" type="pres">
      <dgm:prSet presAssocID="{C4DD0711-2AB3-48C9-A249-A3E18864164E}" presName="parentLin" presStyleCnt="0"/>
      <dgm:spPr/>
    </dgm:pt>
    <dgm:pt modelId="{2D086D51-CDC5-472A-A9F6-801486ED3534}" type="pres">
      <dgm:prSet presAssocID="{C4DD0711-2AB3-48C9-A249-A3E18864164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3CEAD1C-755A-46F3-A092-18661A45F032}" type="pres">
      <dgm:prSet presAssocID="{C4DD0711-2AB3-48C9-A249-A3E18864164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12740D-7BBE-4F78-80F6-09FC35CBF0A1}" type="pres">
      <dgm:prSet presAssocID="{C4DD0711-2AB3-48C9-A249-A3E18864164E}" presName="negativeSpace" presStyleCnt="0"/>
      <dgm:spPr/>
    </dgm:pt>
    <dgm:pt modelId="{961573FC-8B05-49FB-85C5-B3E59BA71054}" type="pres">
      <dgm:prSet presAssocID="{C4DD0711-2AB3-48C9-A249-A3E18864164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E4D94-C634-46C8-B168-DF86D001AD9D}" type="pres">
      <dgm:prSet presAssocID="{EBAC727C-8583-4E9B-823E-656073EB558E}" presName="spaceBetweenRectangles" presStyleCnt="0"/>
      <dgm:spPr/>
    </dgm:pt>
    <dgm:pt modelId="{F6C080E0-7812-4CC5-A927-158D3023C706}" type="pres">
      <dgm:prSet presAssocID="{CDB32638-4D25-4362-A7F1-D36556458C97}" presName="parentLin" presStyleCnt="0"/>
      <dgm:spPr/>
    </dgm:pt>
    <dgm:pt modelId="{4FE86400-A498-46C6-A1A4-9A388AB78684}" type="pres">
      <dgm:prSet presAssocID="{CDB32638-4D25-4362-A7F1-D36556458C9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3167E15-6BB9-4F9D-8C49-76267ACDFBCE}" type="pres">
      <dgm:prSet presAssocID="{CDB32638-4D25-4362-A7F1-D36556458C9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E3709-8E5A-43FC-A10D-C2132AD24FAA}" type="pres">
      <dgm:prSet presAssocID="{CDB32638-4D25-4362-A7F1-D36556458C97}" presName="negativeSpace" presStyleCnt="0"/>
      <dgm:spPr/>
    </dgm:pt>
    <dgm:pt modelId="{AC9EDFA7-1175-47B3-8F71-F282248BB11E}" type="pres">
      <dgm:prSet presAssocID="{CDB32638-4D25-4362-A7F1-D36556458C9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C1866-6C1D-4F93-BAF1-9EF5E6040616}" type="pres">
      <dgm:prSet presAssocID="{510DC276-5BD0-4758-8A8B-5AE35D3865FE}" presName="spaceBetweenRectangles" presStyleCnt="0"/>
      <dgm:spPr/>
    </dgm:pt>
    <dgm:pt modelId="{8188A1E8-FB99-484E-B1C5-7787BC8D8DB3}" type="pres">
      <dgm:prSet presAssocID="{BFE602D7-D72D-4415-81FB-6B2BE7A94B3E}" presName="parentLin" presStyleCnt="0"/>
      <dgm:spPr/>
    </dgm:pt>
    <dgm:pt modelId="{C9ED5873-0209-4557-9056-9FECA7DC99D3}" type="pres">
      <dgm:prSet presAssocID="{BFE602D7-D72D-4415-81FB-6B2BE7A94B3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5923843-1612-459D-958B-4CEDCD0D4D20}" type="pres">
      <dgm:prSet presAssocID="{BFE602D7-D72D-4415-81FB-6B2BE7A94B3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446E8-B40B-41C3-94CF-E6206C2EB3DA}" type="pres">
      <dgm:prSet presAssocID="{BFE602D7-D72D-4415-81FB-6B2BE7A94B3E}" presName="negativeSpace" presStyleCnt="0"/>
      <dgm:spPr/>
    </dgm:pt>
    <dgm:pt modelId="{E78E8AC6-0343-4FD8-9242-4C1689A21965}" type="pres">
      <dgm:prSet presAssocID="{BFE602D7-D72D-4415-81FB-6B2BE7A94B3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33909-D623-4F75-A067-F11F7B2A8DE2}" type="pres">
      <dgm:prSet presAssocID="{3C68BE57-F447-4454-96C1-D26E3BB17B0B}" presName="spaceBetweenRectangles" presStyleCnt="0"/>
      <dgm:spPr/>
    </dgm:pt>
    <dgm:pt modelId="{E168902E-5E1D-475D-9D81-FA518066E006}" type="pres">
      <dgm:prSet presAssocID="{877D177D-E3A4-4EEE-9C7A-22306BB3E006}" presName="parentLin" presStyleCnt="0"/>
      <dgm:spPr/>
    </dgm:pt>
    <dgm:pt modelId="{41AD8896-F051-49BB-A0AD-39251C59F0D6}" type="pres">
      <dgm:prSet presAssocID="{877D177D-E3A4-4EEE-9C7A-22306BB3E00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934587D-E74F-430D-AA27-B7A49EFBC849}" type="pres">
      <dgm:prSet presAssocID="{877D177D-E3A4-4EEE-9C7A-22306BB3E00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557634-94C7-41DB-8F85-B27F402C5B48}" type="pres">
      <dgm:prSet presAssocID="{877D177D-E3A4-4EEE-9C7A-22306BB3E006}" presName="negativeSpace" presStyleCnt="0"/>
      <dgm:spPr/>
    </dgm:pt>
    <dgm:pt modelId="{B9580CE2-0C44-462A-A648-DC3698906B6D}" type="pres">
      <dgm:prSet presAssocID="{877D177D-E3A4-4EEE-9C7A-22306BB3E006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AD87D5-7253-42EB-B5DE-E344C2139117}" type="presOf" srcId="{94D5F437-61C5-4C40-A9A3-7F156FC9C948}" destId="{B9580CE2-0C44-462A-A648-DC3698906B6D}" srcOrd="0" destOrd="1" presId="urn:microsoft.com/office/officeart/2005/8/layout/list1"/>
    <dgm:cxn modelId="{1BCCFD47-7C60-4328-9D54-E9A2D1B1C662}" type="presOf" srcId="{0969A9C0-8781-453F-B203-FA1C856486B8}" destId="{AC9EDFA7-1175-47B3-8F71-F282248BB11E}" srcOrd="0" destOrd="0" presId="urn:microsoft.com/office/officeart/2005/8/layout/list1"/>
    <dgm:cxn modelId="{D8688AEE-23B4-48A5-9CD4-2D01646321C3}" type="presOf" srcId="{136BA9A8-2BCB-40D0-AA83-A6CB803AFE83}" destId="{961573FC-8B05-49FB-85C5-B3E59BA71054}" srcOrd="0" destOrd="0" presId="urn:microsoft.com/office/officeart/2005/8/layout/list1"/>
    <dgm:cxn modelId="{6D753795-CF81-49BF-8EAB-13041ABFEE07}" srcId="{877D177D-E3A4-4EEE-9C7A-22306BB3E006}" destId="{437DE934-87BE-423C-9A62-9C0C3851EA9B}" srcOrd="0" destOrd="0" parTransId="{33F4EE7E-C771-42F9-923F-E293DDE6220E}" sibTransId="{46F9C4FB-208A-45CE-A126-4023550DE139}"/>
    <dgm:cxn modelId="{1BE49D42-0D0A-490D-B4E6-FCFE499A713F}" srcId="{BFE602D7-D72D-4415-81FB-6B2BE7A94B3E}" destId="{684B5F85-276D-44C6-9D1E-3D8E59E9117E}" srcOrd="1" destOrd="0" parTransId="{FB52F713-2C26-4A06-98EC-6519DAE3E41D}" sibTransId="{8ED6E9E1-3369-48F2-B7C9-F9CA472D45C3}"/>
    <dgm:cxn modelId="{E414F0B0-AA2E-45A5-957F-0ADFF5A9DC48}" type="presOf" srcId="{CD84AA3B-8D9D-45F8-9431-EB699147F820}" destId="{E78E8AC6-0343-4FD8-9242-4C1689A21965}" srcOrd="0" destOrd="0" presId="urn:microsoft.com/office/officeart/2005/8/layout/list1"/>
    <dgm:cxn modelId="{73B492BC-1E28-4011-BE84-D827493B012B}" srcId="{CDB32638-4D25-4362-A7F1-D36556458C97}" destId="{0969A9C0-8781-453F-B203-FA1C856486B8}" srcOrd="0" destOrd="0" parTransId="{4A2553FC-DEB5-4685-814A-C1148A78C84A}" sibTransId="{6FFD04EE-AE2B-4F24-A2D8-0E94D91C728A}"/>
    <dgm:cxn modelId="{17D248CE-A5A2-4DB3-864E-222C10CF7715}" srcId="{37B1C32E-F9CE-4A26-A126-2D77E8FCCAA7}" destId="{C4DD0711-2AB3-48C9-A249-A3E18864164E}" srcOrd="0" destOrd="0" parTransId="{B1DB35D3-A453-476D-BE72-31C44A4FDE02}" sibTransId="{EBAC727C-8583-4E9B-823E-656073EB558E}"/>
    <dgm:cxn modelId="{C3021E33-5215-4BD3-BC46-E4BF7A97878E}" type="presOf" srcId="{C4DD0711-2AB3-48C9-A249-A3E18864164E}" destId="{2D086D51-CDC5-472A-A9F6-801486ED3534}" srcOrd="0" destOrd="0" presId="urn:microsoft.com/office/officeart/2005/8/layout/list1"/>
    <dgm:cxn modelId="{9F2BFEC6-64C4-4E37-99D3-ED5093D69F77}" srcId="{C4DD0711-2AB3-48C9-A249-A3E18864164E}" destId="{136BA9A8-2BCB-40D0-AA83-A6CB803AFE83}" srcOrd="0" destOrd="0" parTransId="{7D17D8A9-63BA-4CD2-8C06-7C26EAE33F72}" sibTransId="{45ADDEB0-424D-4AE1-9102-A03A7622744A}"/>
    <dgm:cxn modelId="{C231EA2C-9B9D-4585-B5CD-A4F09A283473}" type="presOf" srcId="{37B1C32E-F9CE-4A26-A126-2D77E8FCCAA7}" destId="{1C316778-E293-4413-B10C-C8E07356B9B6}" srcOrd="0" destOrd="0" presId="urn:microsoft.com/office/officeart/2005/8/layout/list1"/>
    <dgm:cxn modelId="{E677D327-9F1B-432B-8672-44B553D631A5}" type="presOf" srcId="{877D177D-E3A4-4EEE-9C7A-22306BB3E006}" destId="{9934587D-E74F-430D-AA27-B7A49EFBC849}" srcOrd="1" destOrd="0" presId="urn:microsoft.com/office/officeart/2005/8/layout/list1"/>
    <dgm:cxn modelId="{CE3F92D7-B095-4748-B3C7-00267C0E0284}" type="presOf" srcId="{877D177D-E3A4-4EEE-9C7A-22306BB3E006}" destId="{41AD8896-F051-49BB-A0AD-39251C59F0D6}" srcOrd="0" destOrd="0" presId="urn:microsoft.com/office/officeart/2005/8/layout/list1"/>
    <dgm:cxn modelId="{9D3A20FE-1F6A-4D04-9F48-2886FC461D83}" type="presOf" srcId="{437DE934-87BE-423C-9A62-9C0C3851EA9B}" destId="{B9580CE2-0C44-462A-A648-DC3698906B6D}" srcOrd="0" destOrd="0" presId="urn:microsoft.com/office/officeart/2005/8/layout/list1"/>
    <dgm:cxn modelId="{D14B4827-0F35-4D07-BE2B-904FA591227A}" srcId="{877D177D-E3A4-4EEE-9C7A-22306BB3E006}" destId="{94D5F437-61C5-4C40-A9A3-7F156FC9C948}" srcOrd="1" destOrd="0" parTransId="{6C8E9E2A-AEE7-43EE-914A-5416032DA143}" sibTransId="{AD6DA6E8-AA3D-4EB6-927A-0EFD352B3BF6}"/>
    <dgm:cxn modelId="{8FA99606-1D54-41C3-B4AF-99B9B94D4424}" srcId="{37B1C32E-F9CE-4A26-A126-2D77E8FCCAA7}" destId="{BFE602D7-D72D-4415-81FB-6B2BE7A94B3E}" srcOrd="2" destOrd="0" parTransId="{BFB18AE4-194D-4CA7-A988-88309FF4336E}" sibTransId="{3C68BE57-F447-4454-96C1-D26E3BB17B0B}"/>
    <dgm:cxn modelId="{FF930960-8E04-4BE7-85CA-3EE1B72BFF53}" srcId="{37B1C32E-F9CE-4A26-A126-2D77E8FCCAA7}" destId="{CDB32638-4D25-4362-A7F1-D36556458C97}" srcOrd="1" destOrd="0" parTransId="{201538AA-0B36-4B44-9DA8-30D48528E451}" sibTransId="{510DC276-5BD0-4758-8A8B-5AE35D3865FE}"/>
    <dgm:cxn modelId="{E02AAA8A-A4E6-43FD-AE7D-3ACD5A6A4DAA}" type="presOf" srcId="{CDB32638-4D25-4362-A7F1-D36556458C97}" destId="{4FE86400-A498-46C6-A1A4-9A388AB78684}" srcOrd="0" destOrd="0" presId="urn:microsoft.com/office/officeart/2005/8/layout/list1"/>
    <dgm:cxn modelId="{4FA1157E-4FD0-457F-A938-D21EE00645B6}" srcId="{BFE602D7-D72D-4415-81FB-6B2BE7A94B3E}" destId="{CD84AA3B-8D9D-45F8-9431-EB699147F820}" srcOrd="0" destOrd="0" parTransId="{78C88348-C4C0-4196-8D98-FF1DE64EAAE1}" sibTransId="{1817B1AF-322B-4D42-83BF-9E306B7E58AA}"/>
    <dgm:cxn modelId="{9B094556-BBA3-4328-9A63-C3A47D51D0BD}" type="presOf" srcId="{C4DD0711-2AB3-48C9-A249-A3E18864164E}" destId="{33CEAD1C-755A-46F3-A092-18661A45F032}" srcOrd="1" destOrd="0" presId="urn:microsoft.com/office/officeart/2005/8/layout/list1"/>
    <dgm:cxn modelId="{77CBE163-4751-4CA0-B1E6-2A3A21F81B70}" type="presOf" srcId="{CDB32638-4D25-4362-A7F1-D36556458C97}" destId="{73167E15-6BB9-4F9D-8C49-76267ACDFBCE}" srcOrd="1" destOrd="0" presId="urn:microsoft.com/office/officeart/2005/8/layout/list1"/>
    <dgm:cxn modelId="{CAB7166F-6F3C-4AC4-A6AE-7247E4CADB54}" type="presOf" srcId="{BFE602D7-D72D-4415-81FB-6B2BE7A94B3E}" destId="{C9ED5873-0209-4557-9056-9FECA7DC99D3}" srcOrd="0" destOrd="0" presId="urn:microsoft.com/office/officeart/2005/8/layout/list1"/>
    <dgm:cxn modelId="{A2954498-6991-4B7B-A1AB-0534C8288E19}" type="presOf" srcId="{BFE602D7-D72D-4415-81FB-6B2BE7A94B3E}" destId="{05923843-1612-459D-958B-4CEDCD0D4D20}" srcOrd="1" destOrd="0" presId="urn:microsoft.com/office/officeart/2005/8/layout/list1"/>
    <dgm:cxn modelId="{98A3DF08-17BC-448E-99AB-9C729D08A971}" srcId="{37B1C32E-F9CE-4A26-A126-2D77E8FCCAA7}" destId="{877D177D-E3A4-4EEE-9C7A-22306BB3E006}" srcOrd="3" destOrd="0" parTransId="{A15E0032-4122-423A-AA81-4BFAD68BCC5F}" sibTransId="{49CC65FB-3834-47D5-8E11-03B4C2672AE4}"/>
    <dgm:cxn modelId="{AF50E494-96AB-422F-9685-A401CB6D2F4A}" type="presOf" srcId="{684B5F85-276D-44C6-9D1E-3D8E59E9117E}" destId="{E78E8AC6-0343-4FD8-9242-4C1689A21965}" srcOrd="0" destOrd="1" presId="urn:microsoft.com/office/officeart/2005/8/layout/list1"/>
    <dgm:cxn modelId="{9E368BE3-C962-47E2-870A-5758AD8F053C}" type="presParOf" srcId="{1C316778-E293-4413-B10C-C8E07356B9B6}" destId="{9A696532-7BA1-4E9B-9B17-F35F44E140EC}" srcOrd="0" destOrd="0" presId="urn:microsoft.com/office/officeart/2005/8/layout/list1"/>
    <dgm:cxn modelId="{8BE02368-FA15-4AD3-ADF9-7CB38C17ADFB}" type="presParOf" srcId="{9A696532-7BA1-4E9B-9B17-F35F44E140EC}" destId="{2D086D51-CDC5-472A-A9F6-801486ED3534}" srcOrd="0" destOrd="0" presId="urn:microsoft.com/office/officeart/2005/8/layout/list1"/>
    <dgm:cxn modelId="{B7018D75-3E77-44B2-A89E-A736527FEC44}" type="presParOf" srcId="{9A696532-7BA1-4E9B-9B17-F35F44E140EC}" destId="{33CEAD1C-755A-46F3-A092-18661A45F032}" srcOrd="1" destOrd="0" presId="urn:microsoft.com/office/officeart/2005/8/layout/list1"/>
    <dgm:cxn modelId="{8475F105-4EEE-4B4E-AA75-AD3A2A2CCF76}" type="presParOf" srcId="{1C316778-E293-4413-B10C-C8E07356B9B6}" destId="{8412740D-7BBE-4F78-80F6-09FC35CBF0A1}" srcOrd="1" destOrd="0" presId="urn:microsoft.com/office/officeart/2005/8/layout/list1"/>
    <dgm:cxn modelId="{F44816AC-31E0-4DF9-901A-8A0B90F8679B}" type="presParOf" srcId="{1C316778-E293-4413-B10C-C8E07356B9B6}" destId="{961573FC-8B05-49FB-85C5-B3E59BA71054}" srcOrd="2" destOrd="0" presId="urn:microsoft.com/office/officeart/2005/8/layout/list1"/>
    <dgm:cxn modelId="{CBAFFD14-C01C-4392-964A-540D5120329D}" type="presParOf" srcId="{1C316778-E293-4413-B10C-C8E07356B9B6}" destId="{8C2E4D94-C634-46C8-B168-DF86D001AD9D}" srcOrd="3" destOrd="0" presId="urn:microsoft.com/office/officeart/2005/8/layout/list1"/>
    <dgm:cxn modelId="{FA61CCE2-8FF0-43B3-B9F6-338F126A4605}" type="presParOf" srcId="{1C316778-E293-4413-B10C-C8E07356B9B6}" destId="{F6C080E0-7812-4CC5-A927-158D3023C706}" srcOrd="4" destOrd="0" presId="urn:microsoft.com/office/officeart/2005/8/layout/list1"/>
    <dgm:cxn modelId="{72CAE715-0DCD-40AB-9BC4-5595E5585A16}" type="presParOf" srcId="{F6C080E0-7812-4CC5-A927-158D3023C706}" destId="{4FE86400-A498-46C6-A1A4-9A388AB78684}" srcOrd="0" destOrd="0" presId="urn:microsoft.com/office/officeart/2005/8/layout/list1"/>
    <dgm:cxn modelId="{8D8357EE-262A-4D7C-AE2E-47D798EBB81B}" type="presParOf" srcId="{F6C080E0-7812-4CC5-A927-158D3023C706}" destId="{73167E15-6BB9-4F9D-8C49-76267ACDFBCE}" srcOrd="1" destOrd="0" presId="urn:microsoft.com/office/officeart/2005/8/layout/list1"/>
    <dgm:cxn modelId="{5461706E-352F-41F8-88F7-EC3ED3B620ED}" type="presParOf" srcId="{1C316778-E293-4413-B10C-C8E07356B9B6}" destId="{F19E3709-8E5A-43FC-A10D-C2132AD24FAA}" srcOrd="5" destOrd="0" presId="urn:microsoft.com/office/officeart/2005/8/layout/list1"/>
    <dgm:cxn modelId="{DD0732CB-0AB5-4C4A-A76C-1CC3BFAA15AC}" type="presParOf" srcId="{1C316778-E293-4413-B10C-C8E07356B9B6}" destId="{AC9EDFA7-1175-47B3-8F71-F282248BB11E}" srcOrd="6" destOrd="0" presId="urn:microsoft.com/office/officeart/2005/8/layout/list1"/>
    <dgm:cxn modelId="{F5941853-5C17-44FE-B050-DF71F9543476}" type="presParOf" srcId="{1C316778-E293-4413-B10C-C8E07356B9B6}" destId="{BE7C1866-6C1D-4F93-BAF1-9EF5E6040616}" srcOrd="7" destOrd="0" presId="urn:microsoft.com/office/officeart/2005/8/layout/list1"/>
    <dgm:cxn modelId="{A46B1C08-F46A-433F-ADB1-FB19F6AB67CB}" type="presParOf" srcId="{1C316778-E293-4413-B10C-C8E07356B9B6}" destId="{8188A1E8-FB99-484E-B1C5-7787BC8D8DB3}" srcOrd="8" destOrd="0" presId="urn:microsoft.com/office/officeart/2005/8/layout/list1"/>
    <dgm:cxn modelId="{CB5360AB-23E4-4FED-A8E7-EA85A3EC7F6C}" type="presParOf" srcId="{8188A1E8-FB99-484E-B1C5-7787BC8D8DB3}" destId="{C9ED5873-0209-4557-9056-9FECA7DC99D3}" srcOrd="0" destOrd="0" presId="urn:microsoft.com/office/officeart/2005/8/layout/list1"/>
    <dgm:cxn modelId="{330CA663-8819-488F-8770-D20E0B94A9B0}" type="presParOf" srcId="{8188A1E8-FB99-484E-B1C5-7787BC8D8DB3}" destId="{05923843-1612-459D-958B-4CEDCD0D4D20}" srcOrd="1" destOrd="0" presId="urn:microsoft.com/office/officeart/2005/8/layout/list1"/>
    <dgm:cxn modelId="{5C05E517-F4CF-4DF3-8231-01DC2DAF0CFE}" type="presParOf" srcId="{1C316778-E293-4413-B10C-C8E07356B9B6}" destId="{621446E8-B40B-41C3-94CF-E6206C2EB3DA}" srcOrd="9" destOrd="0" presId="urn:microsoft.com/office/officeart/2005/8/layout/list1"/>
    <dgm:cxn modelId="{9CAA1342-6953-4A6A-A0BD-C47AC9BC928E}" type="presParOf" srcId="{1C316778-E293-4413-B10C-C8E07356B9B6}" destId="{E78E8AC6-0343-4FD8-9242-4C1689A21965}" srcOrd="10" destOrd="0" presId="urn:microsoft.com/office/officeart/2005/8/layout/list1"/>
    <dgm:cxn modelId="{8A406DA0-75DB-4592-BAAA-91EC886FCBC5}" type="presParOf" srcId="{1C316778-E293-4413-B10C-C8E07356B9B6}" destId="{E0733909-D623-4F75-A067-F11F7B2A8DE2}" srcOrd="11" destOrd="0" presId="urn:microsoft.com/office/officeart/2005/8/layout/list1"/>
    <dgm:cxn modelId="{13722139-671C-4A40-BDF6-8D05C58A615B}" type="presParOf" srcId="{1C316778-E293-4413-B10C-C8E07356B9B6}" destId="{E168902E-5E1D-475D-9D81-FA518066E006}" srcOrd="12" destOrd="0" presId="urn:microsoft.com/office/officeart/2005/8/layout/list1"/>
    <dgm:cxn modelId="{ED54B1E9-ECE9-402E-8AA1-8374AE6C5378}" type="presParOf" srcId="{E168902E-5E1D-475D-9D81-FA518066E006}" destId="{41AD8896-F051-49BB-A0AD-39251C59F0D6}" srcOrd="0" destOrd="0" presId="urn:microsoft.com/office/officeart/2005/8/layout/list1"/>
    <dgm:cxn modelId="{AA09A104-0599-44B7-A9E6-FECB89D00B81}" type="presParOf" srcId="{E168902E-5E1D-475D-9D81-FA518066E006}" destId="{9934587D-E74F-430D-AA27-B7A49EFBC849}" srcOrd="1" destOrd="0" presId="urn:microsoft.com/office/officeart/2005/8/layout/list1"/>
    <dgm:cxn modelId="{1B19B61B-0F19-44F9-9B7E-62687FE5C868}" type="presParOf" srcId="{1C316778-E293-4413-B10C-C8E07356B9B6}" destId="{3F557634-94C7-41DB-8F85-B27F402C5B48}" srcOrd="13" destOrd="0" presId="urn:microsoft.com/office/officeart/2005/8/layout/list1"/>
    <dgm:cxn modelId="{0911D285-FB95-4799-B538-7E18BB43C0B3}" type="presParOf" srcId="{1C316778-E293-4413-B10C-C8E07356B9B6}" destId="{B9580CE2-0C44-462A-A648-DC3698906B6D}" srcOrd="14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573FC-8B05-49FB-85C5-B3E59BA71054}">
      <dsp:nvSpPr>
        <dsp:cNvPr id="0" name=""/>
        <dsp:cNvSpPr/>
      </dsp:nvSpPr>
      <dsp:spPr>
        <a:xfrm>
          <a:off x="0" y="319799"/>
          <a:ext cx="1129188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76" tIns="333248" rIns="8763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https://imagga.com/auto-tagging-demo</a:t>
          </a:r>
        </a:p>
      </dsp:txBody>
      <dsp:txXfrm>
        <a:off x="0" y="319799"/>
        <a:ext cx="11291887" cy="680400"/>
      </dsp:txXfrm>
    </dsp:sp>
    <dsp:sp modelId="{33CEAD1C-755A-46F3-A092-18661A45F032}">
      <dsp:nvSpPr>
        <dsp:cNvPr id="0" name=""/>
        <dsp:cNvSpPr/>
      </dsp:nvSpPr>
      <dsp:spPr>
        <a:xfrm>
          <a:off x="564594" y="83639"/>
          <a:ext cx="79043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65" tIns="0" rIns="2987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Imagga</a:t>
          </a:r>
          <a:endParaRPr lang="en-US" sz="1600" kern="1200" dirty="0"/>
        </a:p>
      </dsp:txBody>
      <dsp:txXfrm>
        <a:off x="587651" y="106696"/>
        <a:ext cx="7858206" cy="426206"/>
      </dsp:txXfrm>
    </dsp:sp>
    <dsp:sp modelId="{AC9EDFA7-1175-47B3-8F71-F282248BB11E}">
      <dsp:nvSpPr>
        <dsp:cNvPr id="0" name=""/>
        <dsp:cNvSpPr/>
      </dsp:nvSpPr>
      <dsp:spPr>
        <a:xfrm>
          <a:off x="0" y="1322759"/>
          <a:ext cx="1129188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76" tIns="333248" rIns="8763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https://www.microsoft.com/cognitive-services/en-us/computer-vision-api</a:t>
          </a:r>
        </a:p>
      </dsp:txBody>
      <dsp:txXfrm>
        <a:off x="0" y="1322759"/>
        <a:ext cx="11291887" cy="680400"/>
      </dsp:txXfrm>
    </dsp:sp>
    <dsp:sp modelId="{73167E15-6BB9-4F9D-8C49-76267ACDFBCE}">
      <dsp:nvSpPr>
        <dsp:cNvPr id="0" name=""/>
        <dsp:cNvSpPr/>
      </dsp:nvSpPr>
      <dsp:spPr>
        <a:xfrm>
          <a:off x="564594" y="1086599"/>
          <a:ext cx="79043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65" tIns="0" rIns="2987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Microsoft Vision</a:t>
          </a:r>
          <a:endParaRPr lang="en-US" sz="1600" kern="1200" dirty="0"/>
        </a:p>
      </dsp:txBody>
      <dsp:txXfrm>
        <a:off x="587651" y="1109656"/>
        <a:ext cx="7858206" cy="426206"/>
      </dsp:txXfrm>
    </dsp:sp>
    <dsp:sp modelId="{E78E8AC6-0343-4FD8-9242-4C1689A21965}">
      <dsp:nvSpPr>
        <dsp:cNvPr id="0" name=""/>
        <dsp:cNvSpPr/>
      </dsp:nvSpPr>
      <dsp:spPr>
        <a:xfrm>
          <a:off x="0" y="2325719"/>
          <a:ext cx="1129188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76" tIns="333248" rIns="8763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222222"/>
              </a:solidFill>
              <a:latin typeface="Arial"/>
            </a:rPr>
            <a:t>Leong et al. "Text mining for automatic image tagging." </a:t>
          </a:r>
          <a:r>
            <a:rPr lang="EN-US" sz="1600" i="1" kern="1200" dirty="0">
              <a:solidFill>
                <a:srgbClr val="222222"/>
              </a:solidFill>
              <a:latin typeface="Arial"/>
            </a:rPr>
            <a:t>Proceedings of the 23rd International Conference on Computational Linguistics: Posters</a:t>
          </a:r>
          <a:r>
            <a:rPr lang="EN-US" sz="1600" kern="1200" dirty="0">
              <a:solidFill>
                <a:srgbClr val="222222"/>
              </a:solidFill>
              <a:latin typeface="Arial"/>
            </a:rPr>
            <a:t>. ACL, 2010.</a:t>
          </a:r>
        </a:p>
      </dsp:txBody>
      <dsp:txXfrm>
        <a:off x="0" y="2325719"/>
        <a:ext cx="11291887" cy="882000"/>
      </dsp:txXfrm>
    </dsp:sp>
    <dsp:sp modelId="{05923843-1612-459D-958B-4CEDCD0D4D20}">
      <dsp:nvSpPr>
        <dsp:cNvPr id="0" name=""/>
        <dsp:cNvSpPr/>
      </dsp:nvSpPr>
      <dsp:spPr>
        <a:xfrm>
          <a:off x="564594" y="2089559"/>
          <a:ext cx="79043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65" tIns="0" rIns="2987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 mining for automatic image tagging</a:t>
          </a:r>
        </a:p>
      </dsp:txBody>
      <dsp:txXfrm>
        <a:off x="587651" y="2112616"/>
        <a:ext cx="7858206" cy="426206"/>
      </dsp:txXfrm>
    </dsp:sp>
    <dsp:sp modelId="{B9580CE2-0C44-462A-A648-DC3698906B6D}">
      <dsp:nvSpPr>
        <dsp:cNvPr id="0" name=""/>
        <dsp:cNvSpPr/>
      </dsp:nvSpPr>
      <dsp:spPr>
        <a:xfrm>
          <a:off x="0" y="3530279"/>
          <a:ext cx="1129188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76" tIns="333248" rIns="8763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http://lit.csci.unt.edu/index.php/Downloads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0" y="3530279"/>
        <a:ext cx="11291887" cy="957600"/>
      </dsp:txXfrm>
    </dsp:sp>
    <dsp:sp modelId="{9934587D-E74F-430D-AA27-B7A49EFBC849}">
      <dsp:nvSpPr>
        <dsp:cNvPr id="0" name=""/>
        <dsp:cNvSpPr/>
      </dsp:nvSpPr>
      <dsp:spPr>
        <a:xfrm>
          <a:off x="564594" y="3294119"/>
          <a:ext cx="79043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65" tIns="0" rIns="2987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Gold-standard Human Annotations and Visual autotagging engine</a:t>
          </a:r>
        </a:p>
      </dsp:txBody>
      <dsp:txXfrm>
        <a:off x="587651" y="3317176"/>
        <a:ext cx="78582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D65AD-D026-4EEF-8AC5-800483C078F6}" type="datetimeFigureOut">
              <a:rPr lang="en-US"/>
              <a:pPr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4C802-37D0-4161-B17E-7E64C0B1B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8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4103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1637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690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216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2169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981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55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28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16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163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83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197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010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C802-37D0-4161-B17E-7E64C0B1B41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010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13072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492601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781697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496814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031074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270840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11499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576971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89509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71791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00090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451209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335352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087552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304132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65836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63845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701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713" y="484142"/>
            <a:ext cx="10347325" cy="1521736"/>
          </a:xfrm>
        </p:spPr>
        <p:txBody>
          <a:bodyPr/>
          <a:lstStyle/>
          <a:p>
            <a:pPr algn="ctr"/>
            <a:r>
              <a:rPr lang="en-US" sz="4800" dirty="0" smtClean="0"/>
              <a:t>Making news great again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1473" y="2712176"/>
            <a:ext cx="4937759" cy="1285786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rgbClr val="F2F2F2"/>
                </a:solidFill>
              </a:rPr>
              <a:t>B.Tech Project</a:t>
            </a:r>
          </a:p>
          <a:p>
            <a:pPr algn="ctr"/>
            <a:r>
              <a:rPr lang="en-US" sz="2000" dirty="0" smtClean="0">
                <a:solidFill>
                  <a:srgbClr val="F2F2F2"/>
                </a:solidFill>
              </a:rPr>
              <a:t>Indian Institute of Technology, Roorkee</a:t>
            </a:r>
            <a:endParaRPr lang="en-US" sz="2800" dirty="0">
              <a:solidFill>
                <a:srgbClr val="F2F2F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4514850" y="4762500"/>
            <a:ext cx="3603625" cy="95726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 err="1">
                <a:solidFill>
                  <a:srgbClr val="FAE9D7"/>
                </a:solidFill>
                <a:latin typeface="Cambria"/>
              </a:rPr>
              <a:t>Saurabh</a:t>
            </a:r>
            <a:r>
              <a:rPr lang="en-US" sz="8000" b="1" dirty="0">
                <a:solidFill>
                  <a:srgbClr val="FAE9D7"/>
                </a:solidFill>
                <a:latin typeface="Cambria"/>
              </a:rPr>
              <a:t> </a:t>
            </a:r>
            <a:r>
              <a:rPr lang="en-US" sz="8000" b="1" dirty="0" err="1" smtClean="0">
                <a:solidFill>
                  <a:srgbClr val="FAE9D7"/>
                </a:solidFill>
                <a:latin typeface="Cambria"/>
              </a:rPr>
              <a:t>Verma</a:t>
            </a:r>
            <a:r>
              <a:rPr lang="en-US" sz="8000" b="1" dirty="0" smtClean="0">
                <a:solidFill>
                  <a:srgbClr val="FAE9D7"/>
                </a:solidFill>
                <a:latin typeface="Cambria"/>
              </a:rPr>
              <a:t> - 13114057</a:t>
            </a:r>
          </a:p>
          <a:p>
            <a:pPr marL="0" indent="0">
              <a:buNone/>
            </a:pPr>
            <a:r>
              <a:rPr lang="en-US" sz="8000" b="1" dirty="0" err="1" smtClean="0">
                <a:solidFill>
                  <a:srgbClr val="FAE9D7"/>
                </a:solidFill>
                <a:latin typeface="Cambria"/>
              </a:rPr>
              <a:t>Sachin</a:t>
            </a:r>
            <a:r>
              <a:rPr lang="en-US" sz="8000" b="1" dirty="0" smtClean="0">
                <a:solidFill>
                  <a:srgbClr val="FAE9D7"/>
                </a:solidFill>
                <a:latin typeface="Cambria"/>
              </a:rPr>
              <a:t> </a:t>
            </a:r>
            <a:r>
              <a:rPr lang="en-US" sz="8000" b="1" dirty="0" err="1" smtClean="0">
                <a:solidFill>
                  <a:srgbClr val="FAE9D7"/>
                </a:solidFill>
                <a:latin typeface="Cambria"/>
              </a:rPr>
              <a:t>Aggarwal</a:t>
            </a:r>
            <a:r>
              <a:rPr lang="en-US" sz="8000" b="1" dirty="0" smtClean="0">
                <a:solidFill>
                  <a:srgbClr val="FAE9D7"/>
                </a:solidFill>
                <a:latin typeface="Cambria"/>
              </a:rPr>
              <a:t> - 13114048</a:t>
            </a:r>
          </a:p>
          <a:p>
            <a:pPr marL="0" indent="0">
              <a:buNone/>
            </a:pPr>
            <a:r>
              <a:rPr lang="en-US" sz="8000" b="1" dirty="0" err="1" smtClean="0">
                <a:solidFill>
                  <a:srgbClr val="FAE9D7"/>
                </a:solidFill>
                <a:latin typeface="Cambria"/>
              </a:rPr>
              <a:t>Vikash</a:t>
            </a:r>
            <a:r>
              <a:rPr lang="en-US" sz="8000" b="1" dirty="0" smtClean="0">
                <a:solidFill>
                  <a:srgbClr val="FAE9D7"/>
                </a:solidFill>
                <a:latin typeface="Cambria"/>
              </a:rPr>
              <a:t> Kumar - 13114073</a:t>
            </a:r>
            <a:endParaRPr lang="en-US" sz="8000" b="1" dirty="0">
              <a:solidFill>
                <a:srgbClr val="FAE9D7"/>
              </a:solidFill>
              <a:latin typeface="Cambria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6D8F5"/>
                </a:solidFill>
                <a:latin typeface="Times New Roman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0174" y="401900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by</a:t>
            </a:r>
          </a:p>
        </p:txBody>
      </p:sp>
    </p:spTree>
    <p:extLst>
      <p:ext uri="{BB962C8B-B14F-4D97-AF65-F5344CB8AC3E}">
        <p14:creationId xmlns="" xmlns:p14="http://schemas.microsoft.com/office/powerpoint/2010/main" val="356326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2792" y="474452"/>
            <a:ext cx="8076141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B31166"/>
                </a:solidFill>
              </a:rPr>
              <a:t>Popularity Prediction</a:t>
            </a:r>
            <a:endParaRPr lang="en-US" sz="400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28649" y="6163492"/>
            <a:ext cx="11023419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R</a:t>
            </a:r>
            <a:r>
              <a:rPr lang="en-US" sz="2000" dirty="0" smtClean="0"/>
              <a:t>. </a:t>
            </a:r>
            <a:r>
              <a:rPr lang="en-US" sz="2000" dirty="0" err="1" smtClean="0"/>
              <a:t>Bandari</a:t>
            </a:r>
            <a:r>
              <a:rPr lang="en-US" sz="2000" dirty="0" smtClean="0"/>
              <a:t>, S. </a:t>
            </a:r>
            <a:r>
              <a:rPr lang="en-US" sz="2000" dirty="0" err="1" smtClean="0"/>
              <a:t>Asur</a:t>
            </a:r>
            <a:r>
              <a:rPr lang="en-US" sz="2000" dirty="0" smtClean="0"/>
              <a:t>, and B. A. </a:t>
            </a:r>
            <a:r>
              <a:rPr lang="en-US" sz="2000" dirty="0" err="1" smtClean="0"/>
              <a:t>Huberman</a:t>
            </a:r>
            <a:r>
              <a:rPr lang="en-US" sz="2000" dirty="0" smtClean="0"/>
              <a:t>, “The pulse of news in social media: Forecasting popularity,” </a:t>
            </a:r>
            <a:r>
              <a:rPr lang="en-US" sz="2000" dirty="0" err="1" smtClean="0"/>
              <a:t>arXiv</a:t>
            </a:r>
            <a:r>
              <a:rPr lang="en-US" sz="2000" dirty="0" smtClean="0"/>
              <a:t> preprint arXiv:1202.0332, 2012.</a:t>
            </a:r>
            <a:endParaRPr lang="en-US" sz="2000" dirty="0">
              <a:solidFill>
                <a:srgbClr val="7F6DB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7909" y="1959429"/>
            <a:ext cx="39188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Age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Text Quality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Source Quality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Subjectivity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Named Entities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Factual Density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268610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5" y="1271379"/>
            <a:ext cx="8825658" cy="2677648"/>
          </a:xfrm>
        </p:spPr>
        <p:txBody>
          <a:bodyPr/>
          <a:lstStyle/>
          <a:p>
            <a:r>
              <a:rPr lang="en-US" dirty="0" smtClean="0">
                <a:solidFill>
                  <a:srgbClr val="EBEBEB"/>
                </a:solidFill>
              </a:rPr>
              <a:t>Experimental Evaluation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589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AG’s news corpus: </a:t>
            </a:r>
            <a:r>
              <a:rPr lang="en-US" dirty="0" smtClean="0"/>
              <a:t>We obtained AG’s corpus of news articles on the web. It contains more than 1 million news articles from more than 2000 sources. We use the source, title, description, rank and publish date fields for our experiments</a:t>
            </a:r>
            <a:r>
              <a:rPr lang="en-US" dirty="0" smtClean="0"/>
              <a:t>. </a:t>
            </a:r>
            <a:r>
              <a:rPr lang="en-US" dirty="0" smtClean="0">
                <a:latin typeface="Lucida Bright" pitchFamily="18" charset="0"/>
              </a:rPr>
              <a:t>(</a:t>
            </a:r>
            <a:r>
              <a:rPr lang="en-US" dirty="0" smtClean="0">
                <a:latin typeface="Lucida Bright" pitchFamily="18" charset="0"/>
              </a:rPr>
              <a:t>https://www.di.unipi.it/∼</a:t>
            </a:r>
            <a:r>
              <a:rPr lang="en-US" dirty="0" err="1" smtClean="0">
                <a:latin typeface="Lucida Bright" pitchFamily="18" charset="0"/>
              </a:rPr>
              <a:t>gulli</a:t>
            </a:r>
            <a:r>
              <a:rPr lang="en-US" dirty="0" smtClean="0">
                <a:latin typeface="Lucida Bright" pitchFamily="18" charset="0"/>
              </a:rPr>
              <a:t>/AG corpus of news articles.html</a:t>
            </a:r>
            <a:r>
              <a:rPr lang="en-US" dirty="0" smtClean="0">
                <a:latin typeface="Lucida Bright" pitchFamily="18" charset="0"/>
              </a:rPr>
              <a:t>)</a:t>
            </a:r>
            <a:endParaRPr lang="en-US" dirty="0" smtClean="0">
              <a:latin typeface="Lucida Bright" pitchFamily="18" charset="0"/>
            </a:endParaRPr>
          </a:p>
          <a:p>
            <a:r>
              <a:rPr lang="en-US" b="1" dirty="0" smtClean="0"/>
              <a:t>Financial News Dataset: </a:t>
            </a:r>
            <a:r>
              <a:rPr lang="en-US" dirty="0" smtClean="0"/>
              <a:t>We obtained financial news dataset of Bloomberg and Reuters2 . It contains 450,341 articles from Bloomberg and 109,110 articles from Reuters. It provides us title, content, date and author of the article</a:t>
            </a:r>
            <a:r>
              <a:rPr lang="en-US" dirty="0" smtClean="0"/>
              <a:t>. </a:t>
            </a:r>
            <a:r>
              <a:rPr lang="en-US" dirty="0" smtClean="0">
                <a:latin typeface="Lucida Bright" pitchFamily="18" charset="0"/>
              </a:rPr>
              <a:t>(</a:t>
            </a:r>
            <a:r>
              <a:rPr lang="en-US" dirty="0" smtClean="0">
                <a:latin typeface="Lucida Bright" pitchFamily="18" charset="0"/>
              </a:rPr>
              <a:t>https</a:t>
            </a:r>
            <a:r>
              <a:rPr lang="en-US" dirty="0" smtClean="0">
                <a:latin typeface="Lucida Bright" pitchFamily="18" charset="0"/>
              </a:rPr>
              <a:t>://github.com/philipperemy/financial-news-dataset </a:t>
            </a:r>
            <a:r>
              <a:rPr lang="en-US" dirty="0" smtClean="0">
                <a:latin typeface="Lucida Bright" pitchFamily="18" charset="0"/>
              </a:rPr>
              <a:t>)</a:t>
            </a:r>
            <a:endParaRPr lang="en-US" dirty="0" smtClean="0">
              <a:latin typeface="Lucida Bright" pitchFamily="18" charset="0"/>
            </a:endParaRPr>
          </a:p>
          <a:p>
            <a:r>
              <a:rPr lang="en-US" b="1" dirty="0" smtClean="0"/>
              <a:t>20 Newsgroups Dataset:</a:t>
            </a:r>
            <a:r>
              <a:rPr lang="en-US" dirty="0" smtClean="0"/>
              <a:t> The 20 Newsgroups data set is a collection of approximately 20,000 newsgroup documents, partitioned (nearly) evenly across 20 different newsgroups. The data is organized into 20 different newsgroups, each corresponding to a different topic</a:t>
            </a:r>
            <a:r>
              <a:rPr lang="en-US" dirty="0" smtClean="0"/>
              <a:t>. 			 </a:t>
            </a:r>
            <a:r>
              <a:rPr lang="en-US" dirty="0" smtClean="0">
                <a:latin typeface="Lucida Bright" pitchFamily="18" charset="0"/>
              </a:rPr>
              <a:t>(</a:t>
            </a:r>
            <a:r>
              <a:rPr lang="en-US" dirty="0" smtClean="0">
                <a:latin typeface="Lucida Bright" pitchFamily="18" charset="0"/>
              </a:rPr>
              <a:t>http://scikit-learn.org/stable/datasets/twenty newsgroups.html</a:t>
            </a:r>
            <a:r>
              <a:rPr lang="en-US" dirty="0" smtClean="0">
                <a:latin typeface="Lucida Bright" pitchFamily="18" charset="0"/>
              </a:rPr>
              <a:t>)</a:t>
            </a:r>
            <a:endParaRPr lang="en-US" dirty="0">
              <a:latin typeface="Lucida Bright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78654855"/>
              </p:ext>
            </p:extLst>
          </p:nvPr>
        </p:nvGraphicFramePr>
        <p:xfrm>
          <a:off x="481013" y="2218220"/>
          <a:ext cx="11291887" cy="4571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475430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25" y="2657475"/>
            <a:ext cx="8825659" cy="37041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We improve the quality of news cache and recommendations by predicting popularity of articles prior to publishing .</a:t>
            </a:r>
          </a:p>
          <a:p>
            <a:r>
              <a:rPr lang="en-US" dirty="0" smtClean="0"/>
              <a:t>Through deep convolutional neural networks, we extract features of articles at character-level .</a:t>
            </a:r>
          </a:p>
          <a:p>
            <a:r>
              <a:rPr lang="en-US" dirty="0" smtClean="0"/>
              <a:t>We predict the most popular pieces in different clusters to provide the set of most popular articles, which is then used for multiple use-cases in content caching, advertising, forecasting and recommendation .</a:t>
            </a:r>
          </a:p>
          <a:p>
            <a:r>
              <a:rPr lang="en-US" dirty="0" smtClean="0"/>
              <a:t>With an initial survey, we ensure inceptive results of the pipeline versus different competitors .</a:t>
            </a:r>
          </a:p>
          <a:p>
            <a:r>
              <a:rPr lang="en-US" dirty="0" smtClean="0"/>
              <a:t>Lastly, we compare with different baselines to ascertain quality of our work.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952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25" y="2657475"/>
            <a:ext cx="8825659" cy="37041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Information explosion is prevalent not only in news items, but across different content classes. There rises the opportunity to extend the current work for multiple such classes.</a:t>
            </a:r>
          </a:p>
          <a:p>
            <a:r>
              <a:rPr lang="en-US" dirty="0" smtClean="0"/>
              <a:t>There are abundant works which when given initial popularity of some content, are better able to forecast popularity. With that notion, we want to adapt the predictions to incoming hits. </a:t>
            </a:r>
          </a:p>
          <a:p>
            <a:r>
              <a:rPr lang="en-US" dirty="0" smtClean="0"/>
              <a:t>With growing amount of personalization in different news agents , there exists a demand and an opportunity for the same in this work. </a:t>
            </a:r>
          </a:p>
          <a:p>
            <a:r>
              <a:rPr lang="en-US" dirty="0" smtClean="0"/>
              <a:t>Growing number of events and articles pose the need for concise summaries of multiple articles. We believe, successful summarization of one cluster can generate concise, clear and helpful news articles.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952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5300" y="3086100"/>
            <a:ext cx="3762375" cy="8815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652523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BEBEB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2603500"/>
            <a:ext cx="9961491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News articles are very dynamic in nature and have a very short span of life.</a:t>
            </a:r>
            <a:endParaRPr lang="en-US" dirty="0" smtClean="0">
              <a:solidFill>
                <a:srgbClr val="1D182C"/>
              </a:solidFill>
            </a:endParaRPr>
          </a:p>
          <a:p>
            <a:r>
              <a:rPr lang="en-US" dirty="0" smtClean="0"/>
              <a:t>Predicting the online popularity of online news articles is a challenging task</a:t>
            </a:r>
            <a:r>
              <a:rPr lang="en-US" dirty="0" smtClean="0">
                <a:solidFill>
                  <a:srgbClr val="1D182C"/>
                </a:solidFill>
              </a:rPr>
              <a:t>.</a:t>
            </a:r>
          </a:p>
          <a:p>
            <a:r>
              <a:rPr lang="en-US" dirty="0" smtClean="0"/>
              <a:t>Content of an article must play a significant role in its popularity</a:t>
            </a:r>
            <a:r>
              <a:rPr lang="en-US" dirty="0" smtClean="0">
                <a:solidFill>
                  <a:srgbClr val="1D182C"/>
                </a:solidFill>
              </a:rPr>
              <a:t>.</a:t>
            </a:r>
            <a:endParaRPr lang="en-US" dirty="0">
              <a:solidFill>
                <a:srgbClr val="1D182C"/>
              </a:solidFill>
            </a:endParaRPr>
          </a:p>
          <a:p>
            <a:r>
              <a:rPr lang="en-US" dirty="0" smtClean="0"/>
              <a:t>To generate features for the articles, we have used Character-level </a:t>
            </a:r>
            <a:r>
              <a:rPr lang="en-US" dirty="0" smtClean="0"/>
              <a:t>Convolution </a:t>
            </a:r>
            <a:r>
              <a:rPr lang="en-US" dirty="0" smtClean="0"/>
              <a:t>Neural Network</a:t>
            </a:r>
            <a:r>
              <a:rPr lang="en-US" dirty="0" smtClean="0">
                <a:solidFill>
                  <a:srgbClr val="1D182C"/>
                </a:solidFill>
              </a:rPr>
              <a:t>.</a:t>
            </a:r>
            <a:endParaRPr lang="en-US" dirty="0">
              <a:solidFill>
                <a:srgbClr val="1D182C"/>
              </a:solidFill>
            </a:endParaRPr>
          </a:p>
          <a:p>
            <a:r>
              <a:rPr lang="en-US" dirty="0" smtClean="0"/>
              <a:t>To remove redundant information, we perform specific topic-wise clustering in a certain timeframe</a:t>
            </a:r>
            <a:r>
              <a:rPr lang="en-US" dirty="0" smtClean="0">
                <a:solidFill>
                  <a:srgbClr val="1D182C"/>
                </a:solidFill>
              </a:rPr>
              <a:t>.</a:t>
            </a:r>
          </a:p>
          <a:p>
            <a:r>
              <a:rPr lang="en-US" dirty="0" smtClean="0"/>
              <a:t>Our work shall also help content writers to remove irrelevant, outdated, trivial and redundant content.</a:t>
            </a:r>
            <a:endParaRPr lang="en-US" dirty="0">
              <a:solidFill>
                <a:srgbClr val="1D182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3793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0263" y="163241"/>
            <a:ext cx="8761413" cy="708025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Google News results on query Kanpur train on 26 Nov. 2016 at 16:44 IST.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ell\Desktop\Kanpu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566" y="1136469"/>
            <a:ext cx="6703697" cy="512152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046721" y="4376058"/>
            <a:ext cx="3553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can see, outdated news reports are ranked better than latest news reports. Our aim here is to rank the latest and the most informative articles at the top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6314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2173" y="1866356"/>
            <a:ext cx="3865134" cy="1735667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FFFF"/>
                </a:solidFill>
              </a:rPr>
              <a:t>BUSINESS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4625" y="1733550"/>
            <a:ext cx="4938748" cy="4781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Content Caching and Traffic Management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Advertising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News Aggregation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Trends Forecasting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8381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Prior </a:t>
            </a:r>
            <a:r>
              <a:rPr lang="en-US" dirty="0" smtClean="0">
                <a:solidFill>
                  <a:srgbClr val="EBEBEB"/>
                </a:solidFill>
              </a:rPr>
              <a:t>Art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891058959"/>
              </p:ext>
            </p:extLst>
          </p:nvPr>
        </p:nvGraphicFramePr>
        <p:xfrm>
          <a:off x="593618" y="2466975"/>
          <a:ext cx="1066017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6092279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39" y="1567528"/>
            <a:ext cx="8825658" cy="1088261"/>
          </a:xfrm>
        </p:spPr>
        <p:txBody>
          <a:bodyPr/>
          <a:lstStyle/>
          <a:p>
            <a:r>
              <a:rPr lang="en-US" dirty="0" smtClean="0">
                <a:solidFill>
                  <a:srgbClr val="EBEBEB"/>
                </a:solidFill>
              </a:rPr>
              <a:t>Solution Framework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dell\Desktop\Framewor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243" y="3762103"/>
            <a:ext cx="11046637" cy="1330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1589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638175" y="6130925"/>
            <a:ext cx="4554009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rgbClr val="7F6DB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7451" y="647700"/>
            <a:ext cx="6738937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B31166"/>
                </a:solidFill>
              </a:rPr>
              <a:t>Preprocessing</a:t>
            </a:r>
            <a:endParaRPr lang="en-US" sz="4000" dirty="0">
              <a:solidFill>
                <a:srgbClr val="B311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0971" y="2207623"/>
            <a:ext cx="98102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Filtering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Tokenization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Stemming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Stopwords removal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Pruning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131462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5234" y="342900"/>
            <a:ext cx="8076141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B31166"/>
                </a:solidFill>
              </a:rPr>
              <a:t>Text Understanding</a:t>
            </a:r>
            <a:endParaRPr lang="en-US" sz="4000" dirty="0">
              <a:solidFill>
                <a:srgbClr val="B31166"/>
              </a:solidFill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28649" y="6163492"/>
            <a:ext cx="11023419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X</a:t>
            </a:r>
            <a:r>
              <a:rPr lang="en-US" sz="2000" dirty="0" smtClean="0"/>
              <a:t>. Zhang, J. Zhao, and Y. </a:t>
            </a:r>
            <a:r>
              <a:rPr lang="en-US" sz="2000" dirty="0" err="1" smtClean="0"/>
              <a:t>LeCun</a:t>
            </a:r>
            <a:r>
              <a:rPr lang="en-US" sz="2000" dirty="0" smtClean="0"/>
              <a:t>, “Character-level convolutional networks for text classification,” in Advances in Neural Information Processing Systems, pp. 649–657, 2015</a:t>
            </a:r>
            <a:endParaRPr lang="en-US" sz="2000" dirty="0">
              <a:solidFill>
                <a:srgbClr val="7F6DB0"/>
              </a:solidFill>
            </a:endParaRPr>
          </a:p>
        </p:txBody>
      </p:sp>
      <p:pic>
        <p:nvPicPr>
          <p:cNvPr id="1026" name="Picture 2" descr="C:\Users\dell\Desktop\DeepLearningMod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9211" y="1949448"/>
            <a:ext cx="10529047" cy="3061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28005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2792" y="474452"/>
            <a:ext cx="8076141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B31166"/>
                </a:solidFill>
              </a:rPr>
              <a:t>Clustering</a:t>
            </a:r>
            <a:endParaRPr lang="en-US" sz="400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28649" y="6163492"/>
            <a:ext cx="11023419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M. </a:t>
            </a:r>
            <a:r>
              <a:rPr lang="en-US" sz="2000" dirty="0" smtClean="0"/>
              <a:t>Weber and M. H. </a:t>
            </a:r>
            <a:r>
              <a:rPr lang="en-US" sz="2000" dirty="0" err="1" smtClean="0"/>
              <a:t>Lamers</a:t>
            </a:r>
            <a:r>
              <a:rPr lang="en-US" sz="2000" dirty="0" smtClean="0"/>
              <a:t>, “Finding news in a haystack-event based news clustering with social media based ranking,” in Cloud and Green Computing (CGC), 2013 Third International Conference on, pp. 321–326, IEEE, 2013</a:t>
            </a:r>
            <a:endParaRPr lang="en-US" sz="2000" dirty="0">
              <a:solidFill>
                <a:srgbClr val="7F6DB0"/>
              </a:solidFill>
            </a:endParaRPr>
          </a:p>
        </p:txBody>
      </p:sp>
      <p:pic>
        <p:nvPicPr>
          <p:cNvPr id="2050" name="Picture 2" descr="C:\Users\dell\Desktop\screensho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1494" y="1481001"/>
            <a:ext cx="5343525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68610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988</Words>
  <Application>Microsoft Office PowerPoint</Application>
  <PresentationFormat>Custom</PresentationFormat>
  <Paragraphs>90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 Boardroom</vt:lpstr>
      <vt:lpstr>Making news great again</vt:lpstr>
      <vt:lpstr>Introduction</vt:lpstr>
      <vt:lpstr>Google News results on query Kanpur train on 26 Nov. 2016 at 16:44 IST.</vt:lpstr>
      <vt:lpstr>BUSINESS</vt:lpstr>
      <vt:lpstr>Prior Art</vt:lpstr>
      <vt:lpstr>Solution Framework</vt:lpstr>
      <vt:lpstr>Slide 7</vt:lpstr>
      <vt:lpstr>Slide 8</vt:lpstr>
      <vt:lpstr>Slide 9</vt:lpstr>
      <vt:lpstr>Slide 10</vt:lpstr>
      <vt:lpstr>Experimental Evaluation</vt:lpstr>
      <vt:lpstr>Dataset</vt:lpstr>
      <vt:lpstr>Baselines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dell</cp:lastModifiedBy>
  <cp:revision>30</cp:revision>
  <dcterms:created xsi:type="dcterms:W3CDTF">2015-09-22T16:57:55Z</dcterms:created>
  <dcterms:modified xsi:type="dcterms:W3CDTF">2016-11-28T04:40:03Z</dcterms:modified>
</cp:coreProperties>
</file>