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goGHw0n+7zW5Qqsyqs1XYvTmd3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6BF1302-B160-4196-BF70-58DD75C90611}">
  <a:tblStyle styleId="{A6BF1302-B160-4196-BF70-58DD75C906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62212d1bc_0_12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62212d1bc_0_1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62212d1bc_0_13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62212d1bc_0_1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62212d1bc_0_12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62212d1bc_0_1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62212d1bc_0_13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62212d1bc_0_1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62212d1bc_0_13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62212d1bc_0_1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53c387374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53c38737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62212d1bc_0_12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62212d1bc_0_1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942671"/>
            <a:ext cx="9144000" cy="15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/>
              <a:t>Mapping Learning Algorithms on Reconfigurable Architectures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2489275" y="1320175"/>
            <a:ext cx="70860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600"/>
              <a:t>1st Semester 2021-22</a:t>
            </a:r>
            <a:endParaRPr sz="2600"/>
          </a:p>
        </p:txBody>
      </p:sp>
      <p:sp>
        <p:nvSpPr>
          <p:cNvPr id="86" name="Google Shape;86;p1"/>
          <p:cNvSpPr txBox="1"/>
          <p:nvPr/>
        </p:nvSpPr>
        <p:spPr>
          <a:xfrm>
            <a:off x="7451600" y="4540825"/>
            <a:ext cx="42291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Autofit/>
          </a:bodyPr>
          <a:lstStyle/>
          <a:p>
            <a:pPr indent="0" lvl="0" marL="0" marR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5">
                <a:solidFill>
                  <a:srgbClr val="424242"/>
                </a:solidFill>
              </a:rPr>
              <a:t>Saurabh Tewari</a:t>
            </a:r>
            <a:r>
              <a:rPr lang="en-IN" sz="2405">
                <a:solidFill>
                  <a:srgbClr val="424242"/>
                </a:solidFill>
              </a:rPr>
              <a:t> (</a:t>
            </a:r>
            <a:r>
              <a:rPr lang="en-IN" sz="2405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csz</a:t>
            </a:r>
            <a:r>
              <a:rPr lang="en-IN" sz="2405">
                <a:solidFill>
                  <a:srgbClr val="424242"/>
                </a:solidFill>
              </a:rPr>
              <a:t>158046)</a:t>
            </a:r>
            <a:endParaRPr sz="16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45720" rtl="0" algn="r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None/>
            </a:pPr>
            <a:r>
              <a:t/>
            </a:r>
            <a:endParaRPr sz="2405">
              <a:solidFill>
                <a:srgbClr val="424242"/>
              </a:solidFill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7377025" y="4962625"/>
            <a:ext cx="4069800" cy="12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4572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599191"/>
              </a:buClr>
              <a:buSzPts val="2285"/>
              <a:buFont typeface="Noto Sans Symbols"/>
              <a:buNone/>
            </a:pPr>
            <a:r>
              <a:rPr b="1" lang="en-IN" sz="2405">
                <a:solidFill>
                  <a:srgbClr val="424242"/>
                </a:solidFill>
              </a:rPr>
              <a:t>Advisors</a:t>
            </a:r>
            <a:endParaRPr b="1" sz="16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317" lvl="0" marL="914400" marR="4572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424242"/>
              </a:buClr>
              <a:buSzPts val="2405"/>
              <a:buChar char="●"/>
            </a:pPr>
            <a:r>
              <a:rPr lang="en-IN" sz="2405">
                <a:solidFill>
                  <a:srgbClr val="424242"/>
                </a:solidFill>
              </a:rPr>
              <a:t>Prof. Anshul Kumar </a:t>
            </a:r>
            <a:endParaRPr sz="16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317" lvl="0" marL="914400" marR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5"/>
              <a:buChar char="●"/>
            </a:pPr>
            <a:r>
              <a:rPr lang="en-IN" sz="2405">
                <a:solidFill>
                  <a:srgbClr val="424242"/>
                </a:solidFill>
              </a:rPr>
              <a:t>Prof. Kolin Paul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62212d1bc_0_129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Semester Progress Summary</a:t>
            </a:r>
            <a:endParaRPr/>
          </a:p>
        </p:txBody>
      </p:sp>
      <p:sp>
        <p:nvSpPr>
          <p:cNvPr id="93" name="Google Shape;93;g1062212d1bc_0_129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IN"/>
              <a:t>Implementation of Data Reuse Approach for LSTM on FPGA.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IN"/>
              <a:t>Experiments to observe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IN"/>
              <a:t>Reduction in off-chip memory accesses.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IN"/>
              <a:t>Improvement in energy efficiency and run-time.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IN"/>
              <a:t>Paper Writing and Submission for DATE, 2022.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accent2"/>
                </a:solidFill>
              </a:rPr>
              <a:t>In Progress</a:t>
            </a:r>
            <a:endParaRPr>
              <a:solidFill>
                <a:schemeClr val="accent2"/>
              </a:solidFill>
            </a:endParaRPr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SzPts val="1800"/>
              <a:buAutoNum type="alphaLcPeriod"/>
            </a:pPr>
            <a:r>
              <a:rPr lang="en-IN"/>
              <a:t>Extending the approach for LSTM accelerators for static storage of LSTM Weights to improve the performance further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IN"/>
              <a:t>Experiments to show improvement in throughput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62212d1bc_0_130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Overview: RNN/LSTM computations</a:t>
            </a:r>
            <a:endParaRPr/>
          </a:p>
        </p:txBody>
      </p:sp>
      <p:pic>
        <p:nvPicPr>
          <p:cNvPr id="99" name="Google Shape;99;g1062212d1bc_0_13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4325" y="2038764"/>
            <a:ext cx="3934400" cy="278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1062212d1bc_0_1300"/>
          <p:cNvSpPr txBox="1"/>
          <p:nvPr/>
        </p:nvSpPr>
        <p:spPr>
          <a:xfrm>
            <a:off x="659250" y="5002000"/>
            <a:ext cx="10873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Dominating Operations</a:t>
            </a: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: 8 MxV Operations W.x and R.h</a:t>
            </a:r>
            <a:r>
              <a:rPr baseline="-25000" lang="en-IN" sz="2200">
                <a:latin typeface="Calibri"/>
                <a:ea typeface="Calibri"/>
                <a:cs typeface="Calibri"/>
                <a:sym typeface="Calibri"/>
              </a:rPr>
              <a:t>t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Sizes</a:t>
            </a: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 W: 64x1024x4x4=1MB      R: 1024x1024x4x4=16MB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On-chip memory in KBs : W and R are accessed repeatedly from off-chip memory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g1062212d1bc_0_13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675" y="1638550"/>
            <a:ext cx="4819100" cy="31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62212d1bc_0_1295"/>
          <p:cNvSpPr txBox="1"/>
          <p:nvPr>
            <p:ph type="title"/>
          </p:nvPr>
        </p:nvSpPr>
        <p:spPr>
          <a:xfrm>
            <a:off x="838200" y="365125"/>
            <a:ext cx="10515600" cy="116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Challenges in LSTM Computations</a:t>
            </a:r>
            <a:endParaRPr/>
          </a:p>
        </p:txBody>
      </p:sp>
      <p:pic>
        <p:nvPicPr>
          <p:cNvPr id="107" name="Google Shape;107;g1062212d1bc_0_1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675" y="2888500"/>
            <a:ext cx="4819100" cy="31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1062212d1bc_0_12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5370" y="2888500"/>
            <a:ext cx="4661705" cy="312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1062212d1bc_0_1295"/>
          <p:cNvSpPr txBox="1"/>
          <p:nvPr/>
        </p:nvSpPr>
        <p:spPr>
          <a:xfrm>
            <a:off x="978425" y="1356325"/>
            <a:ext cx="8365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-IN" sz="24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 depends on h</a:t>
            </a:r>
            <a:r>
              <a:rPr baseline="-25000" lang="en-IN" sz="2400">
                <a:latin typeface="Calibri"/>
                <a:ea typeface="Calibri"/>
                <a:cs typeface="Calibri"/>
                <a:sym typeface="Calibri"/>
              </a:rPr>
              <a:t>(t-1)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 limits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the parallel computations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data reuse due to limited on-chip memory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62212d1bc_0_13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Approach: Data Reuse by splitting the computations</a:t>
            </a:r>
            <a:endParaRPr/>
          </a:p>
        </p:txBody>
      </p:sp>
      <p:pic>
        <p:nvPicPr>
          <p:cNvPr id="115" name="Google Shape;115;g1062212d1bc_0_1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3575" y="2085800"/>
            <a:ext cx="7193200" cy="346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1062212d1bc_0_1318"/>
          <p:cNvSpPr txBox="1"/>
          <p:nvPr/>
        </p:nvSpPr>
        <p:spPr>
          <a:xfrm>
            <a:off x="5328350" y="5766850"/>
            <a:ext cx="6025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Block Size: Determined based on available h/w </a:t>
            </a: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parallelism and on-chip storage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g1062212d1bc_0_13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3363" y="2148025"/>
            <a:ext cx="2714625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1062212d1bc_0_13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3475" y="2943900"/>
            <a:ext cx="3034401" cy="87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1062212d1bc_0_13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3463" y="4056925"/>
            <a:ext cx="338137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62212d1bc_0_1312"/>
          <p:cNvSpPr txBox="1"/>
          <p:nvPr>
            <p:ph type="title"/>
          </p:nvPr>
        </p:nvSpPr>
        <p:spPr>
          <a:xfrm>
            <a:off x="838200" y="365125"/>
            <a:ext cx="10515600" cy="76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Reuse of weights of R matrix</a:t>
            </a:r>
            <a:endParaRPr/>
          </a:p>
        </p:txBody>
      </p:sp>
      <p:pic>
        <p:nvPicPr>
          <p:cNvPr id="125" name="Google Shape;125;g1062212d1bc_0_13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50" y="1126825"/>
            <a:ext cx="11579492" cy="554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53c387374_0_9"/>
          <p:cNvSpPr txBox="1"/>
          <p:nvPr>
            <p:ph type="title"/>
          </p:nvPr>
        </p:nvSpPr>
        <p:spPr>
          <a:xfrm>
            <a:off x="838200" y="365125"/>
            <a:ext cx="10515600" cy="73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Results</a:t>
            </a:r>
            <a:endParaRPr/>
          </a:p>
        </p:txBody>
      </p:sp>
      <p:grpSp>
        <p:nvGrpSpPr>
          <p:cNvPr id="131" name="Google Shape;131;g1053c387374_0_9"/>
          <p:cNvGrpSpPr/>
          <p:nvPr/>
        </p:nvGrpSpPr>
        <p:grpSpPr>
          <a:xfrm>
            <a:off x="111725" y="1483725"/>
            <a:ext cx="11899500" cy="3033875"/>
            <a:chOff x="111725" y="1483725"/>
            <a:chExt cx="11899500" cy="3033875"/>
          </a:xfrm>
        </p:grpSpPr>
        <p:pic>
          <p:nvPicPr>
            <p:cNvPr id="132" name="Google Shape;132;g1053c387374_0_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1725" y="1483725"/>
              <a:ext cx="3838025" cy="3033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g1053c387374_0_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263063" y="1585700"/>
              <a:ext cx="3665850" cy="2829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g1053c387374_0_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345375" y="1525600"/>
              <a:ext cx="3665850" cy="295013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5" name="Google Shape;135;g1053c387374_0_9"/>
          <p:cNvSpPr txBox="1"/>
          <p:nvPr/>
        </p:nvSpPr>
        <p:spPr>
          <a:xfrm>
            <a:off x="777575" y="5053000"/>
            <a:ext cx="9904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Improvements are independent of on-chip buffer size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Improvement in memory access, run-time, energy.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62212d1bc_0_1284"/>
          <p:cNvSpPr txBox="1"/>
          <p:nvPr>
            <p:ph type="title"/>
          </p:nvPr>
        </p:nvSpPr>
        <p:spPr>
          <a:xfrm>
            <a:off x="838200" y="365125"/>
            <a:ext cx="10515600" cy="76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W</a:t>
            </a:r>
            <a:r>
              <a:rPr lang="en-IN"/>
              <a:t>ork Status</a:t>
            </a:r>
            <a:r>
              <a:rPr lang="en-IN"/>
              <a:t> and Target Dates</a:t>
            </a:r>
            <a:endParaRPr/>
          </a:p>
        </p:txBody>
      </p:sp>
      <p:graphicFrame>
        <p:nvGraphicFramePr>
          <p:cNvPr id="141" name="Google Shape;141;g1062212d1bc_0_1284"/>
          <p:cNvGraphicFramePr/>
          <p:nvPr/>
        </p:nvGraphicFramePr>
        <p:xfrm>
          <a:off x="952500" y="1126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{A6BF1302-B160-4196-BF70-58DD75C90611}</a:tableStyleId>
              </a:tblPr>
              <a:tblGrid>
                <a:gridCol w="930525"/>
                <a:gridCol w="5927475"/>
                <a:gridCol w="342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/>
                        <a:t>Tasks</a:t>
                      </a:r>
                      <a:endParaRPr sz="2100"/>
                    </a:p>
                  </a:txBody>
                  <a:tcPr marT="91425" marB="91425" marR="91425" marL="91425"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/>
                        <a:t>Task Details</a:t>
                      </a:r>
                      <a:endParaRPr sz="2100"/>
                    </a:p>
                  </a:txBody>
                  <a:tcPr marT="91425" marB="91425" marR="91425" marL="91425"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/>
                        <a:t>Expected Completion Date</a:t>
                      </a:r>
                      <a:endParaRPr sz="2100"/>
                    </a:p>
                  </a:txBody>
                  <a:tcPr marT="91425" marB="91425" marR="91425" marL="91425"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</a:tr>
              <a:tr h="381000"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Work in Progress</a:t>
                      </a:r>
                      <a:endParaRPr b="1" sz="2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Camera Ready Paper for DATE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Presentation for DATE conference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Dec 2nd Week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Jan 3rd Week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Synopsis Report 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Jan </a:t>
                      </a:r>
                      <a:r>
                        <a:rPr lang="en-IN" sz="1800"/>
                        <a:t>1st Week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Synopsis Presentation and Report Completion 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Jan </a:t>
                      </a:r>
                      <a:r>
                        <a:rPr lang="en-IN" sz="1800"/>
                        <a:t>2/3rd Week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LSTM Mapping: Experiments for throughput improvement and on-chip fixing of weights for larger on-chip memory size accelerators 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Paper Submission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Feb 2nd Week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Remaining Work</a:t>
                      </a:r>
                      <a:endParaRPr b="1" sz="2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5</a:t>
                      </a:r>
                      <a:endParaRPr sz="1800"/>
                    </a:p>
                  </a:txBody>
                  <a:tcPr marT="91425" marB="91425" marR="91425" marL="91425">
                    <a:lnT cap="flat" cmpd="sng" w="9525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22860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Thesis</a:t>
                      </a:r>
                      <a:r>
                        <a:rPr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Report and Presentation</a:t>
                      </a:r>
                      <a:endParaRPr sz="1800"/>
                    </a:p>
                  </a:txBody>
                  <a:tcPr marT="91425" marB="91425" marR="91425" marL="91425">
                    <a:lnT cap="flat" cmpd="sng" w="9525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March 2nd Week</a:t>
                      </a:r>
                      <a:endParaRPr sz="1800"/>
                    </a:p>
                  </a:txBody>
                  <a:tcPr marT="91425" marB="91425" marR="91425" marL="91425">
                    <a:lnT cap="flat" cmpd="sng" w="9525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/>
          <p:nvPr>
            <p:ph type="title"/>
          </p:nvPr>
        </p:nvSpPr>
        <p:spPr>
          <a:xfrm>
            <a:off x="838200" y="365125"/>
            <a:ext cx="105156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Publications</a:t>
            </a:r>
            <a:endParaRPr/>
          </a:p>
        </p:txBody>
      </p:sp>
      <p:sp>
        <p:nvSpPr>
          <p:cNvPr id="147" name="Google Shape;147;p6"/>
          <p:cNvSpPr txBox="1"/>
          <p:nvPr>
            <p:ph idx="1" type="body"/>
          </p:nvPr>
        </p:nvSpPr>
        <p:spPr>
          <a:xfrm>
            <a:off x="838200" y="1458275"/>
            <a:ext cx="10515600" cy="4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IN" sz="2400"/>
              <a:t>S. Tewari, A. Kumar and K. Paul, “</a:t>
            </a:r>
            <a:r>
              <a:rPr lang="en-IN" sz="2400"/>
              <a:t>SACC: Split and Combine Approach to Reduce the Off-chip Memory Accesses of LSTM Accelerators”</a:t>
            </a:r>
            <a:r>
              <a:rPr lang="en-IN" sz="2400"/>
              <a:t>, </a:t>
            </a:r>
            <a:r>
              <a:rPr b="1" lang="en-IN" sz="2400"/>
              <a:t>Accepted DATE 2022</a:t>
            </a:r>
            <a:endParaRPr b="1" sz="2400"/>
          </a:p>
          <a:p>
            <a:pPr indent="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3810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IN" sz="2400"/>
              <a:t>S. Tewari, A. Kumar and K. Paul, "Bus Width Aware Off-Chip Memory Access Minimization for CNN Accelerators," 2020 IEEE Computer Society Annual Symposium on VLSI (ISVLSI), 2020.</a:t>
            </a:r>
            <a:endParaRPr sz="2400"/>
          </a:p>
          <a:p>
            <a:pPr indent="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IN" sz="2400"/>
              <a:t>S. Tewari, A. Kumar and K. Paul, "Minimizing Off-Chip Memory Access for CNN Accelerators," in IEEE Consumer Electronics Magazine.</a:t>
            </a:r>
            <a:endParaRPr sz="2400"/>
          </a:p>
          <a:p>
            <a:pPr indent="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IN" sz="2400"/>
              <a:t>D. Stathis et al., "Approximate Computing Applied to Bacterial Genome Identification using Self-Organizing Maps," 2019 IEEE Computer Society Annual Symposium on VLSI (ISVLSI), 2019.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2021-11-28T11:11:44Z</dcterms:created>
  <dc:creator>saurabh tewari</dc:creator>
</cp:coreProperties>
</file>