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4.png" Type="http://schemas.openxmlformats.org/officeDocument/2006/relationships/image"/><Relationship Id="rId16" Target="../media/image25.svg" Type="http://schemas.openxmlformats.org/officeDocument/2006/relationships/image"/><Relationship Id="rId17" Target="../media/image28.png" Type="http://schemas.openxmlformats.org/officeDocument/2006/relationships/image"/><Relationship Id="rId18" Target="../media/image2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3688802" y="2365018"/>
            <a:ext cx="10910396" cy="47440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Multilingual PDF RAG System</a:t>
            </a:r>
          </a:p>
        </p:txBody>
      </p:sp>
      <p:sp>
        <p:nvSpPr>
          <p:cNvPr name="TextBox 18" id="18"/>
          <p:cNvSpPr txBox="true"/>
          <p:nvPr/>
        </p:nvSpPr>
        <p:spPr>
          <a:xfrm rot="0">
            <a:off x="4914102" y="7416216"/>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by Saurabh Naik</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982323" y="2778732"/>
            <a:ext cx="7276977" cy="4114800"/>
          </a:xfrm>
          <a:custGeom>
            <a:avLst/>
            <a:gdLst/>
            <a:ahLst/>
            <a:cxnLst/>
            <a:rect r="r" b="b" t="t" l="l"/>
            <a:pathLst>
              <a:path h="4114800" w="7276977">
                <a:moveTo>
                  <a:pt x="0" y="0"/>
                </a:moveTo>
                <a:lnTo>
                  <a:pt x="7276977" y="0"/>
                </a:lnTo>
                <a:lnTo>
                  <a:pt x="7276977"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Statment</a:t>
            </a:r>
          </a:p>
        </p:txBody>
      </p:sp>
      <p:sp>
        <p:nvSpPr>
          <p:cNvPr name="TextBox 10" id="10"/>
          <p:cNvSpPr txBox="true"/>
          <p:nvPr/>
        </p:nvSpPr>
        <p:spPr>
          <a:xfrm rot="0">
            <a:off x="1504950" y="5095875"/>
            <a:ext cx="7707571" cy="3524251"/>
          </a:xfrm>
          <a:prstGeom prst="rect">
            <a:avLst/>
          </a:prstGeom>
        </p:spPr>
        <p:txBody>
          <a:bodyPr anchor="t" rtlCol="false" tIns="0" lIns="0" bIns="0" rIns="0">
            <a:spAutoFit/>
          </a:bodyPr>
          <a:lstStyle/>
          <a:p>
            <a:pPr algn="l" marL="0" indent="0" lvl="0">
              <a:lnSpc>
                <a:spcPts val="4049"/>
              </a:lnSpc>
              <a:spcBef>
                <a:spcPct val="0"/>
              </a:spcBef>
            </a:pPr>
            <a:r>
              <a:rPr lang="en-US" b="true" sz="2999" spc="179">
                <a:solidFill>
                  <a:srgbClr val="000000"/>
                </a:solidFill>
                <a:latin typeface="DM Sans Bold"/>
                <a:ea typeface="DM Sans Bold"/>
                <a:cs typeface="DM Sans Bold"/>
                <a:sym typeface="DM Sans Bold"/>
              </a:rPr>
              <a:t>Develop a RAG pipeline for summarizing content and answering questions based on the input PDFs. The system should be scalable to handle large amounts of data (up to 1TB) and provide accurate, relevant responses.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504950" y="3118971"/>
            <a:ext cx="7025086"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PPT Contents</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2841423" y="2170990"/>
            <a:ext cx="4132127" cy="512446"/>
          </a:xfrm>
          <a:prstGeom prst="rect">
            <a:avLst/>
          </a:prstGeom>
        </p:spPr>
        <p:txBody>
          <a:bodyPr anchor="t" rtlCol="false" tIns="0" lIns="0" bIns="0" rIns="0">
            <a:spAutoFit/>
          </a:bodyPr>
          <a:lstStyle/>
          <a:p>
            <a:pPr algn="just" marL="0" indent="0" lvl="0">
              <a:lnSpc>
                <a:spcPts val="4184"/>
              </a:lnSpc>
              <a:spcBef>
                <a:spcPct val="0"/>
              </a:spcBef>
            </a:pPr>
            <a:r>
              <a:rPr lang="en-US" sz="3099" spc="49">
                <a:solidFill>
                  <a:srgbClr val="000000"/>
                </a:solidFill>
                <a:latin typeface="DM Sans"/>
                <a:ea typeface="DM Sans"/>
                <a:cs typeface="DM Sans"/>
                <a:sym typeface="DM Sans"/>
              </a:rPr>
              <a:t>Architecture</a:t>
            </a:r>
          </a:p>
        </p:txBody>
      </p:sp>
      <p:sp>
        <p:nvSpPr>
          <p:cNvPr name="Freeform 17" id="1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9" id="1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0" id="2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1" id="21"/>
          <p:cNvSpPr txBox="true"/>
          <p:nvPr/>
        </p:nvSpPr>
        <p:spPr>
          <a:xfrm rot="0">
            <a:off x="12841423" y="4888715"/>
            <a:ext cx="4132127" cy="512446"/>
          </a:xfrm>
          <a:prstGeom prst="rect">
            <a:avLst/>
          </a:prstGeom>
        </p:spPr>
        <p:txBody>
          <a:bodyPr anchor="t" rtlCol="false" tIns="0" lIns="0" bIns="0" rIns="0">
            <a:spAutoFit/>
          </a:bodyPr>
          <a:lstStyle/>
          <a:p>
            <a:pPr algn="just" marL="0" indent="0" lvl="0">
              <a:lnSpc>
                <a:spcPts val="4184"/>
              </a:lnSpc>
              <a:spcBef>
                <a:spcPct val="0"/>
              </a:spcBef>
            </a:pPr>
            <a:r>
              <a:rPr lang="en-US" sz="3099" spc="49">
                <a:solidFill>
                  <a:srgbClr val="000000"/>
                </a:solidFill>
                <a:latin typeface="DM Sans"/>
                <a:ea typeface="DM Sans"/>
                <a:cs typeface="DM Sans"/>
                <a:sym typeface="DM Sans"/>
              </a:rPr>
              <a:t>Challenges Faced</a:t>
            </a:r>
          </a:p>
        </p:txBody>
      </p:sp>
      <p:sp>
        <p:nvSpPr>
          <p:cNvPr name="TextBox 22" id="22"/>
          <p:cNvSpPr txBox="true"/>
          <p:nvPr/>
        </p:nvSpPr>
        <p:spPr>
          <a:xfrm rot="0">
            <a:off x="12460423" y="7557351"/>
            <a:ext cx="4132127" cy="512446"/>
          </a:xfrm>
          <a:prstGeom prst="rect">
            <a:avLst/>
          </a:prstGeom>
        </p:spPr>
        <p:txBody>
          <a:bodyPr anchor="t" rtlCol="false" tIns="0" lIns="0" bIns="0" rIns="0">
            <a:spAutoFit/>
          </a:bodyPr>
          <a:lstStyle/>
          <a:p>
            <a:pPr algn="just" marL="0" indent="0" lvl="0">
              <a:lnSpc>
                <a:spcPts val="4184"/>
              </a:lnSpc>
              <a:spcBef>
                <a:spcPct val="0"/>
              </a:spcBef>
            </a:pPr>
            <a:r>
              <a:rPr lang="en-US" sz="3099" spc="49">
                <a:solidFill>
                  <a:srgbClr val="000000"/>
                </a:solidFill>
                <a:latin typeface="DM Sans"/>
                <a:ea typeface="DM Sans"/>
                <a:cs typeface="DM Sans"/>
                <a:sym typeface="DM Sans"/>
              </a:rPr>
              <a:t>Future Enhancements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4213975" y="4000500"/>
            <a:ext cx="3771900" cy="1143000"/>
            <a:chOff x="0" y="0"/>
            <a:chExt cx="993422" cy="301037"/>
          </a:xfrm>
        </p:grpSpPr>
        <p:sp>
          <p:nvSpPr>
            <p:cNvPr name="Freeform 4" id="4"/>
            <p:cNvSpPr/>
            <p:nvPr/>
          </p:nvSpPr>
          <p:spPr>
            <a:xfrm flipH="false" flipV="false" rot="0">
              <a:off x="0" y="0"/>
              <a:ext cx="993422" cy="301037"/>
            </a:xfrm>
            <a:custGeom>
              <a:avLst/>
              <a:gdLst/>
              <a:ahLst/>
              <a:cxnLst/>
              <a:rect r="r" b="b" t="t" l="l"/>
              <a:pathLst>
                <a:path h="301037" w="993422">
                  <a:moveTo>
                    <a:pt x="0" y="0"/>
                  </a:moveTo>
                  <a:lnTo>
                    <a:pt x="993422" y="0"/>
                  </a:lnTo>
                  <a:lnTo>
                    <a:pt x="993422" y="301037"/>
                  </a:lnTo>
                  <a:lnTo>
                    <a:pt x="0" y="301037"/>
                  </a:lnTo>
                  <a:close/>
                </a:path>
              </a:pathLst>
            </a:custGeom>
            <a:solidFill>
              <a:srgbClr val="F4F0D2"/>
            </a:solidFill>
            <a:ln w="95250" cap="sq">
              <a:solidFill>
                <a:srgbClr val="000000"/>
              </a:solidFill>
              <a:prstDash val="solid"/>
              <a:miter/>
            </a:ln>
          </p:spPr>
        </p:sp>
        <p:sp>
          <p:nvSpPr>
            <p:cNvPr name="TextBox 5" id="5"/>
            <p:cNvSpPr txBox="true"/>
            <p:nvPr/>
          </p:nvSpPr>
          <p:spPr>
            <a:xfrm>
              <a:off x="0" y="-85725"/>
              <a:ext cx="99342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LLamaParser</a:t>
              </a:r>
            </a:p>
          </p:txBody>
        </p:sp>
      </p:grpSp>
      <p:sp>
        <p:nvSpPr>
          <p:cNvPr name="TextBox 6" id="6"/>
          <p:cNvSpPr txBox="true"/>
          <p:nvPr/>
        </p:nvSpPr>
        <p:spPr>
          <a:xfrm rot="0">
            <a:off x="5737975" y="278793"/>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Architecture</a:t>
            </a:r>
          </a:p>
        </p:txBody>
      </p:sp>
      <p:grpSp>
        <p:nvGrpSpPr>
          <p:cNvPr name="Group 7" id="7"/>
          <p:cNvGrpSpPr/>
          <p:nvPr/>
        </p:nvGrpSpPr>
        <p:grpSpPr>
          <a:xfrm rot="0">
            <a:off x="1333500" y="772188"/>
            <a:ext cx="1600200" cy="1143000"/>
            <a:chOff x="0" y="0"/>
            <a:chExt cx="421452" cy="301037"/>
          </a:xfrm>
        </p:grpSpPr>
        <p:sp>
          <p:nvSpPr>
            <p:cNvPr name="Freeform 8" id="8"/>
            <p:cNvSpPr/>
            <p:nvPr/>
          </p:nvSpPr>
          <p:spPr>
            <a:xfrm flipH="false" flipV="false" rot="0">
              <a:off x="0" y="0"/>
              <a:ext cx="421452" cy="301037"/>
            </a:xfrm>
            <a:custGeom>
              <a:avLst/>
              <a:gdLst/>
              <a:ahLst/>
              <a:cxnLst/>
              <a:rect r="r" b="b" t="t" l="l"/>
              <a:pathLst>
                <a:path h="301037" w="421452">
                  <a:moveTo>
                    <a:pt x="0" y="0"/>
                  </a:moveTo>
                  <a:lnTo>
                    <a:pt x="421452" y="0"/>
                  </a:lnTo>
                  <a:lnTo>
                    <a:pt x="421452" y="301037"/>
                  </a:lnTo>
                  <a:lnTo>
                    <a:pt x="0" y="301037"/>
                  </a:lnTo>
                  <a:close/>
                </a:path>
              </a:pathLst>
            </a:custGeom>
            <a:solidFill>
              <a:srgbClr val="F4F0D2"/>
            </a:solidFill>
            <a:ln w="95250" cap="sq">
              <a:solidFill>
                <a:srgbClr val="000000"/>
              </a:solidFill>
              <a:prstDash val="solid"/>
              <a:miter/>
            </a:ln>
          </p:spPr>
        </p:sp>
        <p:sp>
          <p:nvSpPr>
            <p:cNvPr name="TextBox 9" id="9"/>
            <p:cNvSpPr txBox="true"/>
            <p:nvPr/>
          </p:nvSpPr>
          <p:spPr>
            <a:xfrm>
              <a:off x="0" y="-85725"/>
              <a:ext cx="42145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Chinese</a:t>
              </a:r>
            </a:p>
          </p:txBody>
        </p:sp>
      </p:grpSp>
      <p:grpSp>
        <p:nvGrpSpPr>
          <p:cNvPr name="Group 10" id="10"/>
          <p:cNvGrpSpPr/>
          <p:nvPr/>
        </p:nvGrpSpPr>
        <p:grpSpPr>
          <a:xfrm rot="0">
            <a:off x="1333500" y="3053867"/>
            <a:ext cx="1600200" cy="1143000"/>
            <a:chOff x="0" y="0"/>
            <a:chExt cx="421452" cy="301037"/>
          </a:xfrm>
        </p:grpSpPr>
        <p:sp>
          <p:nvSpPr>
            <p:cNvPr name="Freeform 11" id="11"/>
            <p:cNvSpPr/>
            <p:nvPr/>
          </p:nvSpPr>
          <p:spPr>
            <a:xfrm flipH="false" flipV="false" rot="0">
              <a:off x="0" y="0"/>
              <a:ext cx="421452" cy="301037"/>
            </a:xfrm>
            <a:custGeom>
              <a:avLst/>
              <a:gdLst/>
              <a:ahLst/>
              <a:cxnLst/>
              <a:rect r="r" b="b" t="t" l="l"/>
              <a:pathLst>
                <a:path h="301037" w="421452">
                  <a:moveTo>
                    <a:pt x="0" y="0"/>
                  </a:moveTo>
                  <a:lnTo>
                    <a:pt x="421452" y="0"/>
                  </a:lnTo>
                  <a:lnTo>
                    <a:pt x="421452" y="301037"/>
                  </a:lnTo>
                  <a:lnTo>
                    <a:pt x="0" y="301037"/>
                  </a:lnTo>
                  <a:close/>
                </a:path>
              </a:pathLst>
            </a:custGeom>
            <a:solidFill>
              <a:srgbClr val="F4F0D2"/>
            </a:solidFill>
            <a:ln w="95250" cap="sq">
              <a:solidFill>
                <a:srgbClr val="000000"/>
              </a:solidFill>
              <a:prstDash val="solid"/>
              <a:miter/>
            </a:ln>
          </p:spPr>
        </p:sp>
        <p:sp>
          <p:nvSpPr>
            <p:cNvPr name="TextBox 12" id="12"/>
            <p:cNvSpPr txBox="true"/>
            <p:nvPr/>
          </p:nvSpPr>
          <p:spPr>
            <a:xfrm>
              <a:off x="0" y="-85725"/>
              <a:ext cx="42145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Bengali</a:t>
              </a:r>
            </a:p>
          </p:txBody>
        </p:sp>
      </p:grpSp>
      <p:grpSp>
        <p:nvGrpSpPr>
          <p:cNvPr name="Group 13" id="13"/>
          <p:cNvGrpSpPr/>
          <p:nvPr/>
        </p:nvGrpSpPr>
        <p:grpSpPr>
          <a:xfrm rot="0">
            <a:off x="1333500" y="5406491"/>
            <a:ext cx="1600200" cy="1143000"/>
            <a:chOff x="0" y="0"/>
            <a:chExt cx="421452" cy="301037"/>
          </a:xfrm>
        </p:grpSpPr>
        <p:sp>
          <p:nvSpPr>
            <p:cNvPr name="Freeform 14" id="14"/>
            <p:cNvSpPr/>
            <p:nvPr/>
          </p:nvSpPr>
          <p:spPr>
            <a:xfrm flipH="false" flipV="false" rot="0">
              <a:off x="0" y="0"/>
              <a:ext cx="421452" cy="301037"/>
            </a:xfrm>
            <a:custGeom>
              <a:avLst/>
              <a:gdLst/>
              <a:ahLst/>
              <a:cxnLst/>
              <a:rect r="r" b="b" t="t" l="l"/>
              <a:pathLst>
                <a:path h="301037" w="421452">
                  <a:moveTo>
                    <a:pt x="0" y="0"/>
                  </a:moveTo>
                  <a:lnTo>
                    <a:pt x="421452" y="0"/>
                  </a:lnTo>
                  <a:lnTo>
                    <a:pt x="421452" y="301037"/>
                  </a:lnTo>
                  <a:lnTo>
                    <a:pt x="0" y="301037"/>
                  </a:lnTo>
                  <a:close/>
                </a:path>
              </a:pathLst>
            </a:custGeom>
            <a:solidFill>
              <a:srgbClr val="F4F0D2"/>
            </a:solidFill>
            <a:ln w="95250" cap="sq">
              <a:solidFill>
                <a:srgbClr val="000000"/>
              </a:solidFill>
              <a:prstDash val="solid"/>
              <a:miter/>
            </a:ln>
          </p:spPr>
        </p:sp>
        <p:sp>
          <p:nvSpPr>
            <p:cNvPr name="TextBox 15" id="15"/>
            <p:cNvSpPr txBox="true"/>
            <p:nvPr/>
          </p:nvSpPr>
          <p:spPr>
            <a:xfrm>
              <a:off x="0" y="-85725"/>
              <a:ext cx="42145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Urdu</a:t>
              </a:r>
            </a:p>
          </p:txBody>
        </p:sp>
      </p:grpSp>
      <p:grpSp>
        <p:nvGrpSpPr>
          <p:cNvPr name="Group 16" id="16"/>
          <p:cNvGrpSpPr/>
          <p:nvPr/>
        </p:nvGrpSpPr>
        <p:grpSpPr>
          <a:xfrm rot="0">
            <a:off x="1333500" y="7244766"/>
            <a:ext cx="1866900" cy="1143000"/>
            <a:chOff x="0" y="0"/>
            <a:chExt cx="491694" cy="301037"/>
          </a:xfrm>
        </p:grpSpPr>
        <p:sp>
          <p:nvSpPr>
            <p:cNvPr name="Freeform 17" id="17"/>
            <p:cNvSpPr/>
            <p:nvPr/>
          </p:nvSpPr>
          <p:spPr>
            <a:xfrm flipH="false" flipV="false" rot="0">
              <a:off x="0" y="0"/>
              <a:ext cx="491694" cy="301037"/>
            </a:xfrm>
            <a:custGeom>
              <a:avLst/>
              <a:gdLst/>
              <a:ahLst/>
              <a:cxnLst/>
              <a:rect r="r" b="b" t="t" l="l"/>
              <a:pathLst>
                <a:path h="301037" w="491694">
                  <a:moveTo>
                    <a:pt x="0" y="0"/>
                  </a:moveTo>
                  <a:lnTo>
                    <a:pt x="491694" y="0"/>
                  </a:lnTo>
                  <a:lnTo>
                    <a:pt x="491694" y="301037"/>
                  </a:lnTo>
                  <a:lnTo>
                    <a:pt x="0" y="301037"/>
                  </a:lnTo>
                  <a:close/>
                </a:path>
              </a:pathLst>
            </a:custGeom>
            <a:solidFill>
              <a:srgbClr val="F4F0D2"/>
            </a:solidFill>
            <a:ln w="95250" cap="sq">
              <a:solidFill>
                <a:srgbClr val="000000"/>
              </a:solidFill>
              <a:prstDash val="solid"/>
              <a:miter/>
            </a:ln>
          </p:spPr>
        </p:sp>
        <p:sp>
          <p:nvSpPr>
            <p:cNvPr name="TextBox 18" id="18"/>
            <p:cNvSpPr txBox="true"/>
            <p:nvPr/>
          </p:nvSpPr>
          <p:spPr>
            <a:xfrm>
              <a:off x="0" y="-85725"/>
              <a:ext cx="491694"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English</a:t>
              </a:r>
            </a:p>
          </p:txBody>
        </p:sp>
      </p:grpSp>
      <p:grpSp>
        <p:nvGrpSpPr>
          <p:cNvPr name="Group 19" id="19"/>
          <p:cNvGrpSpPr/>
          <p:nvPr/>
        </p:nvGrpSpPr>
        <p:grpSpPr>
          <a:xfrm rot="0">
            <a:off x="9144000" y="4000500"/>
            <a:ext cx="3771900" cy="1143000"/>
            <a:chOff x="0" y="0"/>
            <a:chExt cx="993422" cy="301037"/>
          </a:xfrm>
        </p:grpSpPr>
        <p:sp>
          <p:nvSpPr>
            <p:cNvPr name="Freeform 20" id="20"/>
            <p:cNvSpPr/>
            <p:nvPr/>
          </p:nvSpPr>
          <p:spPr>
            <a:xfrm flipH="false" flipV="false" rot="0">
              <a:off x="0" y="0"/>
              <a:ext cx="993422" cy="301037"/>
            </a:xfrm>
            <a:custGeom>
              <a:avLst/>
              <a:gdLst/>
              <a:ahLst/>
              <a:cxnLst/>
              <a:rect r="r" b="b" t="t" l="l"/>
              <a:pathLst>
                <a:path h="301037" w="993422">
                  <a:moveTo>
                    <a:pt x="0" y="0"/>
                  </a:moveTo>
                  <a:lnTo>
                    <a:pt x="993422" y="0"/>
                  </a:lnTo>
                  <a:lnTo>
                    <a:pt x="993422" y="301037"/>
                  </a:lnTo>
                  <a:lnTo>
                    <a:pt x="0" y="301037"/>
                  </a:lnTo>
                  <a:close/>
                </a:path>
              </a:pathLst>
            </a:custGeom>
            <a:solidFill>
              <a:srgbClr val="F4F0D2"/>
            </a:solidFill>
            <a:ln w="95250" cap="sq">
              <a:solidFill>
                <a:srgbClr val="000000"/>
              </a:solidFill>
              <a:prstDash val="solid"/>
              <a:miter/>
            </a:ln>
          </p:spPr>
        </p:sp>
        <p:sp>
          <p:nvSpPr>
            <p:cNvPr name="TextBox 21" id="21"/>
            <p:cNvSpPr txBox="true"/>
            <p:nvPr/>
          </p:nvSpPr>
          <p:spPr>
            <a:xfrm>
              <a:off x="0" y="-85725"/>
              <a:ext cx="99342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RAG Pipeline</a:t>
              </a:r>
            </a:p>
          </p:txBody>
        </p:sp>
      </p:grpSp>
      <p:grpSp>
        <p:nvGrpSpPr>
          <p:cNvPr name="Group 22" id="22"/>
          <p:cNvGrpSpPr/>
          <p:nvPr/>
        </p:nvGrpSpPr>
        <p:grpSpPr>
          <a:xfrm rot="0">
            <a:off x="14172968" y="4000500"/>
            <a:ext cx="3771900" cy="1143000"/>
            <a:chOff x="0" y="0"/>
            <a:chExt cx="993422" cy="301037"/>
          </a:xfrm>
        </p:grpSpPr>
        <p:sp>
          <p:nvSpPr>
            <p:cNvPr name="Freeform 23" id="23"/>
            <p:cNvSpPr/>
            <p:nvPr/>
          </p:nvSpPr>
          <p:spPr>
            <a:xfrm flipH="false" flipV="false" rot="0">
              <a:off x="0" y="0"/>
              <a:ext cx="993422" cy="301037"/>
            </a:xfrm>
            <a:custGeom>
              <a:avLst/>
              <a:gdLst/>
              <a:ahLst/>
              <a:cxnLst/>
              <a:rect r="r" b="b" t="t" l="l"/>
              <a:pathLst>
                <a:path h="301037" w="993422">
                  <a:moveTo>
                    <a:pt x="0" y="0"/>
                  </a:moveTo>
                  <a:lnTo>
                    <a:pt x="993422" y="0"/>
                  </a:lnTo>
                  <a:lnTo>
                    <a:pt x="993422" y="301037"/>
                  </a:lnTo>
                  <a:lnTo>
                    <a:pt x="0" y="301037"/>
                  </a:lnTo>
                  <a:close/>
                </a:path>
              </a:pathLst>
            </a:custGeom>
            <a:solidFill>
              <a:srgbClr val="F4F0D2"/>
            </a:solidFill>
            <a:ln w="95250" cap="sq">
              <a:solidFill>
                <a:srgbClr val="000000"/>
              </a:solidFill>
              <a:prstDash val="solid"/>
              <a:miter/>
            </a:ln>
          </p:spPr>
        </p:sp>
        <p:sp>
          <p:nvSpPr>
            <p:cNvPr name="TextBox 24" id="24"/>
            <p:cNvSpPr txBox="true"/>
            <p:nvPr/>
          </p:nvSpPr>
          <p:spPr>
            <a:xfrm>
              <a:off x="0" y="-85725"/>
              <a:ext cx="99342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Streamlit UI</a:t>
              </a:r>
            </a:p>
          </p:txBody>
        </p:sp>
      </p:grpSp>
      <p:grpSp>
        <p:nvGrpSpPr>
          <p:cNvPr name="Group 25" id="25"/>
          <p:cNvGrpSpPr/>
          <p:nvPr/>
        </p:nvGrpSpPr>
        <p:grpSpPr>
          <a:xfrm rot="0">
            <a:off x="9212521" y="7816266"/>
            <a:ext cx="3771900" cy="1143000"/>
            <a:chOff x="0" y="0"/>
            <a:chExt cx="993422" cy="301037"/>
          </a:xfrm>
        </p:grpSpPr>
        <p:sp>
          <p:nvSpPr>
            <p:cNvPr name="Freeform 26" id="26"/>
            <p:cNvSpPr/>
            <p:nvPr/>
          </p:nvSpPr>
          <p:spPr>
            <a:xfrm flipH="false" flipV="false" rot="0">
              <a:off x="0" y="0"/>
              <a:ext cx="993422" cy="301037"/>
            </a:xfrm>
            <a:custGeom>
              <a:avLst/>
              <a:gdLst/>
              <a:ahLst/>
              <a:cxnLst/>
              <a:rect r="r" b="b" t="t" l="l"/>
              <a:pathLst>
                <a:path h="301037" w="993422">
                  <a:moveTo>
                    <a:pt x="0" y="0"/>
                  </a:moveTo>
                  <a:lnTo>
                    <a:pt x="993422" y="0"/>
                  </a:lnTo>
                  <a:lnTo>
                    <a:pt x="993422" y="301037"/>
                  </a:lnTo>
                  <a:lnTo>
                    <a:pt x="0" y="301037"/>
                  </a:lnTo>
                  <a:close/>
                </a:path>
              </a:pathLst>
            </a:custGeom>
            <a:solidFill>
              <a:srgbClr val="F4F0D2"/>
            </a:solidFill>
            <a:ln w="95250" cap="sq">
              <a:solidFill>
                <a:srgbClr val="000000"/>
              </a:solidFill>
              <a:prstDash val="solid"/>
              <a:miter/>
            </a:ln>
          </p:spPr>
        </p:sp>
        <p:sp>
          <p:nvSpPr>
            <p:cNvPr name="TextBox 27" id="27"/>
            <p:cNvSpPr txBox="true"/>
            <p:nvPr/>
          </p:nvSpPr>
          <p:spPr>
            <a:xfrm>
              <a:off x="0" y="-85725"/>
              <a:ext cx="993422" cy="386762"/>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Multilingual-LLM</a:t>
              </a:r>
            </a:p>
          </p:txBody>
        </p:sp>
      </p:grpSp>
      <p:grpSp>
        <p:nvGrpSpPr>
          <p:cNvPr name="Group 28" id="28"/>
          <p:cNvGrpSpPr/>
          <p:nvPr/>
        </p:nvGrpSpPr>
        <p:grpSpPr>
          <a:xfrm rot="0">
            <a:off x="9144000" y="5908383"/>
            <a:ext cx="3771900" cy="876300"/>
            <a:chOff x="0" y="0"/>
            <a:chExt cx="993422" cy="230795"/>
          </a:xfrm>
        </p:grpSpPr>
        <p:sp>
          <p:nvSpPr>
            <p:cNvPr name="Freeform 29" id="29"/>
            <p:cNvSpPr/>
            <p:nvPr/>
          </p:nvSpPr>
          <p:spPr>
            <a:xfrm flipH="false" flipV="false" rot="0">
              <a:off x="0" y="0"/>
              <a:ext cx="993422" cy="230795"/>
            </a:xfrm>
            <a:custGeom>
              <a:avLst/>
              <a:gdLst/>
              <a:ahLst/>
              <a:cxnLst/>
              <a:rect r="r" b="b" t="t" l="l"/>
              <a:pathLst>
                <a:path h="230795" w="993422">
                  <a:moveTo>
                    <a:pt x="0" y="0"/>
                  </a:moveTo>
                  <a:lnTo>
                    <a:pt x="993422" y="0"/>
                  </a:lnTo>
                  <a:lnTo>
                    <a:pt x="993422" y="230795"/>
                  </a:lnTo>
                  <a:lnTo>
                    <a:pt x="0" y="230795"/>
                  </a:lnTo>
                  <a:close/>
                </a:path>
              </a:pathLst>
            </a:custGeom>
            <a:solidFill>
              <a:srgbClr val="F4F0D2"/>
            </a:solidFill>
            <a:ln w="95250" cap="sq">
              <a:solidFill>
                <a:srgbClr val="000000"/>
              </a:solidFill>
              <a:prstDash val="solid"/>
              <a:miter/>
            </a:ln>
          </p:spPr>
        </p:sp>
        <p:sp>
          <p:nvSpPr>
            <p:cNvPr name="TextBox 30" id="30"/>
            <p:cNvSpPr txBox="true"/>
            <p:nvPr/>
          </p:nvSpPr>
          <p:spPr>
            <a:xfrm>
              <a:off x="0" y="-85725"/>
              <a:ext cx="993422" cy="316520"/>
            </a:xfrm>
            <a:prstGeom prst="rect">
              <a:avLst/>
            </a:prstGeom>
          </p:spPr>
          <p:txBody>
            <a:bodyPr anchor="ctr" rtlCol="false" tIns="50800" lIns="50800" bIns="50800" rIns="50800"/>
            <a:lstStyle/>
            <a:p>
              <a:pPr algn="ctr">
                <a:lnSpc>
                  <a:spcPts val="4055"/>
                </a:lnSpc>
              </a:pPr>
              <a:r>
                <a:rPr lang="en-US" sz="2599">
                  <a:solidFill>
                    <a:srgbClr val="000000"/>
                  </a:solidFill>
                  <a:latin typeface="DM Sans"/>
                  <a:ea typeface="DM Sans"/>
                  <a:cs typeface="DM Sans"/>
                  <a:sym typeface="DM Sans"/>
                </a:rPr>
                <a:t>Vector Database</a:t>
              </a:r>
            </a:p>
          </p:txBody>
        </p:sp>
      </p:grpSp>
      <p:sp>
        <p:nvSpPr>
          <p:cNvPr name="AutoShape 31" id="31"/>
          <p:cNvSpPr/>
          <p:nvPr/>
        </p:nvSpPr>
        <p:spPr>
          <a:xfrm>
            <a:off x="2933700" y="1343688"/>
            <a:ext cx="1280275" cy="3228312"/>
          </a:xfrm>
          <a:prstGeom prst="line">
            <a:avLst/>
          </a:prstGeom>
          <a:ln cap="flat" w="38100">
            <a:solidFill>
              <a:srgbClr val="000000"/>
            </a:solidFill>
            <a:prstDash val="solid"/>
            <a:headEnd type="diamond" len="lg" w="lg"/>
            <a:tailEnd type="diamond" len="lg" w="lg"/>
          </a:ln>
        </p:spPr>
      </p:sp>
      <p:sp>
        <p:nvSpPr>
          <p:cNvPr name="AutoShape 32" id="32"/>
          <p:cNvSpPr/>
          <p:nvPr/>
        </p:nvSpPr>
        <p:spPr>
          <a:xfrm>
            <a:off x="2933700" y="4196867"/>
            <a:ext cx="1280275" cy="375133"/>
          </a:xfrm>
          <a:prstGeom prst="line">
            <a:avLst/>
          </a:prstGeom>
          <a:ln cap="flat" w="38100">
            <a:solidFill>
              <a:srgbClr val="000000"/>
            </a:solidFill>
            <a:prstDash val="solid"/>
            <a:headEnd type="diamond" len="lg" w="lg"/>
            <a:tailEnd type="diamond" len="lg" w="lg"/>
          </a:ln>
        </p:spPr>
      </p:sp>
      <p:sp>
        <p:nvSpPr>
          <p:cNvPr name="AutoShape 33" id="33"/>
          <p:cNvSpPr/>
          <p:nvPr/>
        </p:nvSpPr>
        <p:spPr>
          <a:xfrm flipV="true">
            <a:off x="2933700" y="4572000"/>
            <a:ext cx="1280275" cy="1405991"/>
          </a:xfrm>
          <a:prstGeom prst="line">
            <a:avLst/>
          </a:prstGeom>
          <a:ln cap="flat" w="38100">
            <a:solidFill>
              <a:srgbClr val="000000"/>
            </a:solidFill>
            <a:prstDash val="solid"/>
            <a:headEnd type="diamond" len="lg" w="lg"/>
            <a:tailEnd type="diamond" len="lg" w="lg"/>
          </a:ln>
        </p:spPr>
      </p:sp>
      <p:sp>
        <p:nvSpPr>
          <p:cNvPr name="AutoShape 34" id="34"/>
          <p:cNvSpPr/>
          <p:nvPr/>
        </p:nvSpPr>
        <p:spPr>
          <a:xfrm flipV="true">
            <a:off x="3200400" y="4572000"/>
            <a:ext cx="1013575" cy="3244266"/>
          </a:xfrm>
          <a:prstGeom prst="line">
            <a:avLst/>
          </a:prstGeom>
          <a:ln cap="flat" w="38100">
            <a:solidFill>
              <a:srgbClr val="000000"/>
            </a:solidFill>
            <a:prstDash val="solid"/>
            <a:headEnd type="diamond" len="lg" w="lg"/>
            <a:tailEnd type="diamond" len="lg" w="lg"/>
          </a:ln>
        </p:spPr>
      </p:sp>
      <p:sp>
        <p:nvSpPr>
          <p:cNvPr name="AutoShape 35" id="35"/>
          <p:cNvSpPr/>
          <p:nvPr/>
        </p:nvSpPr>
        <p:spPr>
          <a:xfrm>
            <a:off x="7985875" y="4572000"/>
            <a:ext cx="1158125" cy="0"/>
          </a:xfrm>
          <a:prstGeom prst="line">
            <a:avLst/>
          </a:prstGeom>
          <a:ln cap="flat" w="38100">
            <a:solidFill>
              <a:srgbClr val="000000"/>
            </a:solidFill>
            <a:prstDash val="solid"/>
            <a:headEnd type="diamond" len="lg" w="lg"/>
            <a:tailEnd type="diamond" len="lg" w="lg"/>
          </a:ln>
        </p:spPr>
      </p:sp>
      <p:sp>
        <p:nvSpPr>
          <p:cNvPr name="AutoShape 36" id="36"/>
          <p:cNvSpPr/>
          <p:nvPr/>
        </p:nvSpPr>
        <p:spPr>
          <a:xfrm flipV="true">
            <a:off x="11029950" y="5143500"/>
            <a:ext cx="0" cy="764883"/>
          </a:xfrm>
          <a:prstGeom prst="line">
            <a:avLst/>
          </a:prstGeom>
          <a:ln cap="flat" w="38100">
            <a:solidFill>
              <a:srgbClr val="000000"/>
            </a:solidFill>
            <a:prstDash val="solid"/>
            <a:headEnd type="diamond" len="lg" w="lg"/>
            <a:tailEnd type="diamond" len="lg" w="lg"/>
          </a:ln>
        </p:spPr>
      </p:sp>
      <p:sp>
        <p:nvSpPr>
          <p:cNvPr name="AutoShape 37" id="37"/>
          <p:cNvSpPr/>
          <p:nvPr/>
        </p:nvSpPr>
        <p:spPr>
          <a:xfrm>
            <a:off x="11029950" y="6784683"/>
            <a:ext cx="68521" cy="1031583"/>
          </a:xfrm>
          <a:prstGeom prst="line">
            <a:avLst/>
          </a:prstGeom>
          <a:ln cap="flat" w="38100">
            <a:solidFill>
              <a:srgbClr val="000000"/>
            </a:solidFill>
            <a:prstDash val="solid"/>
            <a:headEnd type="diamond" len="lg" w="lg"/>
            <a:tailEnd type="diamond" len="lg" w="lg"/>
          </a:ln>
        </p:spPr>
      </p:sp>
      <p:sp>
        <p:nvSpPr>
          <p:cNvPr name="AutoShape 38" id="38"/>
          <p:cNvSpPr/>
          <p:nvPr/>
        </p:nvSpPr>
        <p:spPr>
          <a:xfrm>
            <a:off x="12915900" y="4572000"/>
            <a:ext cx="1257068" cy="0"/>
          </a:xfrm>
          <a:prstGeom prst="line">
            <a:avLst/>
          </a:prstGeom>
          <a:ln cap="flat" w="38100">
            <a:solidFill>
              <a:srgbClr val="000000"/>
            </a:solidFill>
            <a:prstDash val="solid"/>
            <a:headEnd type="diamond" len="lg" w="lg"/>
            <a:tailEnd type="diamond" len="lg" w="lg"/>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Challenges Faced</a:t>
            </a:r>
          </a:p>
        </p:txBody>
      </p:sp>
      <p:sp>
        <p:nvSpPr>
          <p:cNvPr name="TextBox 6" id="6"/>
          <p:cNvSpPr txBox="true"/>
          <p:nvPr/>
        </p:nvSpPr>
        <p:spPr>
          <a:xfrm rot="0">
            <a:off x="8659015" y="4798032"/>
            <a:ext cx="7707571" cy="4370070"/>
          </a:xfrm>
          <a:prstGeom prst="rect">
            <a:avLst/>
          </a:prstGeom>
        </p:spPr>
        <p:txBody>
          <a:bodyPr anchor="t" rtlCol="false" tIns="0" lIns="0" bIns="0" rIns="0">
            <a:spAutoFit/>
          </a:bodyPr>
          <a:lstStyle/>
          <a:p>
            <a:pPr algn="l" marL="561336" indent="-280668" lvl="1">
              <a:lnSpc>
                <a:spcPts val="3509"/>
              </a:lnSpc>
              <a:buAutoNum type="arabicPeriod" startAt="1"/>
            </a:pPr>
            <a:r>
              <a:rPr lang="en-US" sz="2599" spc="155">
                <a:solidFill>
                  <a:srgbClr val="000000"/>
                </a:solidFill>
                <a:latin typeface="DM Sans"/>
                <a:ea typeface="DM Sans"/>
                <a:cs typeface="DM Sans"/>
                <a:sym typeface="DM Sans"/>
              </a:rPr>
              <a:t>Document parsing for other languages than English</a:t>
            </a:r>
          </a:p>
          <a:p>
            <a:pPr algn="l" marL="561336" indent="-280668" lvl="1">
              <a:lnSpc>
                <a:spcPts val="3509"/>
              </a:lnSpc>
              <a:buAutoNum type="arabicPeriod" startAt="1"/>
            </a:pPr>
            <a:r>
              <a:rPr lang="en-US" sz="2599" spc="155">
                <a:solidFill>
                  <a:srgbClr val="000000"/>
                </a:solidFill>
                <a:latin typeface="DM Sans"/>
                <a:ea typeface="DM Sans"/>
                <a:cs typeface="DM Sans"/>
                <a:sym typeface="DM Sans"/>
              </a:rPr>
              <a:t> Unable to use Llamaindex with huggingface models</a:t>
            </a:r>
          </a:p>
          <a:p>
            <a:pPr algn="l" marL="561336" indent="-280668" lvl="1">
              <a:lnSpc>
                <a:spcPts val="3509"/>
              </a:lnSpc>
              <a:buAutoNum type="arabicPeriod" startAt="1"/>
            </a:pPr>
            <a:r>
              <a:rPr lang="en-US" sz="2599" spc="155">
                <a:solidFill>
                  <a:srgbClr val="000000"/>
                </a:solidFill>
                <a:latin typeface="DM Sans"/>
                <a:ea typeface="DM Sans"/>
                <a:cs typeface="DM Sans"/>
                <a:sym typeface="DM Sans"/>
              </a:rPr>
              <a:t>Unable to use gemini due to limit request</a:t>
            </a:r>
          </a:p>
          <a:p>
            <a:pPr algn="l" marL="561336" indent="-280668" lvl="1">
              <a:lnSpc>
                <a:spcPts val="3509"/>
              </a:lnSpc>
              <a:buAutoNum type="arabicPeriod" startAt="1"/>
            </a:pPr>
            <a:r>
              <a:rPr lang="en-US" sz="2599" spc="155">
                <a:solidFill>
                  <a:srgbClr val="000000"/>
                </a:solidFill>
                <a:latin typeface="DM Sans"/>
                <a:ea typeface="DM Sans"/>
                <a:cs typeface="DM Sans"/>
                <a:sym typeface="DM Sans"/>
              </a:rPr>
              <a:t> Hybrid Search/ Chunks with metadata was not done due to change in framework</a:t>
            </a:r>
          </a:p>
          <a:p>
            <a:pPr algn="l" marL="561336" indent="-280668" lvl="1">
              <a:lnSpc>
                <a:spcPts val="3509"/>
              </a:lnSpc>
              <a:spcBef>
                <a:spcPct val="0"/>
              </a:spcBef>
              <a:buAutoNum type="arabicPeriod" startAt="1"/>
            </a:pPr>
            <a:r>
              <a:rPr lang="en-US" sz="2599" spc="155">
                <a:solidFill>
                  <a:srgbClr val="000000"/>
                </a:solidFill>
                <a:latin typeface="DM Sans"/>
                <a:ea typeface="DM Sans"/>
                <a:cs typeface="DM Sans"/>
                <a:sym typeface="DM Sans"/>
              </a:rPr>
              <a:t> Llamaindex provides function for agentic workiflow of Summary and QA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AutoShape 3" id="3"/>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4" id="4"/>
          <p:cNvGrpSpPr/>
          <p:nvPr/>
        </p:nvGrpSpPr>
        <p:grpSpPr>
          <a:xfrm rot="0">
            <a:off x="5930165" y="4823914"/>
            <a:ext cx="502056" cy="50205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6" id="6"/>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7" id="7"/>
          <p:cNvGrpSpPr/>
          <p:nvPr/>
        </p:nvGrpSpPr>
        <p:grpSpPr>
          <a:xfrm rot="0">
            <a:off x="2227066" y="4823914"/>
            <a:ext cx="502056" cy="50205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9" id="9"/>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10" id="10"/>
          <p:cNvGrpSpPr/>
          <p:nvPr/>
        </p:nvGrpSpPr>
        <p:grpSpPr>
          <a:xfrm rot="0">
            <a:off x="9653627" y="4823914"/>
            <a:ext cx="502056" cy="5020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2" id="12"/>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3" id="13"/>
          <p:cNvGrpSpPr/>
          <p:nvPr/>
        </p:nvGrpSpPr>
        <p:grpSpPr>
          <a:xfrm rot="0">
            <a:off x="13396139" y="4823914"/>
            <a:ext cx="502056" cy="50205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5" id="1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6" id="16"/>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Future Enhancements</a:t>
            </a:r>
          </a:p>
        </p:txBody>
      </p:sp>
      <p:sp>
        <p:nvSpPr>
          <p:cNvPr name="TextBox 17" id="17"/>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8" id="18"/>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9" id="19"/>
          <p:cNvSpPr txBox="true"/>
          <p:nvPr/>
        </p:nvSpPr>
        <p:spPr>
          <a:xfrm rot="0">
            <a:off x="1609036" y="6539405"/>
            <a:ext cx="2646492" cy="2024254"/>
          </a:xfrm>
          <a:prstGeom prst="rect">
            <a:avLst/>
          </a:prstGeom>
        </p:spPr>
        <p:txBody>
          <a:bodyPr anchor="t" rtlCol="false" tIns="0" lIns="0" bIns="0" rIns="0">
            <a:spAutoFit/>
          </a:bodyPr>
          <a:lstStyle/>
          <a:p>
            <a:pPr algn="l">
              <a:lnSpc>
                <a:spcPts val="4055"/>
              </a:lnSpc>
            </a:pPr>
            <a:r>
              <a:rPr lang="en-US" sz="2599">
                <a:solidFill>
                  <a:srgbClr val="000000"/>
                </a:solidFill>
                <a:latin typeface="DM Sans"/>
                <a:ea typeface="DM Sans"/>
                <a:cs typeface="DM Sans"/>
                <a:sym typeface="DM Sans"/>
              </a:rPr>
              <a:t>Check how to work with huggingface with LLamaindex</a:t>
            </a: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Freeform 22" id="22"/>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4" id="24"/>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5" id="25"/>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26" id="26"/>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7" id="27"/>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8" id="28"/>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9" id="29"/>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TextBox 30" id="30"/>
          <p:cNvSpPr txBox="true"/>
          <p:nvPr/>
        </p:nvSpPr>
        <p:spPr>
          <a:xfrm rot="0">
            <a:off x="5108976" y="6539405"/>
            <a:ext cx="2646492" cy="1509904"/>
          </a:xfrm>
          <a:prstGeom prst="rect">
            <a:avLst/>
          </a:prstGeom>
        </p:spPr>
        <p:txBody>
          <a:bodyPr anchor="t" rtlCol="false" tIns="0" lIns="0" bIns="0" rIns="0">
            <a:spAutoFit/>
          </a:bodyPr>
          <a:lstStyle/>
          <a:p>
            <a:pPr algn="l">
              <a:lnSpc>
                <a:spcPts val="4055"/>
              </a:lnSpc>
            </a:pPr>
            <a:r>
              <a:rPr lang="en-US" sz="2599">
                <a:solidFill>
                  <a:srgbClr val="000000"/>
                </a:solidFill>
                <a:latin typeface="DM Sans"/>
                <a:ea typeface="DM Sans"/>
                <a:cs typeface="DM Sans"/>
                <a:sym typeface="DM Sans"/>
              </a:rPr>
              <a:t>Graph QA can significantly improve results</a:t>
            </a:r>
          </a:p>
        </p:txBody>
      </p:sp>
      <p:sp>
        <p:nvSpPr>
          <p:cNvPr name="TextBox 31" id="31"/>
          <p:cNvSpPr txBox="true"/>
          <p:nvPr/>
        </p:nvSpPr>
        <p:spPr>
          <a:xfrm rot="0">
            <a:off x="9222761" y="6539405"/>
            <a:ext cx="2646492" cy="2024254"/>
          </a:xfrm>
          <a:prstGeom prst="rect">
            <a:avLst/>
          </a:prstGeom>
        </p:spPr>
        <p:txBody>
          <a:bodyPr anchor="t" rtlCol="false" tIns="0" lIns="0" bIns="0" rIns="0">
            <a:spAutoFit/>
          </a:bodyPr>
          <a:lstStyle/>
          <a:p>
            <a:pPr algn="l">
              <a:lnSpc>
                <a:spcPts val="4055"/>
              </a:lnSpc>
            </a:pPr>
            <a:r>
              <a:rPr lang="en-US" sz="2599">
                <a:solidFill>
                  <a:srgbClr val="000000"/>
                </a:solidFill>
                <a:latin typeface="DM Sans"/>
                <a:ea typeface="DM Sans"/>
                <a:cs typeface="DM Sans"/>
                <a:sym typeface="DM Sans"/>
              </a:rPr>
              <a:t>Better Transformer models suitable multilingual text</a:t>
            </a:r>
          </a:p>
        </p:txBody>
      </p:sp>
      <p:sp>
        <p:nvSpPr>
          <p:cNvPr name="TextBox 32" id="32"/>
          <p:cNvSpPr txBox="true"/>
          <p:nvPr/>
        </p:nvSpPr>
        <p:spPr>
          <a:xfrm rot="0">
            <a:off x="12965273" y="6539405"/>
            <a:ext cx="2646492" cy="2024254"/>
          </a:xfrm>
          <a:prstGeom prst="rect">
            <a:avLst/>
          </a:prstGeom>
        </p:spPr>
        <p:txBody>
          <a:bodyPr anchor="t" rtlCol="false" tIns="0" lIns="0" bIns="0" rIns="0">
            <a:spAutoFit/>
          </a:bodyPr>
          <a:lstStyle/>
          <a:p>
            <a:pPr algn="l">
              <a:lnSpc>
                <a:spcPts val="4055"/>
              </a:lnSpc>
            </a:pPr>
            <a:r>
              <a:rPr lang="en-US" sz="2599">
                <a:solidFill>
                  <a:srgbClr val="000000"/>
                </a:solidFill>
                <a:latin typeface="DM Sans"/>
                <a:ea typeface="DM Sans"/>
                <a:cs typeface="DM Sans"/>
                <a:sym typeface="DM Sans"/>
              </a:rPr>
              <a:t>Combination of GraphQA and Vector/Hybrid Search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DAGS5_CXoI4</dc:identifier>
  <dcterms:modified xsi:type="dcterms:W3CDTF">2011-08-01T06:04:30Z</dcterms:modified>
  <cp:revision>1</cp:revision>
  <dc:title>Multilingual PDF RAG System</dc:title>
</cp:coreProperties>
</file>