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10" d="100"/>
          <a:sy n="110" d="100"/>
        </p:scale>
        <p:origin x="-1002" y="-180"/>
      </p:cViewPr>
      <p:guideLst>
        <p:guide orient="horz" pos="312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62A472-36B0-4F23-8351-7E7FEC16EAE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35725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2A472-36B0-4F23-8351-7E7FEC16EAE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16962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4"/>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4"/>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2A472-36B0-4F23-8351-7E7FEC16EAE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374544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2A472-36B0-4F23-8351-7E7FEC16EAE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24529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7" y="2469625"/>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7" y="6629227"/>
            <a:ext cx="5915025" cy="21669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2A472-36B0-4F23-8351-7E7FEC16EAEB}" type="datetimeFigureOut">
              <a:rPr lang="en-US" smtClean="0"/>
              <a:pPr/>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354907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62A472-36B0-4F23-8351-7E7FEC16EAEB}"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180295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2" y="527406"/>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4"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4"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62A472-36B0-4F23-8351-7E7FEC16EAEB}" type="datetimeFigureOut">
              <a:rPr lang="en-US" smtClean="0"/>
              <a:pPr/>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390346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62A472-36B0-4F23-8351-7E7FEC16EAEB}" type="datetimeFigureOut">
              <a:rPr lang="en-US" smtClean="0"/>
              <a:pPr/>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144432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2A472-36B0-4F23-8351-7E7FEC16EAEB}" type="datetimeFigureOut">
              <a:rPr lang="en-US" smtClean="0"/>
              <a:pPr/>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395275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4" y="1426284"/>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2A472-36B0-4F23-8351-7E7FEC16EAEB}"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215799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4" y="1426284"/>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2A472-36B0-4F23-8351-7E7FEC16EAEB}" type="datetimeFigureOut">
              <a:rPr lang="en-US" smtClean="0"/>
              <a:pPr/>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39791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9" y="527406"/>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9"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8"/>
            <a:ext cx="1543050" cy="527402"/>
          </a:xfrm>
          <a:prstGeom prst="rect">
            <a:avLst/>
          </a:prstGeom>
        </p:spPr>
        <p:txBody>
          <a:bodyPr vert="horz" lIns="91440" tIns="45720" rIns="91440" bIns="45720" rtlCol="0" anchor="ctr"/>
          <a:lstStyle>
            <a:lvl1pPr algn="l">
              <a:defRPr sz="900">
                <a:solidFill>
                  <a:schemeClr val="tx1">
                    <a:tint val="75000"/>
                  </a:schemeClr>
                </a:solidFill>
              </a:defRPr>
            </a:lvl1pPr>
          </a:lstStyle>
          <a:p>
            <a:fld id="{1B62A472-36B0-4F23-8351-7E7FEC16EAEB}" type="datetimeFigureOut">
              <a:rPr lang="en-US" smtClean="0"/>
              <a:pPr/>
              <a:t>4/17/2017</a:t>
            </a:fld>
            <a:endParaRPr lang="en-US"/>
          </a:p>
        </p:txBody>
      </p:sp>
      <p:sp>
        <p:nvSpPr>
          <p:cNvPr id="5" name="Footer Placeholder 4"/>
          <p:cNvSpPr>
            <a:spLocks noGrp="1"/>
          </p:cNvSpPr>
          <p:nvPr>
            <p:ph type="ftr" sz="quarter" idx="3"/>
          </p:nvPr>
        </p:nvSpPr>
        <p:spPr>
          <a:xfrm>
            <a:off x="2271714" y="9181398"/>
            <a:ext cx="2314575" cy="52740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8"/>
            <a:ext cx="1543050" cy="527402"/>
          </a:xfrm>
          <a:prstGeom prst="rect">
            <a:avLst/>
          </a:prstGeom>
        </p:spPr>
        <p:txBody>
          <a:bodyPr vert="horz" lIns="91440" tIns="45720" rIns="91440" bIns="45720" rtlCol="0" anchor="ctr"/>
          <a:lstStyle>
            <a:lvl1pPr algn="r">
              <a:defRPr sz="900">
                <a:solidFill>
                  <a:schemeClr val="tx1">
                    <a:tint val="75000"/>
                  </a:schemeClr>
                </a:solidFill>
              </a:defRPr>
            </a:lvl1pPr>
          </a:lstStyle>
          <a:p>
            <a:fld id="{ADB6D8A6-8BC1-40C3-B6AB-4CB77D3DC14E}" type="slidenum">
              <a:rPr lang="en-US" smtClean="0"/>
              <a:pPr/>
              <a:t>‹#›</a:t>
            </a:fld>
            <a:endParaRPr lang="en-US"/>
          </a:p>
        </p:txBody>
      </p:sp>
    </p:spTree>
    <p:extLst>
      <p:ext uri="{BB962C8B-B14F-4D97-AF65-F5344CB8AC3E}">
        <p14:creationId xmlns:p14="http://schemas.microsoft.com/office/powerpoint/2010/main" xmlns="" val="4971390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2">
            <a:extLst>
              <a:ext uri="{28A0092B-C50C-407E-A947-70E740481C1C}">
                <a14:useLocalDpi xmlns:a14="http://schemas.microsoft.com/office/drawing/2010/main" xmlns="" val="0"/>
              </a:ext>
            </a:extLst>
          </a:blip>
          <a:srcRect l="23665" t="19403" r="23029" b="9753"/>
          <a:stretch/>
        </p:blipFill>
        <p:spPr>
          <a:xfrm>
            <a:off x="6571" y="1498563"/>
            <a:ext cx="835524" cy="723647"/>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971" y="731917"/>
            <a:ext cx="714468" cy="788539"/>
          </a:xfrm>
          <a:prstGeom prst="rect">
            <a:avLst/>
          </a:prstGeom>
        </p:spPr>
      </p:pic>
      <p:pic>
        <p:nvPicPr>
          <p:cNvPr id="5" name="Picture 4"/>
          <p:cNvPicPr>
            <a:picLocks noChangeAspect="1"/>
          </p:cNvPicPr>
          <p:nvPr/>
        </p:nvPicPr>
        <p:blipFill>
          <a:blip r:embed="rId4" cstate="print"/>
          <a:stretch>
            <a:fillRect/>
          </a:stretch>
        </p:blipFill>
        <p:spPr>
          <a:xfrm>
            <a:off x="59736" y="51683"/>
            <a:ext cx="1484288" cy="634117"/>
          </a:xfrm>
          <a:prstGeom prst="rect">
            <a:avLst/>
          </a:prstGeom>
        </p:spPr>
      </p:pic>
      <p:pic>
        <p:nvPicPr>
          <p:cNvPr id="6" name="Picture 6"/>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672427" y="4058"/>
            <a:ext cx="1170037" cy="7605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876747" y="-14992"/>
            <a:ext cx="5362575" cy="2423740"/>
          </a:xfrm>
          <a:prstGeom prst="rect">
            <a:avLst/>
          </a:prstGeom>
          <a:noFill/>
        </p:spPr>
        <p:txBody>
          <a:bodyPr wrap="square" rtlCol="0">
            <a:spAutoFit/>
          </a:bodyPr>
          <a:lstStyle/>
          <a:p>
            <a:pPr algn="ctr"/>
            <a:r>
              <a:rPr lang="en-US" sz="2400" b="1" dirty="0" err="1" smtClean="0">
                <a:solidFill>
                  <a:srgbClr val="C00000"/>
                </a:solidFill>
                <a:latin typeface="Calisto MT" pitchFamily="18" charset="0"/>
              </a:rPr>
              <a:t>Bio</a:t>
            </a:r>
            <a:r>
              <a:rPr lang="en-US" sz="2400" b="1" dirty="0" err="1" smtClean="0">
                <a:solidFill>
                  <a:srgbClr val="0070C0"/>
                </a:solidFill>
                <a:latin typeface="Calisto MT" pitchFamily="18" charset="0"/>
              </a:rPr>
              <a:t>MET</a:t>
            </a:r>
            <a:r>
              <a:rPr lang="en-US" sz="2400" b="1" dirty="0" smtClean="0">
                <a:solidFill>
                  <a:srgbClr val="0070C0"/>
                </a:solidFill>
                <a:latin typeface="Calisto MT" pitchFamily="18" charset="0"/>
              </a:rPr>
              <a:t> 2018</a:t>
            </a:r>
          </a:p>
          <a:p>
            <a:pPr algn="ctr"/>
            <a:r>
              <a:rPr lang="en-IN" sz="1600" b="1" dirty="0" smtClean="0"/>
              <a:t>  An </a:t>
            </a:r>
            <a:r>
              <a:rPr lang="en-IN" sz="1600" b="1" dirty="0"/>
              <a:t>International conference on </a:t>
            </a:r>
            <a:r>
              <a:rPr lang="en-IN" sz="1600" b="1" dirty="0" smtClean="0">
                <a:solidFill>
                  <a:srgbClr val="C00000"/>
                </a:solidFill>
              </a:rPr>
              <a:t>Bio</a:t>
            </a:r>
            <a:r>
              <a:rPr lang="en-IN" sz="1600" b="1" dirty="0" smtClean="0"/>
              <a:t>-</a:t>
            </a:r>
            <a:r>
              <a:rPr lang="en-IN" sz="1600" b="1" dirty="0" smtClean="0">
                <a:solidFill>
                  <a:schemeClr val="accent5"/>
                </a:solidFill>
              </a:rPr>
              <a:t>M</a:t>
            </a:r>
            <a:r>
              <a:rPr lang="en-IN" sz="1600" b="1" dirty="0" smtClean="0"/>
              <a:t>aterials</a:t>
            </a:r>
            <a:r>
              <a:rPr lang="en-IN" sz="1600" b="1" dirty="0"/>
              <a:t>, </a:t>
            </a:r>
            <a:endParaRPr lang="en-IN" sz="1600" b="1" dirty="0" smtClean="0"/>
          </a:p>
          <a:p>
            <a:pPr algn="ctr"/>
            <a:r>
              <a:rPr lang="en-IN" sz="1600" b="1" dirty="0" smtClean="0">
                <a:solidFill>
                  <a:srgbClr val="C00000"/>
                </a:solidFill>
              </a:rPr>
              <a:t>Bio</a:t>
            </a:r>
            <a:r>
              <a:rPr lang="en-IN" sz="1600" b="1" dirty="0" smtClean="0"/>
              <a:t>-</a:t>
            </a:r>
            <a:r>
              <a:rPr lang="en-IN" sz="1600" b="1" dirty="0" smtClean="0">
                <a:solidFill>
                  <a:schemeClr val="accent5"/>
                </a:solidFill>
              </a:rPr>
              <a:t>E</a:t>
            </a:r>
            <a:r>
              <a:rPr lang="en-IN" sz="1600" b="1" dirty="0" smtClean="0"/>
              <a:t>ngineering </a:t>
            </a:r>
            <a:r>
              <a:rPr lang="en-IN" sz="1600" b="1" dirty="0"/>
              <a:t>and </a:t>
            </a:r>
            <a:r>
              <a:rPr lang="en-IN" sz="1600" b="1" dirty="0" smtClean="0">
                <a:solidFill>
                  <a:srgbClr val="C00000"/>
                </a:solidFill>
              </a:rPr>
              <a:t>Bio</a:t>
            </a:r>
            <a:r>
              <a:rPr lang="en-IN" sz="1600" b="1" dirty="0" smtClean="0"/>
              <a:t>-</a:t>
            </a:r>
            <a:r>
              <a:rPr lang="en-IN" sz="1600" b="1" dirty="0" err="1" smtClean="0">
                <a:solidFill>
                  <a:schemeClr val="accent5"/>
                </a:solidFill>
              </a:rPr>
              <a:t>T</a:t>
            </a:r>
            <a:r>
              <a:rPr lang="en-IN" sz="1600" b="1" dirty="0" err="1" smtClean="0"/>
              <a:t>heranostics</a:t>
            </a:r>
            <a:endParaRPr lang="en-IN" sz="1600" b="1" dirty="0" smtClean="0"/>
          </a:p>
          <a:p>
            <a:pPr algn="ctr"/>
            <a:r>
              <a:rPr lang="en-IN" sz="1600" b="1" dirty="0">
                <a:solidFill>
                  <a:schemeClr val="accent2"/>
                </a:solidFill>
              </a:rPr>
              <a:t>24th-28th July 2018</a:t>
            </a:r>
            <a:endParaRPr lang="en-IN" sz="1600" b="1" dirty="0" smtClean="0">
              <a:solidFill>
                <a:schemeClr val="accent2"/>
              </a:solidFill>
            </a:endParaRPr>
          </a:p>
          <a:p>
            <a:pPr algn="ctr"/>
            <a:r>
              <a:rPr lang="en-US" sz="1100" b="1" i="1" dirty="0" smtClean="0">
                <a:solidFill>
                  <a:srgbClr val="002060"/>
                </a:solidFill>
              </a:rPr>
              <a:t>Organized by</a:t>
            </a:r>
          </a:p>
          <a:p>
            <a:pPr algn="ctr"/>
            <a:r>
              <a:rPr lang="en-US" sz="1400" b="1" dirty="0" smtClean="0">
                <a:solidFill>
                  <a:srgbClr val="002060"/>
                </a:solidFill>
              </a:rPr>
              <a:t>Centre for Biomaterials, Cellular and Molecular Theranostics (CBCMT) VIT University, Vellore, India</a:t>
            </a:r>
          </a:p>
          <a:p>
            <a:pPr algn="ctr"/>
            <a:r>
              <a:rPr lang="en-US" sz="1050" b="1" i="1" dirty="0" smtClean="0">
                <a:solidFill>
                  <a:srgbClr val="00B050"/>
                </a:solidFill>
              </a:rPr>
              <a:t>In Association with</a:t>
            </a:r>
          </a:p>
          <a:p>
            <a:pPr algn="ctr"/>
            <a:r>
              <a:rPr lang="en-IN" sz="1200" b="1" dirty="0">
                <a:solidFill>
                  <a:schemeClr val="accent2">
                    <a:lumMod val="75000"/>
                  </a:schemeClr>
                </a:solidFill>
              </a:rPr>
              <a:t>Society for Biomaterials and Artificial Organs (</a:t>
            </a:r>
            <a:r>
              <a:rPr lang="en-IN" sz="1200" b="1" dirty="0" smtClean="0">
                <a:solidFill>
                  <a:schemeClr val="accent2">
                    <a:lumMod val="75000"/>
                  </a:schemeClr>
                </a:solidFill>
              </a:rPr>
              <a:t>India) </a:t>
            </a:r>
          </a:p>
          <a:p>
            <a:pPr algn="ctr"/>
            <a:r>
              <a:rPr lang="en-IN" sz="1200" b="1" dirty="0" smtClean="0">
                <a:solidFill>
                  <a:schemeClr val="accent2">
                    <a:lumMod val="75000"/>
                  </a:schemeClr>
                </a:solidFill>
              </a:rPr>
              <a:t>Society </a:t>
            </a:r>
            <a:r>
              <a:rPr lang="en-IN" sz="1200" b="1" dirty="0">
                <a:solidFill>
                  <a:schemeClr val="accent2">
                    <a:lumMod val="75000"/>
                  </a:schemeClr>
                </a:solidFill>
              </a:rPr>
              <a:t>for Tissue Engineering and Regenerative Medicine (India)</a:t>
            </a:r>
            <a:endParaRPr lang="en-US" sz="1200" b="1" i="1" dirty="0">
              <a:solidFill>
                <a:schemeClr val="accent2">
                  <a:lumMod val="75000"/>
                </a:schemeClr>
              </a:solidFill>
            </a:endParaRPr>
          </a:p>
        </p:txBody>
      </p:sp>
      <p:cxnSp>
        <p:nvCxnSpPr>
          <p:cNvPr id="15" name="Straight Connector 14"/>
          <p:cNvCxnSpPr/>
          <p:nvPr/>
        </p:nvCxnSpPr>
        <p:spPr>
          <a:xfrm>
            <a:off x="0" y="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9899733"/>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63" y="0"/>
            <a:ext cx="1" cy="990600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47227" y="0"/>
            <a:ext cx="6442" cy="989497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033" name="TextBox 1032"/>
          <p:cNvSpPr txBox="1"/>
          <p:nvPr/>
        </p:nvSpPr>
        <p:spPr>
          <a:xfrm>
            <a:off x="115384" y="2289998"/>
            <a:ext cx="3541948" cy="3431709"/>
          </a:xfrm>
          <a:prstGeom prst="rect">
            <a:avLst/>
          </a:prstGeom>
          <a:noFill/>
        </p:spPr>
        <p:txBody>
          <a:bodyPr wrap="square" rtlCol="0">
            <a:spAutoFit/>
          </a:bodyPr>
          <a:lstStyle/>
          <a:p>
            <a:pPr algn="just"/>
            <a:r>
              <a:rPr lang="en-US" sz="1200" b="1" dirty="0" smtClean="0">
                <a:solidFill>
                  <a:schemeClr val="accent2"/>
                </a:solidFill>
              </a:rPr>
              <a:t>About Conference</a:t>
            </a:r>
          </a:p>
          <a:p>
            <a:pPr algn="just"/>
            <a:r>
              <a:rPr lang="en-US" sz="1200" dirty="0" err="1" smtClean="0">
                <a:solidFill>
                  <a:srgbClr val="002060"/>
                </a:solidFill>
              </a:rPr>
              <a:t>BioMET</a:t>
            </a:r>
            <a:r>
              <a:rPr lang="en-US" sz="1200" dirty="0" smtClean="0">
                <a:solidFill>
                  <a:srgbClr val="002060"/>
                </a:solidFill>
              </a:rPr>
              <a:t> 2018 will be an attempt to bring in leading scientists of various fields, clinicians and delegates from healthcare industry together on a single platform. Scientists, clinicians and engineers, from all around the world, having varied research interests like-biomaterials, nanotechnology, tissue engineering, stem cells, molecular biology, drug delivery and gene therapy are invited to critically discuss the challenges and options in clinical theranostics. The conference will consist of two days pre-conference workshop </a:t>
            </a:r>
            <a:r>
              <a:rPr lang="en-US" sz="1200" b="1" dirty="0" smtClean="0">
                <a:solidFill>
                  <a:srgbClr val="002060"/>
                </a:solidFill>
              </a:rPr>
              <a:t>(24</a:t>
            </a:r>
            <a:r>
              <a:rPr lang="en-US" sz="1200" b="1" baseline="30000" dirty="0" smtClean="0">
                <a:solidFill>
                  <a:srgbClr val="002060"/>
                </a:solidFill>
              </a:rPr>
              <a:t>th</a:t>
            </a:r>
            <a:r>
              <a:rPr lang="en-US" sz="1200" b="1" dirty="0" smtClean="0">
                <a:solidFill>
                  <a:srgbClr val="002060"/>
                </a:solidFill>
              </a:rPr>
              <a:t>-25</a:t>
            </a:r>
            <a:r>
              <a:rPr lang="en-US" sz="1200" b="1" baseline="30000" dirty="0" smtClean="0">
                <a:solidFill>
                  <a:srgbClr val="002060"/>
                </a:solidFill>
              </a:rPr>
              <a:t>th</a:t>
            </a:r>
            <a:r>
              <a:rPr lang="en-US" sz="1200" b="1" dirty="0">
                <a:solidFill>
                  <a:srgbClr val="002060"/>
                </a:solidFill>
              </a:rPr>
              <a:t> </a:t>
            </a:r>
            <a:r>
              <a:rPr lang="en-US" sz="1200" b="1" dirty="0" smtClean="0">
                <a:solidFill>
                  <a:srgbClr val="002060"/>
                </a:solidFill>
              </a:rPr>
              <a:t>July)</a:t>
            </a:r>
            <a:r>
              <a:rPr lang="en-US" sz="1200" dirty="0" smtClean="0">
                <a:solidFill>
                  <a:srgbClr val="002060"/>
                </a:solidFill>
              </a:rPr>
              <a:t> followed by the three days </a:t>
            </a:r>
            <a:r>
              <a:rPr lang="en-US" sz="1200" b="1" dirty="0" smtClean="0">
                <a:solidFill>
                  <a:srgbClr val="002060"/>
                </a:solidFill>
              </a:rPr>
              <a:t>(26</a:t>
            </a:r>
            <a:r>
              <a:rPr lang="en-US" sz="1200" b="1" baseline="30000" dirty="0" smtClean="0">
                <a:solidFill>
                  <a:srgbClr val="002060"/>
                </a:solidFill>
              </a:rPr>
              <a:t>th</a:t>
            </a:r>
            <a:r>
              <a:rPr lang="en-US" sz="1200" b="1" dirty="0" smtClean="0">
                <a:solidFill>
                  <a:srgbClr val="002060"/>
                </a:solidFill>
              </a:rPr>
              <a:t>-28</a:t>
            </a:r>
            <a:r>
              <a:rPr lang="en-US" sz="1200" b="1" baseline="30000" dirty="0" smtClean="0">
                <a:solidFill>
                  <a:srgbClr val="002060"/>
                </a:solidFill>
              </a:rPr>
              <a:t>th </a:t>
            </a:r>
            <a:r>
              <a:rPr lang="en-US" sz="1200" b="1" dirty="0" smtClean="0">
                <a:solidFill>
                  <a:srgbClr val="002060"/>
                </a:solidFill>
              </a:rPr>
              <a:t>July) </a:t>
            </a:r>
            <a:r>
              <a:rPr lang="en-US" sz="1200" dirty="0" smtClean="0">
                <a:solidFill>
                  <a:srgbClr val="002060"/>
                </a:solidFill>
              </a:rPr>
              <a:t>conference that include- keynote and plenary sessions, </a:t>
            </a:r>
            <a:r>
              <a:rPr lang="en-US" sz="1200" dirty="0" smtClean="0">
                <a:solidFill>
                  <a:srgbClr val="002060"/>
                </a:solidFill>
              </a:rPr>
              <a:t>brain-storming </a:t>
            </a:r>
            <a:r>
              <a:rPr lang="en-US" sz="1200" dirty="0" smtClean="0">
                <a:solidFill>
                  <a:srgbClr val="002060"/>
                </a:solidFill>
              </a:rPr>
              <a:t>panel discussions by invited speakers, oral and poster presentation by participants. </a:t>
            </a:r>
            <a:endParaRPr lang="en-US" sz="1200" dirty="0">
              <a:solidFill>
                <a:srgbClr val="002060"/>
              </a:solidFill>
            </a:endParaRPr>
          </a:p>
          <a:p>
            <a:pPr algn="just"/>
            <a:endParaRPr lang="en-US" sz="500" dirty="0" smtClean="0"/>
          </a:p>
          <a:p>
            <a:pPr algn="just"/>
            <a:endParaRPr lang="en-US" sz="500" dirty="0"/>
          </a:p>
          <a:p>
            <a:pPr algn="just"/>
            <a:endParaRPr lang="en-US" sz="500" dirty="0" smtClean="0"/>
          </a:p>
          <a:p>
            <a:pPr algn="just"/>
            <a:endParaRPr lang="en-US" sz="500" dirty="0"/>
          </a:p>
          <a:p>
            <a:pPr algn="just"/>
            <a:endParaRPr lang="en-US" sz="500" dirty="0"/>
          </a:p>
        </p:txBody>
      </p:sp>
      <p:sp>
        <p:nvSpPr>
          <p:cNvPr id="51" name="TextBox 50"/>
          <p:cNvSpPr txBox="1"/>
          <p:nvPr/>
        </p:nvSpPr>
        <p:spPr>
          <a:xfrm>
            <a:off x="3623336" y="5259099"/>
            <a:ext cx="1665914" cy="307777"/>
          </a:xfrm>
          <a:prstGeom prst="rect">
            <a:avLst/>
          </a:prstGeom>
          <a:noFill/>
        </p:spPr>
        <p:txBody>
          <a:bodyPr wrap="square" rtlCol="0">
            <a:spAutoFit/>
          </a:bodyPr>
          <a:lstStyle/>
          <a:p>
            <a:r>
              <a:rPr lang="en-US" sz="1400" b="1" dirty="0" smtClean="0">
                <a:solidFill>
                  <a:schemeClr val="accent2"/>
                </a:solidFill>
              </a:rPr>
              <a:t>Important Dates</a:t>
            </a:r>
          </a:p>
        </p:txBody>
      </p:sp>
      <p:cxnSp>
        <p:nvCxnSpPr>
          <p:cNvPr id="37" name="Straight Connector 36"/>
          <p:cNvCxnSpPr/>
          <p:nvPr/>
        </p:nvCxnSpPr>
        <p:spPr>
          <a:xfrm>
            <a:off x="-1203" y="228728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xmlns="" val="4166145873"/>
              </p:ext>
            </p:extLst>
          </p:nvPr>
        </p:nvGraphicFramePr>
        <p:xfrm>
          <a:off x="3710765" y="5540351"/>
          <a:ext cx="3043718" cy="3074797"/>
        </p:xfrm>
        <a:graphic>
          <a:graphicData uri="http://schemas.openxmlformats.org/drawingml/2006/table">
            <a:tbl>
              <a:tblPr firstRow="1" firstCol="1" bandRow="1">
                <a:tableStyleId>{5940675A-B579-460E-94D1-54222C63F5DA}</a:tableStyleId>
              </a:tblPr>
              <a:tblGrid>
                <a:gridCol w="1597409"/>
                <a:gridCol w="1446309"/>
              </a:tblGrid>
              <a:tr h="0">
                <a:tc>
                  <a:txBody>
                    <a:bodyPr/>
                    <a:lstStyle/>
                    <a:p>
                      <a:pPr marL="0" marR="0" algn="l" defTabSz="685800" rtl="0" eaLnBrk="1" latinLnBrk="0" hangingPunct="1">
                        <a:lnSpc>
                          <a:spcPct val="115000"/>
                        </a:lnSpc>
                        <a:spcBef>
                          <a:spcPts val="0"/>
                        </a:spcBef>
                        <a:spcAft>
                          <a:spcPts val="0"/>
                        </a:spcAft>
                      </a:pPr>
                      <a:r>
                        <a:rPr lang="en-IN" sz="1100" b="0" kern="1200" dirty="0" smtClean="0">
                          <a:solidFill>
                            <a:schemeClr val="tx1"/>
                          </a:solidFill>
                          <a:latin typeface="+mn-lt"/>
                          <a:ea typeface="+mn-ea"/>
                          <a:cs typeface="+mn-cs"/>
                        </a:rPr>
                        <a:t>Pre-conference Workshop</a:t>
                      </a:r>
                    </a:p>
                  </a:txBody>
                  <a:tcPr marL="45720" marR="45720">
                    <a:solidFill>
                      <a:schemeClr val="accent1">
                        <a:lumMod val="20000"/>
                        <a:lumOff val="80000"/>
                      </a:schemeClr>
                    </a:solidFill>
                  </a:tcPr>
                </a:tc>
                <a:tc>
                  <a:txBody>
                    <a:bodyPr/>
                    <a:lstStyle/>
                    <a:p>
                      <a:pPr marL="0" marR="0" indent="0" algn="l" defTabSz="685800" rtl="0" eaLnBrk="1" fontAlgn="auto" latinLnBrk="0" hangingPunct="1">
                        <a:lnSpc>
                          <a:spcPct val="115000"/>
                        </a:lnSpc>
                        <a:spcBef>
                          <a:spcPts val="0"/>
                        </a:spcBef>
                        <a:spcAft>
                          <a:spcPts val="0"/>
                        </a:spcAft>
                        <a:buClrTx/>
                        <a:buSzTx/>
                        <a:buFontTx/>
                        <a:buNone/>
                        <a:tabLst/>
                        <a:defRPr/>
                      </a:pPr>
                      <a:r>
                        <a:rPr lang="en-US" sz="1100" b="0" dirty="0" smtClean="0">
                          <a:solidFill>
                            <a:schemeClr val="tx1"/>
                          </a:solidFill>
                        </a:rPr>
                        <a:t>24</a:t>
                      </a:r>
                      <a:r>
                        <a:rPr lang="en-US" sz="1100" b="0" baseline="30000" dirty="0" smtClean="0">
                          <a:solidFill>
                            <a:schemeClr val="tx1"/>
                          </a:solidFill>
                        </a:rPr>
                        <a:t>th</a:t>
                      </a:r>
                      <a:r>
                        <a:rPr lang="en-US" sz="1100" b="0" dirty="0" smtClean="0">
                          <a:solidFill>
                            <a:schemeClr val="tx1"/>
                          </a:solidFill>
                        </a:rPr>
                        <a:t>-25</a:t>
                      </a:r>
                      <a:r>
                        <a:rPr lang="en-US" sz="1100" b="0" baseline="30000" dirty="0" smtClean="0">
                          <a:solidFill>
                            <a:schemeClr val="tx1"/>
                          </a:solidFill>
                        </a:rPr>
                        <a:t>th</a:t>
                      </a:r>
                      <a:r>
                        <a:rPr lang="en-US" sz="1100" b="0" dirty="0" smtClean="0">
                          <a:solidFill>
                            <a:schemeClr val="tx1"/>
                          </a:solidFill>
                        </a:rPr>
                        <a:t> July</a:t>
                      </a:r>
                      <a:r>
                        <a:rPr lang="en-US" sz="1100" b="0" baseline="0" dirty="0" smtClean="0">
                          <a:solidFill>
                            <a:schemeClr val="tx1"/>
                          </a:solidFill>
                        </a:rPr>
                        <a:t> 2018</a:t>
                      </a:r>
                      <a:endParaRPr lang="en-US" sz="1100" b="0"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1">
                        <a:lumMod val="20000"/>
                        <a:lumOff val="80000"/>
                      </a:schemeClr>
                    </a:solidFill>
                  </a:tcPr>
                </a:tc>
              </a:tr>
              <a:tr h="0">
                <a:tc>
                  <a:txBody>
                    <a:bodyPr/>
                    <a:lstStyle/>
                    <a:p>
                      <a:pPr marL="0" marR="0" algn="l" defTabSz="685800" rtl="0" eaLnBrk="1" latinLnBrk="0" hangingPunct="1">
                        <a:lnSpc>
                          <a:spcPct val="115000"/>
                        </a:lnSpc>
                        <a:spcBef>
                          <a:spcPts val="0"/>
                        </a:spcBef>
                        <a:spcAft>
                          <a:spcPts val="0"/>
                        </a:spcAft>
                      </a:pPr>
                      <a:r>
                        <a:rPr lang="en-IN" sz="1100" b="0" kern="1200" dirty="0" smtClean="0">
                          <a:solidFill>
                            <a:schemeClr val="tx1"/>
                          </a:solidFill>
                          <a:latin typeface="+mn-lt"/>
                          <a:ea typeface="+mn-ea"/>
                          <a:cs typeface="+mn-cs"/>
                        </a:rPr>
                        <a:t>Conference Dates</a:t>
                      </a:r>
                    </a:p>
                  </a:txBody>
                  <a:tcPr marL="45720" marR="45720">
                    <a:solidFill>
                      <a:schemeClr val="accent1">
                        <a:lumMod val="20000"/>
                        <a:lumOff val="80000"/>
                      </a:schemeClr>
                    </a:solidFill>
                  </a:tcPr>
                </a:tc>
                <a:tc>
                  <a:txBody>
                    <a:bodyPr/>
                    <a:lstStyle/>
                    <a:p>
                      <a:pPr marL="0" marR="0" indent="0" algn="l" defTabSz="685800" rtl="0" eaLnBrk="1" fontAlgn="auto" latinLnBrk="0" hangingPunct="1">
                        <a:lnSpc>
                          <a:spcPct val="115000"/>
                        </a:lnSpc>
                        <a:spcBef>
                          <a:spcPts val="0"/>
                        </a:spcBef>
                        <a:spcAft>
                          <a:spcPts val="0"/>
                        </a:spcAft>
                        <a:buClrTx/>
                        <a:buSzTx/>
                        <a:buFontTx/>
                        <a:buNone/>
                        <a:tabLst/>
                        <a:defRPr/>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26</a:t>
                      </a:r>
                      <a:r>
                        <a:rPr lang="en-US" sz="1100" baseline="30000" dirty="0" smtClean="0">
                          <a:effectLst/>
                          <a:latin typeface="Calibri" panose="020F0502020204030204" pitchFamily="34" charset="0"/>
                          <a:ea typeface="Times New Roman" panose="02020603050405020304" pitchFamily="18" charset="0"/>
                          <a:cs typeface="Times New Roman" panose="02020603050405020304" pitchFamily="18" charset="0"/>
                        </a:rPr>
                        <a:t>th</a:t>
                      </a: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-28</a:t>
                      </a:r>
                      <a:r>
                        <a:rPr lang="en-US" sz="1100" baseline="30000" dirty="0" smtClean="0">
                          <a:effectLst/>
                          <a:latin typeface="Calibri" panose="020F0502020204030204" pitchFamily="34" charset="0"/>
                          <a:ea typeface="Times New Roman" panose="02020603050405020304" pitchFamily="18" charset="0"/>
                          <a:cs typeface="Times New Roman" panose="02020603050405020304" pitchFamily="18" charset="0"/>
                        </a:rPr>
                        <a:t>th</a:t>
                      </a:r>
                      <a:r>
                        <a:rPr lang="en-US" sz="1100" baseline="0" dirty="0" smtClean="0">
                          <a:effectLst/>
                          <a:latin typeface="Calibri" panose="020F0502020204030204" pitchFamily="34" charset="0"/>
                          <a:ea typeface="Times New Roman" panose="02020603050405020304" pitchFamily="18" charset="0"/>
                          <a:cs typeface="Times New Roman" panose="02020603050405020304" pitchFamily="18" charset="0"/>
                        </a:rPr>
                        <a:t> July 2018</a:t>
                      </a:r>
                      <a:endParaRPr lang="en-US"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1">
                        <a:lumMod val="20000"/>
                        <a:lumOff val="80000"/>
                      </a:schemeClr>
                    </a:solidFill>
                  </a:tcPr>
                </a:tc>
              </a:tr>
              <a:tr h="0">
                <a:tc>
                  <a:txBody>
                    <a:bodyPr/>
                    <a:lstStyle/>
                    <a:p>
                      <a:pPr marL="0" marR="0" algn="l" defTabSz="685800" rtl="0" eaLnBrk="1" latinLnBrk="0" hangingPunct="1">
                        <a:lnSpc>
                          <a:spcPct val="115000"/>
                        </a:lnSpc>
                        <a:spcBef>
                          <a:spcPts val="0"/>
                        </a:spcBef>
                        <a:spcAft>
                          <a:spcPts val="0"/>
                        </a:spcAft>
                      </a:pPr>
                      <a:r>
                        <a:rPr lang="en-IN" sz="1100" b="0" kern="1200" dirty="0" smtClean="0">
                          <a:solidFill>
                            <a:schemeClr val="tx1"/>
                          </a:solidFill>
                          <a:latin typeface="+mn-lt"/>
                          <a:ea typeface="+mn-ea"/>
                          <a:cs typeface="+mn-cs"/>
                        </a:rPr>
                        <a:t>Abstract Submission</a:t>
                      </a:r>
                    </a:p>
                  </a:txBody>
                  <a:tcPr marL="45720" marR="45720">
                    <a:solidFill>
                      <a:schemeClr val="accent1">
                        <a:lumMod val="20000"/>
                        <a:lumOff val="80000"/>
                      </a:schemeClr>
                    </a:solidFill>
                  </a:tcPr>
                </a:tc>
                <a:tc>
                  <a:txBody>
                    <a:bodyPr/>
                    <a:lstStyle/>
                    <a:p>
                      <a:pPr marL="0" marR="0" indent="0" algn="l" defTabSz="685800" rtl="0" eaLnBrk="1" fontAlgn="auto" latinLnBrk="0" hangingPunct="1">
                        <a:lnSpc>
                          <a:spcPct val="115000"/>
                        </a:lnSpc>
                        <a:spcBef>
                          <a:spcPts val="0"/>
                        </a:spcBef>
                        <a:spcAft>
                          <a:spcPts val="0"/>
                        </a:spcAft>
                        <a:buClrTx/>
                        <a:buSzTx/>
                        <a:buFontTx/>
                        <a:buNone/>
                        <a:tabLst/>
                        <a:defRPr/>
                      </a:pPr>
                      <a:r>
                        <a:rPr lang="en-IN" sz="1100" dirty="0" smtClean="0">
                          <a:effectLst/>
                        </a:rPr>
                        <a:t>23</a:t>
                      </a:r>
                      <a:r>
                        <a:rPr lang="en-IN" sz="1100" baseline="30000" dirty="0" smtClean="0">
                          <a:effectLst/>
                        </a:rPr>
                        <a:t>rd</a:t>
                      </a:r>
                      <a:r>
                        <a:rPr lang="en-IN" sz="1100" baseline="0" dirty="0" smtClean="0">
                          <a:effectLst/>
                        </a:rPr>
                        <a:t>Jan-</a:t>
                      </a:r>
                      <a:r>
                        <a:rPr lang="en-IN" sz="1100" dirty="0" smtClean="0">
                          <a:effectLst/>
                        </a:rPr>
                        <a:t>23</a:t>
                      </a:r>
                      <a:r>
                        <a:rPr lang="en-IN" sz="1100" baseline="30000" dirty="0" smtClean="0">
                          <a:effectLst/>
                        </a:rPr>
                        <a:t>rd</a:t>
                      </a:r>
                      <a:r>
                        <a:rPr lang="en-IN" sz="1100" dirty="0" smtClean="0">
                          <a:effectLst/>
                        </a:rPr>
                        <a:t> April 2018</a:t>
                      </a:r>
                      <a:endParaRPr lang="en-US"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1">
                        <a:lumMod val="20000"/>
                        <a:lumOff val="80000"/>
                      </a:schemeClr>
                    </a:solidFill>
                  </a:tcPr>
                </a:tc>
              </a:tr>
              <a:tr h="0">
                <a:tc>
                  <a:txBody>
                    <a:bodyPr/>
                    <a:lstStyle/>
                    <a:p>
                      <a:pPr marL="0" marR="0">
                        <a:lnSpc>
                          <a:spcPct val="115000"/>
                        </a:lnSpc>
                        <a:spcBef>
                          <a:spcPts val="0"/>
                        </a:spcBef>
                        <a:spcAft>
                          <a:spcPts val="0"/>
                        </a:spcAft>
                      </a:pPr>
                      <a:r>
                        <a:rPr lang="en-IN" sz="1100" b="0" dirty="0" smtClean="0"/>
                        <a:t>Abstract Acceptance </a:t>
                      </a:r>
                      <a:r>
                        <a:rPr lang="en-IN" sz="1100" b="0" dirty="0" smtClean="0"/>
                        <a:t>Notification</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1">
                        <a:lumMod val="20000"/>
                        <a:lumOff val="80000"/>
                      </a:schemeClr>
                    </a:solidFill>
                  </a:tcPr>
                </a:tc>
                <a:tc>
                  <a:txBody>
                    <a:bodyPr/>
                    <a:lstStyle/>
                    <a:p>
                      <a:pPr marL="0" marR="0">
                        <a:lnSpc>
                          <a:spcPct val="115000"/>
                        </a:lnSpc>
                        <a:spcBef>
                          <a:spcPts val="0"/>
                        </a:spcBef>
                        <a:spcAft>
                          <a:spcPts val="0"/>
                        </a:spcAft>
                      </a:pPr>
                      <a:r>
                        <a:rPr lang="en-IN" sz="1100" b="0" dirty="0">
                          <a:effectLst/>
                        </a:rPr>
                        <a:t>8</a:t>
                      </a:r>
                      <a:r>
                        <a:rPr lang="en-IN" sz="1100" b="0" baseline="30000" dirty="0">
                          <a:effectLst/>
                        </a:rPr>
                        <a:t>th</a:t>
                      </a:r>
                      <a:r>
                        <a:rPr lang="en-IN" sz="1100" b="0" dirty="0">
                          <a:effectLst/>
                        </a:rPr>
                        <a:t> May 2018</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1">
                        <a:lumMod val="20000"/>
                        <a:lumOff val="80000"/>
                      </a:schemeClr>
                    </a:solidFill>
                  </a:tcPr>
                </a:tc>
              </a:tr>
              <a:tr h="0">
                <a:tc gridSpan="2">
                  <a:txBody>
                    <a:bodyPr/>
                    <a:lstStyle/>
                    <a:p>
                      <a:pPr marL="0" marR="0">
                        <a:lnSpc>
                          <a:spcPct val="115000"/>
                        </a:lnSpc>
                        <a:spcBef>
                          <a:spcPts val="0"/>
                        </a:spcBef>
                        <a:spcAft>
                          <a:spcPts val="0"/>
                        </a:spcAft>
                      </a:pPr>
                      <a:r>
                        <a:rPr lang="en-IN" sz="1100" b="0" dirty="0">
                          <a:solidFill>
                            <a:schemeClr val="bg1"/>
                          </a:solidFill>
                          <a:effectLst/>
                        </a:rPr>
                        <a:t>Registration</a:t>
                      </a:r>
                      <a:endParaRPr lang="en-US" sz="1100" b="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6">
                        <a:lumMod val="75000"/>
                      </a:schemeClr>
                    </a:solidFill>
                  </a:tcPr>
                </a:tc>
                <a:tc hMerge="1">
                  <a:txBody>
                    <a:bodyPr/>
                    <a:lstStyle/>
                    <a:p>
                      <a:endParaRPr lang="en-US"/>
                    </a:p>
                  </a:txBody>
                  <a:tcPr/>
                </a:tc>
              </a:tr>
              <a:tr h="0">
                <a:tc>
                  <a:txBody>
                    <a:bodyPr/>
                    <a:lstStyle/>
                    <a:p>
                      <a:pPr marL="0" marR="0" algn="l" defTabSz="685800" rtl="0" eaLnBrk="1" latinLnBrk="0" hangingPunct="1">
                        <a:lnSpc>
                          <a:spcPct val="115000"/>
                        </a:lnSpc>
                        <a:spcBef>
                          <a:spcPts val="0"/>
                        </a:spcBef>
                        <a:spcAft>
                          <a:spcPts val="0"/>
                        </a:spcAft>
                      </a:pPr>
                      <a:r>
                        <a:rPr lang="en-IN" sz="1100" b="0" kern="1200" dirty="0" smtClean="0">
                          <a:solidFill>
                            <a:schemeClr val="tx1"/>
                          </a:solidFill>
                          <a:latin typeface="+mn-lt"/>
                          <a:ea typeface="+mn-ea"/>
                          <a:cs typeface="+mn-cs"/>
                        </a:rPr>
                        <a:t>Registration </a:t>
                      </a:r>
                      <a:r>
                        <a:rPr lang="en-IN" sz="1100" b="0" kern="1200" dirty="0" smtClean="0">
                          <a:solidFill>
                            <a:schemeClr val="tx1"/>
                          </a:solidFill>
                          <a:latin typeface="+mn-lt"/>
                          <a:ea typeface="+mn-ea"/>
                          <a:cs typeface="+mn-cs"/>
                        </a:rPr>
                        <a:t>opens</a:t>
                      </a:r>
                      <a:endParaRPr lang="en-US" sz="1100" b="0" kern="1200" dirty="0">
                        <a:solidFill>
                          <a:schemeClr val="tx1"/>
                        </a:solidFill>
                        <a:latin typeface="+mn-lt"/>
                        <a:ea typeface="+mn-ea"/>
                        <a:cs typeface="+mn-cs"/>
                      </a:endParaRPr>
                    </a:p>
                  </a:txBody>
                  <a:tcPr marL="45720" marR="45720">
                    <a:solidFill>
                      <a:schemeClr val="accent6">
                        <a:lumMod val="20000"/>
                        <a:lumOff val="80000"/>
                      </a:schemeClr>
                    </a:solidFill>
                  </a:tcPr>
                </a:tc>
                <a:tc>
                  <a:txBody>
                    <a:bodyPr/>
                    <a:lstStyle/>
                    <a:p>
                      <a:pPr marL="0" marR="0">
                        <a:lnSpc>
                          <a:spcPct val="115000"/>
                        </a:lnSpc>
                        <a:spcBef>
                          <a:spcPts val="0"/>
                        </a:spcBef>
                        <a:spcAft>
                          <a:spcPts val="0"/>
                        </a:spcAft>
                      </a:pPr>
                      <a:r>
                        <a:rPr lang="en-IN" sz="1100" dirty="0">
                          <a:effectLst/>
                        </a:rPr>
                        <a:t>23</a:t>
                      </a:r>
                      <a:r>
                        <a:rPr lang="en-IN" sz="1100" baseline="30000" dirty="0">
                          <a:effectLst/>
                        </a:rPr>
                        <a:t>rd</a:t>
                      </a:r>
                      <a:r>
                        <a:rPr lang="en-IN" sz="1100" dirty="0">
                          <a:effectLst/>
                        </a:rPr>
                        <a:t> April 2018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6">
                        <a:lumMod val="20000"/>
                        <a:lumOff val="80000"/>
                      </a:scheme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100" b="0" kern="1200" dirty="0" smtClean="0">
                          <a:solidFill>
                            <a:schemeClr val="tx1"/>
                          </a:solidFill>
                          <a:latin typeface="+mn-lt"/>
                          <a:ea typeface="+mn-ea"/>
                          <a:cs typeface="+mn-cs"/>
                        </a:rPr>
                        <a:t>Deadline</a:t>
                      </a:r>
                      <a:r>
                        <a:rPr lang="en-IN" sz="1100" b="0" kern="1200" baseline="0" dirty="0" smtClean="0">
                          <a:solidFill>
                            <a:schemeClr val="tx1"/>
                          </a:solidFill>
                          <a:latin typeface="+mn-lt"/>
                          <a:ea typeface="+mn-ea"/>
                          <a:cs typeface="+mn-cs"/>
                        </a:rPr>
                        <a:t> of </a:t>
                      </a:r>
                      <a:r>
                        <a:rPr lang="en-IN" sz="1100" b="0" kern="1200" dirty="0" smtClean="0">
                          <a:solidFill>
                            <a:schemeClr val="tx1"/>
                          </a:solidFill>
                          <a:latin typeface="+mn-lt"/>
                          <a:ea typeface="+mn-ea"/>
                          <a:cs typeface="+mn-cs"/>
                        </a:rPr>
                        <a:t>Early Bird Registration</a:t>
                      </a:r>
                      <a:endParaRPr lang="en-US" sz="1100" b="0" kern="1200" dirty="0" smtClean="0">
                        <a:solidFill>
                          <a:schemeClr val="tx1"/>
                        </a:solidFill>
                        <a:latin typeface="+mn-lt"/>
                        <a:ea typeface="+mn-ea"/>
                        <a:cs typeface="+mn-cs"/>
                      </a:endParaRPr>
                    </a:p>
                  </a:txBody>
                  <a:tcPr marL="45720" marR="45720">
                    <a:solidFill>
                      <a:schemeClr val="accent6">
                        <a:lumMod val="20000"/>
                        <a:lumOff val="80000"/>
                      </a:schemeClr>
                    </a:solidFill>
                  </a:tcPr>
                </a:tc>
                <a:tc>
                  <a:txBody>
                    <a:bodyPr/>
                    <a:lstStyle/>
                    <a:p>
                      <a:pPr marL="0" marR="0">
                        <a:lnSpc>
                          <a:spcPct val="115000"/>
                        </a:lnSpc>
                        <a:spcBef>
                          <a:spcPts val="0"/>
                        </a:spcBef>
                        <a:spcAft>
                          <a:spcPts val="0"/>
                        </a:spcAft>
                      </a:pPr>
                      <a:r>
                        <a:rPr lang="en-IN" sz="1100" dirty="0" smtClean="0">
                          <a:effectLst/>
                        </a:rPr>
                        <a:t>23</a:t>
                      </a:r>
                      <a:r>
                        <a:rPr lang="en-IN" sz="1100" baseline="30000" dirty="0" smtClean="0">
                          <a:effectLst/>
                        </a:rPr>
                        <a:t>rd</a:t>
                      </a:r>
                      <a:r>
                        <a:rPr lang="en-IN" sz="1100" dirty="0" smtClean="0">
                          <a:effectLst/>
                        </a:rPr>
                        <a:t> </a:t>
                      </a:r>
                      <a:r>
                        <a:rPr lang="en-IN" sz="1100" dirty="0">
                          <a:effectLst/>
                        </a:rPr>
                        <a:t>May 2018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6">
                        <a:lumMod val="20000"/>
                        <a:lumOff val="80000"/>
                      </a:schemeClr>
                    </a:solidFill>
                  </a:tcPr>
                </a:tc>
              </a:tr>
              <a:tr h="0">
                <a:tc>
                  <a:txBody>
                    <a:bodyPr/>
                    <a:lstStyle/>
                    <a:p>
                      <a:pPr marL="0" marR="0" algn="l" defTabSz="685800" rtl="0" eaLnBrk="1" latinLnBrk="0" hangingPunct="1">
                        <a:lnSpc>
                          <a:spcPct val="115000"/>
                        </a:lnSpc>
                        <a:spcBef>
                          <a:spcPts val="0"/>
                        </a:spcBef>
                        <a:spcAft>
                          <a:spcPts val="0"/>
                        </a:spcAft>
                      </a:pPr>
                      <a:r>
                        <a:rPr lang="en-IN" sz="1100" b="0" kern="1200" dirty="0">
                          <a:solidFill>
                            <a:schemeClr val="tx1"/>
                          </a:solidFill>
                          <a:latin typeface="+mn-lt"/>
                          <a:ea typeface="+mn-ea"/>
                          <a:cs typeface="+mn-cs"/>
                        </a:rPr>
                        <a:t>Late </a:t>
                      </a:r>
                      <a:r>
                        <a:rPr lang="en-IN" sz="1100" b="0" kern="1200" dirty="0" smtClean="0">
                          <a:solidFill>
                            <a:schemeClr val="tx1"/>
                          </a:solidFill>
                          <a:latin typeface="+mn-lt"/>
                          <a:ea typeface="+mn-ea"/>
                          <a:cs typeface="+mn-cs"/>
                        </a:rPr>
                        <a:t>Registration </a:t>
                      </a:r>
                      <a:r>
                        <a:rPr lang="en-IN" sz="1100" b="0" kern="1200" dirty="0">
                          <a:solidFill>
                            <a:schemeClr val="tx1"/>
                          </a:solidFill>
                          <a:latin typeface="+mn-lt"/>
                          <a:ea typeface="+mn-ea"/>
                          <a:cs typeface="+mn-cs"/>
                        </a:rPr>
                        <a:t>O</a:t>
                      </a:r>
                      <a:r>
                        <a:rPr lang="en-IN" sz="1100" b="0" kern="1200" dirty="0" smtClean="0">
                          <a:solidFill>
                            <a:schemeClr val="tx1"/>
                          </a:solidFill>
                          <a:latin typeface="+mn-lt"/>
                          <a:ea typeface="+mn-ea"/>
                          <a:cs typeface="+mn-cs"/>
                        </a:rPr>
                        <a:t>pens</a:t>
                      </a:r>
                      <a:endParaRPr lang="en-US" sz="1100" b="0" kern="1200" dirty="0">
                        <a:solidFill>
                          <a:schemeClr val="tx1"/>
                        </a:solidFill>
                        <a:latin typeface="+mn-lt"/>
                        <a:ea typeface="+mn-ea"/>
                        <a:cs typeface="+mn-cs"/>
                      </a:endParaRPr>
                    </a:p>
                  </a:txBody>
                  <a:tcPr marL="45720" marR="45720">
                    <a:solidFill>
                      <a:schemeClr val="accent6">
                        <a:lumMod val="20000"/>
                        <a:lumOff val="80000"/>
                      </a:schemeClr>
                    </a:solidFill>
                  </a:tcPr>
                </a:tc>
                <a:tc>
                  <a:txBody>
                    <a:bodyPr/>
                    <a:lstStyle/>
                    <a:p>
                      <a:pPr marL="0" marR="0">
                        <a:lnSpc>
                          <a:spcPct val="115000"/>
                        </a:lnSpc>
                        <a:spcBef>
                          <a:spcPts val="0"/>
                        </a:spcBef>
                        <a:spcAft>
                          <a:spcPts val="0"/>
                        </a:spcAft>
                      </a:pPr>
                      <a:r>
                        <a:rPr lang="en-IN" sz="1100" dirty="0">
                          <a:effectLst/>
                        </a:rPr>
                        <a:t>24</a:t>
                      </a:r>
                      <a:r>
                        <a:rPr lang="en-IN" sz="1100" baseline="30000" dirty="0">
                          <a:effectLst/>
                        </a:rPr>
                        <a:t>th</a:t>
                      </a:r>
                      <a:r>
                        <a:rPr lang="en-IN" sz="1100" dirty="0">
                          <a:effectLst/>
                        </a:rPr>
                        <a:t> </a:t>
                      </a:r>
                      <a:r>
                        <a:rPr lang="en-IN" sz="1100" dirty="0" smtClean="0">
                          <a:effectLst/>
                        </a:rPr>
                        <a:t>May</a:t>
                      </a:r>
                      <a:r>
                        <a:rPr lang="en-IN" sz="1100" baseline="0" dirty="0" smtClean="0">
                          <a:effectLst/>
                        </a:rPr>
                        <a:t> </a:t>
                      </a:r>
                      <a:r>
                        <a:rPr lang="en-IN" sz="1100" dirty="0" smtClean="0">
                          <a:effectLst/>
                        </a:rPr>
                        <a:t>2018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6">
                        <a:lumMod val="20000"/>
                        <a:lumOff val="80000"/>
                      </a:schemeClr>
                    </a:solidFill>
                  </a:tcPr>
                </a:tc>
              </a:tr>
              <a:tr h="0">
                <a:tc>
                  <a:txBody>
                    <a:bodyPr/>
                    <a:lstStyle/>
                    <a:p>
                      <a:pPr marL="0" marR="0" algn="l" defTabSz="685800" rtl="0" eaLnBrk="1" latinLnBrk="0" hangingPunct="1">
                        <a:lnSpc>
                          <a:spcPct val="115000"/>
                        </a:lnSpc>
                        <a:spcBef>
                          <a:spcPts val="0"/>
                        </a:spcBef>
                        <a:spcAft>
                          <a:spcPts val="0"/>
                        </a:spcAft>
                      </a:pPr>
                      <a:r>
                        <a:rPr lang="en-IN" sz="1100" b="0" kern="1200" dirty="0">
                          <a:solidFill>
                            <a:schemeClr val="tx1"/>
                          </a:solidFill>
                          <a:latin typeface="+mn-lt"/>
                          <a:ea typeface="+mn-ea"/>
                          <a:cs typeface="+mn-cs"/>
                        </a:rPr>
                        <a:t>Late </a:t>
                      </a:r>
                      <a:r>
                        <a:rPr lang="en-IN" sz="1100" b="0" kern="1200" dirty="0" smtClean="0">
                          <a:solidFill>
                            <a:schemeClr val="tx1"/>
                          </a:solidFill>
                          <a:latin typeface="+mn-lt"/>
                          <a:ea typeface="+mn-ea"/>
                          <a:cs typeface="+mn-cs"/>
                        </a:rPr>
                        <a:t>Registration Closes</a:t>
                      </a:r>
                      <a:endParaRPr lang="en-US" sz="1100" b="0" kern="1200" dirty="0">
                        <a:solidFill>
                          <a:schemeClr val="tx1"/>
                        </a:solidFill>
                        <a:latin typeface="+mn-lt"/>
                        <a:ea typeface="+mn-ea"/>
                        <a:cs typeface="+mn-cs"/>
                      </a:endParaRPr>
                    </a:p>
                  </a:txBody>
                  <a:tcPr marL="45720" marR="45720">
                    <a:solidFill>
                      <a:schemeClr val="accent6">
                        <a:lumMod val="20000"/>
                        <a:lumOff val="80000"/>
                      </a:schemeClr>
                    </a:solidFill>
                  </a:tcPr>
                </a:tc>
                <a:tc>
                  <a:txBody>
                    <a:bodyPr/>
                    <a:lstStyle/>
                    <a:p>
                      <a:pPr marL="0" marR="0">
                        <a:lnSpc>
                          <a:spcPct val="115000"/>
                        </a:lnSpc>
                        <a:spcBef>
                          <a:spcPts val="0"/>
                        </a:spcBef>
                        <a:spcAft>
                          <a:spcPts val="0"/>
                        </a:spcAft>
                      </a:pPr>
                      <a:r>
                        <a:rPr lang="en-IN" sz="1100" dirty="0">
                          <a:effectLst/>
                        </a:rPr>
                        <a:t>23</a:t>
                      </a:r>
                      <a:r>
                        <a:rPr lang="en-IN" sz="1100" baseline="30000" dirty="0">
                          <a:effectLst/>
                        </a:rPr>
                        <a:t>rd</a:t>
                      </a:r>
                      <a:r>
                        <a:rPr lang="en-IN" sz="1100" dirty="0">
                          <a:effectLst/>
                        </a:rPr>
                        <a:t>  </a:t>
                      </a:r>
                      <a:r>
                        <a:rPr lang="en-IN" sz="1100" dirty="0" smtClean="0">
                          <a:effectLst/>
                        </a:rPr>
                        <a:t>June </a:t>
                      </a:r>
                      <a:r>
                        <a:rPr lang="en-IN" sz="1100" dirty="0">
                          <a:effectLst/>
                        </a:rPr>
                        <a:t>2018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solidFill>
                      <a:schemeClr val="accent6">
                        <a:lumMod val="20000"/>
                        <a:lumOff val="80000"/>
                      </a:schemeClr>
                    </a:solidFill>
                  </a:tcPr>
                </a:tc>
              </a:tr>
              <a:tr h="36000">
                <a:tc>
                  <a:txBody>
                    <a:bodyPr/>
                    <a:lstStyle/>
                    <a:p>
                      <a:pPr marL="0" marR="0" algn="l" defTabSz="685800" rtl="0" eaLnBrk="1" latinLnBrk="0" hangingPunct="1">
                        <a:lnSpc>
                          <a:spcPct val="115000"/>
                        </a:lnSpc>
                        <a:spcBef>
                          <a:spcPts val="0"/>
                        </a:spcBef>
                        <a:spcAft>
                          <a:spcPts val="0"/>
                        </a:spcAft>
                      </a:pPr>
                      <a:r>
                        <a:rPr lang="en-IN" sz="1100" b="0" kern="1200" dirty="0" smtClean="0">
                          <a:solidFill>
                            <a:schemeClr val="tx1"/>
                          </a:solidFill>
                          <a:latin typeface="+mn-lt"/>
                          <a:ea typeface="+mn-ea"/>
                          <a:cs typeface="+mn-cs"/>
                        </a:rPr>
                        <a:t>Spot Registration</a:t>
                      </a:r>
                      <a:endParaRPr lang="en-US" sz="1100" b="0" kern="1200" dirty="0">
                        <a:solidFill>
                          <a:schemeClr val="tx1"/>
                        </a:solidFill>
                        <a:latin typeface="+mn-lt"/>
                        <a:ea typeface="+mn-ea"/>
                        <a:cs typeface="+mn-cs"/>
                      </a:endParaRPr>
                    </a:p>
                  </a:txBody>
                  <a:tcPr marL="66711" marR="66711" marT="0" marB="0">
                    <a:solidFill>
                      <a:schemeClr val="accent6">
                        <a:lumMod val="20000"/>
                        <a:lumOff val="80000"/>
                      </a:schemeClr>
                    </a:solidFill>
                  </a:tcPr>
                </a:tc>
                <a:tc>
                  <a:txBody>
                    <a:bodyPr/>
                    <a:lstStyle/>
                    <a:p>
                      <a:pPr marL="0" marR="0">
                        <a:lnSpc>
                          <a:spcPct val="115000"/>
                        </a:lnSpc>
                        <a:spcBef>
                          <a:spcPts val="0"/>
                        </a:spcBef>
                        <a:spcAft>
                          <a:spcPts val="0"/>
                        </a:spcAft>
                      </a:pPr>
                      <a:r>
                        <a:rPr lang="en-IN" sz="1100" dirty="0">
                          <a:effectLst/>
                        </a:rPr>
                        <a:t>24</a:t>
                      </a:r>
                      <a:r>
                        <a:rPr lang="en-IN" sz="1100" baseline="30000" dirty="0">
                          <a:effectLst/>
                        </a:rPr>
                        <a:t>th</a:t>
                      </a:r>
                      <a:r>
                        <a:rPr lang="en-IN" sz="1100" dirty="0">
                          <a:effectLst/>
                        </a:rPr>
                        <a:t> - 25</a:t>
                      </a:r>
                      <a:r>
                        <a:rPr lang="en-IN" sz="1100" baseline="30000" dirty="0">
                          <a:effectLst/>
                        </a:rPr>
                        <a:t>th</a:t>
                      </a:r>
                      <a:r>
                        <a:rPr lang="en-IN" sz="1100" dirty="0">
                          <a:effectLst/>
                        </a:rPr>
                        <a:t> </a:t>
                      </a:r>
                      <a:r>
                        <a:rPr lang="en-IN" sz="1100" dirty="0" smtClean="0">
                          <a:effectLst/>
                        </a:rPr>
                        <a:t>July </a:t>
                      </a:r>
                      <a:r>
                        <a:rPr lang="en-IN" sz="1100" dirty="0">
                          <a:effectLst/>
                        </a:rPr>
                        <a:t>2018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6711" marR="66711" marT="0" marB="0">
                    <a:solidFill>
                      <a:schemeClr val="accent6">
                        <a:lumMod val="20000"/>
                        <a:lumOff val="80000"/>
                      </a:schemeClr>
                    </a:solidFill>
                  </a:tcPr>
                </a:tc>
              </a:tr>
            </a:tbl>
          </a:graphicData>
        </a:graphic>
      </p:graphicFrame>
      <p:sp>
        <p:nvSpPr>
          <p:cNvPr id="41" name="TextBox 40"/>
          <p:cNvSpPr txBox="1"/>
          <p:nvPr/>
        </p:nvSpPr>
        <p:spPr>
          <a:xfrm>
            <a:off x="3672174" y="2279298"/>
            <a:ext cx="3014376" cy="3077766"/>
          </a:xfrm>
          <a:prstGeom prst="rect">
            <a:avLst/>
          </a:prstGeom>
          <a:noFill/>
        </p:spPr>
        <p:txBody>
          <a:bodyPr wrap="square" rtlCol="0">
            <a:spAutoFit/>
          </a:bodyPr>
          <a:lstStyle/>
          <a:p>
            <a:pPr algn="just"/>
            <a:r>
              <a:rPr lang="en-US" sz="1200" b="1" dirty="0">
                <a:solidFill>
                  <a:schemeClr val="accent2"/>
                </a:solidFill>
              </a:rPr>
              <a:t>About </a:t>
            </a:r>
            <a:r>
              <a:rPr lang="en-US" sz="1200" b="1" dirty="0" smtClean="0">
                <a:solidFill>
                  <a:schemeClr val="accent2"/>
                </a:solidFill>
              </a:rPr>
              <a:t>VIT</a:t>
            </a:r>
            <a:endParaRPr lang="en-US" sz="1200" b="1" dirty="0">
              <a:solidFill>
                <a:schemeClr val="accent2"/>
              </a:solidFill>
            </a:endParaRPr>
          </a:p>
          <a:p>
            <a:pPr algn="just"/>
            <a:r>
              <a:rPr lang="en-IN" sz="1000" dirty="0" smtClean="0">
                <a:solidFill>
                  <a:srgbClr val="002060"/>
                </a:solidFill>
              </a:rPr>
              <a:t>Founded in 1984 as Vellore Engineering College, the institute was declared as University in recognition of its academic excellence by the Ministry of Human Resources Development, Government of India in 2001. VIT today comprises of ten constituent schools and interdisciplinary research centres offering</a:t>
            </a:r>
          </a:p>
          <a:p>
            <a:pPr algn="just"/>
            <a:r>
              <a:rPr lang="en-IN" sz="1000" dirty="0" smtClean="0">
                <a:solidFill>
                  <a:srgbClr val="002060"/>
                </a:solidFill>
              </a:rPr>
              <a:t>undergraduate, post graduate and research</a:t>
            </a:r>
          </a:p>
          <a:p>
            <a:pPr algn="just"/>
            <a:r>
              <a:rPr lang="en-IN" sz="1000" dirty="0" smtClean="0">
                <a:solidFill>
                  <a:srgbClr val="002060"/>
                </a:solidFill>
              </a:rPr>
              <a:t>programmes in various disciplines. The University was recently Ranked No.1 Private Engineering Institution by MHRD, Govt. of India.</a:t>
            </a:r>
          </a:p>
          <a:p>
            <a:pPr algn="just"/>
            <a:r>
              <a:rPr lang="en-IN" sz="1200" b="1" dirty="0">
                <a:solidFill>
                  <a:schemeClr val="accent2"/>
                </a:solidFill>
              </a:rPr>
              <a:t>About </a:t>
            </a:r>
            <a:r>
              <a:rPr lang="en-IN" sz="1200" b="1" dirty="0" smtClean="0">
                <a:solidFill>
                  <a:schemeClr val="accent2"/>
                </a:solidFill>
              </a:rPr>
              <a:t>CBCMT</a:t>
            </a:r>
            <a:endParaRPr lang="en-IN" sz="1200" b="1" dirty="0">
              <a:solidFill>
                <a:schemeClr val="accent2"/>
              </a:solidFill>
            </a:endParaRPr>
          </a:p>
          <a:p>
            <a:pPr algn="just"/>
            <a:r>
              <a:rPr lang="en-US" sz="1000" dirty="0" smtClean="0">
                <a:solidFill>
                  <a:srgbClr val="002060"/>
                </a:solidFill>
              </a:rPr>
              <a:t>Centre for biomaterials, cellular and molecular theranostics (CBCMT) is a research centre of VIT University. The centre comprises of an active interdisciplinary team which, works together to address the unmet needs in the fields of biomaterials, cellular and molecular therapy as well as in diagnostics. </a:t>
            </a:r>
            <a:endParaRPr lang="en-US" sz="800" dirty="0">
              <a:solidFill>
                <a:srgbClr val="002060"/>
              </a:solidFill>
            </a:endParaRPr>
          </a:p>
        </p:txBody>
      </p:sp>
      <p:sp>
        <p:nvSpPr>
          <p:cNvPr id="46" name="TextBox 45"/>
          <p:cNvSpPr txBox="1"/>
          <p:nvPr/>
        </p:nvSpPr>
        <p:spPr>
          <a:xfrm>
            <a:off x="112724" y="5216203"/>
            <a:ext cx="1698173" cy="307777"/>
          </a:xfrm>
          <a:prstGeom prst="rect">
            <a:avLst/>
          </a:prstGeom>
          <a:noFill/>
        </p:spPr>
        <p:txBody>
          <a:bodyPr wrap="square" rtlCol="0">
            <a:spAutoFit/>
          </a:bodyPr>
          <a:lstStyle/>
          <a:p>
            <a:r>
              <a:rPr lang="en-US" sz="1400" b="1" dirty="0" smtClean="0">
                <a:solidFill>
                  <a:schemeClr val="accent2"/>
                </a:solidFill>
              </a:rPr>
              <a:t>Conference Themes</a:t>
            </a:r>
          </a:p>
        </p:txBody>
      </p:sp>
      <p:sp>
        <p:nvSpPr>
          <p:cNvPr id="19" name="Rectangle 18"/>
          <p:cNvSpPr/>
          <p:nvPr/>
        </p:nvSpPr>
        <p:spPr>
          <a:xfrm>
            <a:off x="180964" y="5477368"/>
            <a:ext cx="3281373" cy="2631490"/>
          </a:xfrm>
          <a:prstGeom prst="rect">
            <a:avLst/>
          </a:prstGeom>
          <a:solidFill>
            <a:schemeClr val="accent6">
              <a:lumMod val="40000"/>
              <a:lumOff val="60000"/>
              <a:alpha val="41000"/>
            </a:schemeClr>
          </a:solidFill>
          <a:ln>
            <a:solidFill>
              <a:schemeClr val="tx1"/>
            </a:solidFill>
          </a:ln>
        </p:spPr>
        <p:txBody>
          <a:bodyPr wrap="square">
            <a:spAutoFit/>
          </a:bodyPr>
          <a:lstStyle/>
          <a:p>
            <a:pPr marL="171450" lvl="0" indent="-171450" algn="just">
              <a:buFont typeface="Arial" pitchFamily="34" charset="0"/>
              <a:buChar char="•"/>
            </a:pPr>
            <a:r>
              <a:rPr lang="en-US" sz="1100" dirty="0"/>
              <a:t>Innovation in Scaffold Design</a:t>
            </a:r>
            <a:endParaRPr lang="en-IN" sz="1100" dirty="0"/>
          </a:p>
          <a:p>
            <a:pPr marL="171450" lvl="0" indent="-171450" algn="just">
              <a:buFont typeface="Arial" pitchFamily="34" charset="0"/>
              <a:buChar char="•"/>
            </a:pPr>
            <a:r>
              <a:rPr lang="en-US" sz="1100" dirty="0" smtClean="0"/>
              <a:t>Biomaterials </a:t>
            </a:r>
            <a:r>
              <a:rPr lang="en-US" sz="1100" dirty="0"/>
              <a:t>for </a:t>
            </a:r>
            <a:r>
              <a:rPr lang="en-US" sz="1100" dirty="0" smtClean="0"/>
              <a:t>Therapeutics</a:t>
            </a:r>
            <a:endParaRPr lang="en-IN" sz="1100" dirty="0"/>
          </a:p>
          <a:p>
            <a:pPr marL="171450" lvl="0" indent="-171450" algn="just">
              <a:buFont typeface="Arial" pitchFamily="34" charset="0"/>
              <a:buChar char="•"/>
            </a:pPr>
            <a:r>
              <a:rPr lang="en-US" sz="1100" dirty="0"/>
              <a:t>New Technologies in Biomaterials </a:t>
            </a:r>
            <a:r>
              <a:rPr lang="en-US" sz="1100" dirty="0" smtClean="0"/>
              <a:t>Fabrication</a:t>
            </a:r>
            <a:endParaRPr lang="en-IN" sz="1100" dirty="0" smtClean="0"/>
          </a:p>
          <a:p>
            <a:pPr marL="171450" lvl="0" indent="-171450" algn="just">
              <a:buFont typeface="Arial" pitchFamily="34" charset="0"/>
              <a:buChar char="•"/>
            </a:pPr>
            <a:r>
              <a:rPr lang="en-US" sz="1100" dirty="0" smtClean="0"/>
              <a:t>Organ </a:t>
            </a:r>
            <a:r>
              <a:rPr lang="en-US" sz="1100" dirty="0"/>
              <a:t>S</a:t>
            </a:r>
            <a:r>
              <a:rPr lang="en-US" sz="1100" dirty="0" smtClean="0"/>
              <a:t>pecific </a:t>
            </a:r>
            <a:r>
              <a:rPr lang="en-US" sz="1100" dirty="0"/>
              <a:t>T</a:t>
            </a:r>
            <a:r>
              <a:rPr lang="en-US" sz="1100" dirty="0" smtClean="0"/>
              <a:t>issue </a:t>
            </a:r>
            <a:r>
              <a:rPr lang="en-US" sz="1100" dirty="0"/>
              <a:t>E</a:t>
            </a:r>
            <a:r>
              <a:rPr lang="en-US" sz="1100" dirty="0" smtClean="0"/>
              <a:t>ngineering </a:t>
            </a:r>
            <a:endParaRPr lang="en-IN" sz="1100" dirty="0"/>
          </a:p>
          <a:p>
            <a:pPr marL="171450" lvl="0" indent="-171450" algn="just">
              <a:buFont typeface="Arial" pitchFamily="34" charset="0"/>
              <a:buChar char="•"/>
            </a:pPr>
            <a:r>
              <a:rPr lang="en-US" sz="1100" dirty="0"/>
              <a:t>I</a:t>
            </a:r>
            <a:r>
              <a:rPr lang="en-US" sz="1100" dirty="0" smtClean="0"/>
              <a:t>n </a:t>
            </a:r>
            <a:r>
              <a:rPr lang="en-US" sz="1100" dirty="0"/>
              <a:t>vitro </a:t>
            </a:r>
            <a:r>
              <a:rPr lang="en-US" sz="1100" dirty="0" smtClean="0"/>
              <a:t>Tissue </a:t>
            </a:r>
            <a:r>
              <a:rPr lang="en-US" sz="1100" dirty="0"/>
              <a:t>E</a:t>
            </a:r>
            <a:r>
              <a:rPr lang="en-US" sz="1100" dirty="0" smtClean="0"/>
              <a:t>ngineered </a:t>
            </a:r>
            <a:r>
              <a:rPr lang="en-US" sz="1100" dirty="0"/>
              <a:t>M</a:t>
            </a:r>
            <a:r>
              <a:rPr lang="en-US" sz="1100" dirty="0" smtClean="0"/>
              <a:t>odels</a:t>
            </a:r>
            <a:endParaRPr lang="en-IN" sz="1100" dirty="0"/>
          </a:p>
          <a:p>
            <a:pPr marL="171450" lvl="0" indent="-171450" algn="just">
              <a:buFont typeface="Arial" pitchFamily="34" charset="0"/>
              <a:buChar char="•"/>
            </a:pPr>
            <a:r>
              <a:rPr lang="en-US" sz="1100" dirty="0" smtClean="0"/>
              <a:t>Commercialization </a:t>
            </a:r>
            <a:r>
              <a:rPr lang="en-US" sz="1100" dirty="0"/>
              <a:t>of Tissue Engineering </a:t>
            </a:r>
            <a:endParaRPr lang="en-IN" sz="1100" dirty="0"/>
          </a:p>
          <a:p>
            <a:pPr marL="171450" lvl="0" indent="-171450" algn="just">
              <a:buFont typeface="Arial" pitchFamily="34" charset="0"/>
              <a:buChar char="•"/>
            </a:pPr>
            <a:r>
              <a:rPr lang="en-US" sz="1100" dirty="0" smtClean="0"/>
              <a:t>Organ-on-a-chip</a:t>
            </a:r>
            <a:endParaRPr lang="en-IN" sz="1100" dirty="0"/>
          </a:p>
          <a:p>
            <a:pPr marL="171450" lvl="0" indent="-171450" algn="just">
              <a:buFont typeface="Arial" pitchFamily="34" charset="0"/>
              <a:buChar char="•"/>
            </a:pPr>
            <a:r>
              <a:rPr lang="en-US" sz="1100" dirty="0" smtClean="0"/>
              <a:t>Dental</a:t>
            </a:r>
            <a:r>
              <a:rPr lang="en-US" sz="1100" dirty="0"/>
              <a:t>, Orthopedic and Cardiovascular </a:t>
            </a:r>
            <a:r>
              <a:rPr lang="en-US" sz="1100" dirty="0" smtClean="0"/>
              <a:t>Implants</a:t>
            </a:r>
            <a:endParaRPr lang="en-IN" sz="1100" dirty="0"/>
          </a:p>
          <a:p>
            <a:pPr marL="171450" indent="-171450" algn="just">
              <a:buFont typeface="Arial" pitchFamily="34" charset="0"/>
              <a:buChar char="•"/>
            </a:pPr>
            <a:r>
              <a:rPr lang="en-US" sz="1100" dirty="0" smtClean="0"/>
              <a:t>Corrosion</a:t>
            </a:r>
            <a:r>
              <a:rPr lang="en-US" sz="1100" dirty="0"/>
              <a:t>, </a:t>
            </a:r>
            <a:r>
              <a:rPr lang="en-US" sz="1100" dirty="0" smtClean="0"/>
              <a:t>Wear </a:t>
            </a:r>
            <a:r>
              <a:rPr lang="en-US" sz="1100" dirty="0"/>
              <a:t>and </a:t>
            </a:r>
            <a:r>
              <a:rPr lang="en-US" sz="1100" dirty="0" err="1"/>
              <a:t>Tribocorrosion</a:t>
            </a:r>
            <a:r>
              <a:rPr lang="en-US" sz="1100" dirty="0"/>
              <a:t> of </a:t>
            </a:r>
            <a:r>
              <a:rPr lang="en-US" sz="1100" dirty="0" smtClean="0"/>
              <a:t>Implants </a:t>
            </a:r>
          </a:p>
          <a:p>
            <a:pPr marL="171450" lvl="0" indent="-171450" algn="just">
              <a:buFont typeface="Arial" pitchFamily="34" charset="0"/>
              <a:buChar char="•"/>
            </a:pPr>
            <a:r>
              <a:rPr lang="en-US" sz="1100" dirty="0" smtClean="0"/>
              <a:t>Tissue Biomarkers</a:t>
            </a:r>
          </a:p>
          <a:p>
            <a:pPr marL="171450" lvl="0" indent="-171450" algn="just">
              <a:buFont typeface="Arial" pitchFamily="34" charset="0"/>
              <a:buChar char="•"/>
            </a:pPr>
            <a:r>
              <a:rPr lang="en-US" sz="1100" dirty="0"/>
              <a:t>Gene </a:t>
            </a:r>
            <a:r>
              <a:rPr lang="en-US" sz="1100" dirty="0" smtClean="0"/>
              <a:t>Therapy</a:t>
            </a:r>
            <a:endParaRPr lang="en-IN" sz="1100" dirty="0"/>
          </a:p>
          <a:p>
            <a:pPr marL="171450" lvl="0" indent="-171450" algn="just">
              <a:buFont typeface="Arial" pitchFamily="34" charset="0"/>
              <a:buChar char="•"/>
            </a:pPr>
            <a:r>
              <a:rPr lang="en-US" sz="1100" dirty="0"/>
              <a:t>Stem cell and </a:t>
            </a:r>
            <a:r>
              <a:rPr lang="en-US" sz="1100" dirty="0" smtClean="0"/>
              <a:t>Regenerative </a:t>
            </a:r>
            <a:r>
              <a:rPr lang="en-US" sz="1100" dirty="0"/>
              <a:t>M</a:t>
            </a:r>
            <a:r>
              <a:rPr lang="en-US" sz="1100" dirty="0" smtClean="0"/>
              <a:t>edicine</a:t>
            </a:r>
          </a:p>
          <a:p>
            <a:pPr marL="171450" lvl="0" indent="-171450" algn="just">
              <a:buFont typeface="Arial" pitchFamily="34" charset="0"/>
              <a:buChar char="•"/>
            </a:pPr>
            <a:r>
              <a:rPr lang="en-US" sz="1100" dirty="0"/>
              <a:t>Cancer </a:t>
            </a:r>
            <a:r>
              <a:rPr lang="en-US" sz="1100" dirty="0" smtClean="0"/>
              <a:t>Biology</a:t>
            </a:r>
            <a:endParaRPr lang="en-IN" sz="1100" dirty="0"/>
          </a:p>
          <a:p>
            <a:pPr marL="171450" lvl="0" indent="-171450">
              <a:buFont typeface="Arial" pitchFamily="34" charset="0"/>
              <a:buChar char="•"/>
            </a:pPr>
            <a:r>
              <a:rPr lang="en-US" sz="1100" dirty="0" smtClean="0"/>
              <a:t>Rehabilitation </a:t>
            </a:r>
            <a:r>
              <a:rPr lang="en-US" sz="1100" dirty="0"/>
              <a:t>Engineering and </a:t>
            </a:r>
            <a:r>
              <a:rPr lang="en-US" sz="1100" dirty="0" err="1"/>
              <a:t>Mechanobiology</a:t>
            </a:r>
            <a:endParaRPr lang="en-IN" sz="1100" dirty="0"/>
          </a:p>
          <a:p>
            <a:pPr marL="171450" indent="-171450" algn="just">
              <a:buFont typeface="Arial" pitchFamily="34" charset="0"/>
              <a:buChar char="•"/>
            </a:pPr>
            <a:r>
              <a:rPr lang="en-US" sz="1100" dirty="0" smtClean="0"/>
              <a:t>Computational Bioengineering</a:t>
            </a:r>
            <a:endParaRPr lang="en-IN" sz="1100" dirty="0"/>
          </a:p>
        </p:txBody>
      </p:sp>
      <p:sp>
        <p:nvSpPr>
          <p:cNvPr id="47" name="Rectangle 46"/>
          <p:cNvSpPr/>
          <p:nvPr/>
        </p:nvSpPr>
        <p:spPr>
          <a:xfrm>
            <a:off x="123297" y="8098227"/>
            <a:ext cx="3339040" cy="954107"/>
          </a:xfrm>
          <a:prstGeom prst="rect">
            <a:avLst/>
          </a:prstGeom>
        </p:spPr>
        <p:txBody>
          <a:bodyPr wrap="square">
            <a:spAutoFit/>
          </a:bodyPr>
          <a:lstStyle/>
          <a:p>
            <a:pPr lvl="0" algn="just"/>
            <a:r>
              <a:rPr lang="en-US" sz="1100" b="1" dirty="0" smtClean="0">
                <a:solidFill>
                  <a:schemeClr val="accent2"/>
                </a:solidFill>
              </a:rPr>
              <a:t>Advisors</a:t>
            </a:r>
          </a:p>
          <a:p>
            <a:r>
              <a:rPr lang="en-IN" sz="1100" dirty="0" err="1" smtClean="0">
                <a:solidFill>
                  <a:srgbClr val="002060"/>
                </a:solidFill>
              </a:rPr>
              <a:t>Dr</a:t>
            </a:r>
            <a:r>
              <a:rPr lang="en-IN" sz="1100" dirty="0" err="1">
                <a:solidFill>
                  <a:srgbClr val="002060"/>
                </a:solidFill>
              </a:rPr>
              <a:t>.</a:t>
            </a:r>
            <a:r>
              <a:rPr lang="en-IN" sz="1100" dirty="0">
                <a:solidFill>
                  <a:srgbClr val="002060"/>
                </a:solidFill>
              </a:rPr>
              <a:t> Diego </a:t>
            </a:r>
            <a:r>
              <a:rPr lang="en-IN" sz="1100" dirty="0" err="1">
                <a:solidFill>
                  <a:srgbClr val="002060"/>
                </a:solidFill>
              </a:rPr>
              <a:t>Mantovani</a:t>
            </a:r>
            <a:r>
              <a:rPr lang="en-IN" sz="1100" dirty="0">
                <a:solidFill>
                  <a:srgbClr val="002060"/>
                </a:solidFill>
              </a:rPr>
              <a:t>, Laval </a:t>
            </a:r>
            <a:r>
              <a:rPr lang="en-IN" sz="1100" dirty="0" smtClean="0">
                <a:solidFill>
                  <a:srgbClr val="002060"/>
                </a:solidFill>
              </a:rPr>
              <a:t>University, Canada</a:t>
            </a:r>
            <a:endParaRPr lang="en-IN" sz="1100" dirty="0">
              <a:solidFill>
                <a:srgbClr val="002060"/>
              </a:solidFill>
            </a:endParaRPr>
          </a:p>
          <a:p>
            <a:r>
              <a:rPr lang="en-IN" sz="1100" dirty="0" err="1">
                <a:solidFill>
                  <a:srgbClr val="002060"/>
                </a:solidFill>
              </a:rPr>
              <a:t>Dr.</a:t>
            </a:r>
            <a:r>
              <a:rPr lang="en-IN" sz="1100" dirty="0">
                <a:solidFill>
                  <a:srgbClr val="002060"/>
                </a:solidFill>
              </a:rPr>
              <a:t> </a:t>
            </a:r>
            <a:r>
              <a:rPr lang="en-IN" sz="1100" dirty="0" err="1">
                <a:solidFill>
                  <a:srgbClr val="002060"/>
                </a:solidFill>
              </a:rPr>
              <a:t>Ketul</a:t>
            </a:r>
            <a:r>
              <a:rPr lang="en-IN" sz="1100" dirty="0">
                <a:solidFill>
                  <a:srgbClr val="002060"/>
                </a:solidFill>
              </a:rPr>
              <a:t> C. </a:t>
            </a:r>
            <a:r>
              <a:rPr lang="en-IN" sz="1100" dirty="0" err="1">
                <a:solidFill>
                  <a:srgbClr val="002060"/>
                </a:solidFill>
              </a:rPr>
              <a:t>Popat</a:t>
            </a:r>
            <a:r>
              <a:rPr lang="en-IN" sz="1100" dirty="0">
                <a:solidFill>
                  <a:srgbClr val="002060"/>
                </a:solidFill>
              </a:rPr>
              <a:t>, Colorado State </a:t>
            </a:r>
            <a:r>
              <a:rPr lang="en-IN" sz="1100" dirty="0" smtClean="0">
                <a:solidFill>
                  <a:srgbClr val="002060"/>
                </a:solidFill>
              </a:rPr>
              <a:t>University, USA</a:t>
            </a:r>
          </a:p>
          <a:p>
            <a:r>
              <a:rPr lang="en-IN" sz="1100" dirty="0" err="1" smtClean="0">
                <a:solidFill>
                  <a:srgbClr val="002060"/>
                </a:solidFill>
              </a:rPr>
              <a:t>Dr.</a:t>
            </a:r>
            <a:r>
              <a:rPr lang="en-IN" sz="1100" dirty="0" smtClean="0">
                <a:solidFill>
                  <a:srgbClr val="002060"/>
                </a:solidFill>
              </a:rPr>
              <a:t> Chandra </a:t>
            </a:r>
            <a:r>
              <a:rPr lang="en-IN" sz="1100" dirty="0" err="1">
                <a:solidFill>
                  <a:srgbClr val="002060"/>
                </a:solidFill>
              </a:rPr>
              <a:t>Prakash</a:t>
            </a:r>
            <a:r>
              <a:rPr lang="en-IN" sz="1100" dirty="0">
                <a:solidFill>
                  <a:srgbClr val="002060"/>
                </a:solidFill>
              </a:rPr>
              <a:t> Sharma, SCTIMST, India</a:t>
            </a:r>
          </a:p>
          <a:p>
            <a:endParaRPr lang="en-IN" sz="1200" dirty="0">
              <a:solidFill>
                <a:srgbClr val="002060"/>
              </a:solidFill>
            </a:endParaRPr>
          </a:p>
        </p:txBody>
      </p:sp>
      <p:sp>
        <p:nvSpPr>
          <p:cNvPr id="48" name="Rectangle 47"/>
          <p:cNvSpPr/>
          <p:nvPr/>
        </p:nvSpPr>
        <p:spPr>
          <a:xfrm>
            <a:off x="103330" y="8712894"/>
            <a:ext cx="2949512" cy="1121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smtClean="0">
              <a:solidFill>
                <a:schemeClr val="tx1"/>
              </a:solidFill>
            </a:endParaRPr>
          </a:p>
          <a:p>
            <a:endParaRPr lang="en-IN" sz="1050" b="1" dirty="0">
              <a:solidFill>
                <a:schemeClr val="accent2"/>
              </a:solidFill>
            </a:endParaRPr>
          </a:p>
          <a:p>
            <a:r>
              <a:rPr lang="en-IN" sz="1100" b="1" dirty="0" smtClean="0">
                <a:solidFill>
                  <a:schemeClr val="accent2"/>
                </a:solidFill>
              </a:rPr>
              <a:t>Organizing Committee</a:t>
            </a:r>
          </a:p>
          <a:p>
            <a:r>
              <a:rPr lang="en-IN" sz="1100" dirty="0" err="1" smtClean="0">
                <a:solidFill>
                  <a:srgbClr val="002060"/>
                </a:solidFill>
              </a:rPr>
              <a:t>Dr.</a:t>
            </a:r>
            <a:r>
              <a:rPr lang="en-IN" sz="1100" dirty="0" smtClean="0">
                <a:solidFill>
                  <a:srgbClr val="002060"/>
                </a:solidFill>
              </a:rPr>
              <a:t> </a:t>
            </a:r>
            <a:r>
              <a:rPr lang="en-IN" sz="1100" dirty="0" err="1" smtClean="0">
                <a:solidFill>
                  <a:srgbClr val="002060"/>
                </a:solidFill>
              </a:rPr>
              <a:t>Geetha</a:t>
            </a:r>
            <a:r>
              <a:rPr lang="en-IN" sz="1100" dirty="0" smtClean="0">
                <a:solidFill>
                  <a:srgbClr val="002060"/>
                </a:solidFill>
              </a:rPr>
              <a:t> </a:t>
            </a:r>
            <a:r>
              <a:rPr lang="en-IN" sz="1100" dirty="0" err="1" smtClean="0">
                <a:solidFill>
                  <a:srgbClr val="002060"/>
                </a:solidFill>
              </a:rPr>
              <a:t>Manivasagam</a:t>
            </a:r>
            <a:r>
              <a:rPr lang="en-IN" sz="1100" dirty="0" smtClean="0">
                <a:solidFill>
                  <a:srgbClr val="002060"/>
                </a:solidFill>
              </a:rPr>
              <a:t>, Conference Chair</a:t>
            </a:r>
            <a:r>
              <a:rPr lang="en-IN" sz="1100" dirty="0">
                <a:solidFill>
                  <a:srgbClr val="002060"/>
                </a:solidFill>
              </a:rPr>
              <a:t/>
            </a:r>
            <a:br>
              <a:rPr lang="en-IN" sz="1100" dirty="0">
                <a:solidFill>
                  <a:srgbClr val="002060"/>
                </a:solidFill>
              </a:rPr>
            </a:br>
            <a:r>
              <a:rPr lang="en-IN" sz="1100" dirty="0" err="1">
                <a:solidFill>
                  <a:srgbClr val="002060"/>
                </a:solidFill>
              </a:rPr>
              <a:t>Dr</a:t>
            </a:r>
            <a:r>
              <a:rPr lang="en-IN" sz="1100" dirty="0" err="1" smtClean="0">
                <a:solidFill>
                  <a:srgbClr val="002060"/>
                </a:solidFill>
              </a:rPr>
              <a:t>.</a:t>
            </a:r>
            <a:r>
              <a:rPr lang="en-IN" sz="1100" dirty="0" smtClean="0">
                <a:solidFill>
                  <a:srgbClr val="002060"/>
                </a:solidFill>
              </a:rPr>
              <a:t> N. </a:t>
            </a:r>
            <a:r>
              <a:rPr lang="en-IN" sz="1100" dirty="0" err="1" smtClean="0">
                <a:solidFill>
                  <a:srgbClr val="002060"/>
                </a:solidFill>
              </a:rPr>
              <a:t>Arunai</a:t>
            </a:r>
            <a:r>
              <a:rPr lang="en-IN" sz="1100" dirty="0" smtClean="0">
                <a:solidFill>
                  <a:srgbClr val="002060"/>
                </a:solidFill>
              </a:rPr>
              <a:t> </a:t>
            </a:r>
            <a:r>
              <a:rPr lang="en-IN" sz="1100" dirty="0" err="1">
                <a:solidFill>
                  <a:srgbClr val="002060"/>
                </a:solidFill>
              </a:rPr>
              <a:t>Nambi</a:t>
            </a:r>
            <a:r>
              <a:rPr lang="en-IN" sz="1100" dirty="0">
                <a:solidFill>
                  <a:srgbClr val="002060"/>
                </a:solidFill>
              </a:rPr>
              <a:t> </a:t>
            </a:r>
            <a:r>
              <a:rPr lang="en-IN" sz="1100" dirty="0" smtClean="0">
                <a:solidFill>
                  <a:srgbClr val="002060"/>
                </a:solidFill>
              </a:rPr>
              <a:t>Raj, Convener</a:t>
            </a:r>
            <a:r>
              <a:rPr lang="en-IN" sz="1100" dirty="0">
                <a:solidFill>
                  <a:srgbClr val="002060"/>
                </a:solidFill>
              </a:rPr>
              <a:t/>
            </a:r>
            <a:br>
              <a:rPr lang="en-IN" sz="1100" dirty="0">
                <a:solidFill>
                  <a:srgbClr val="002060"/>
                </a:solidFill>
              </a:rPr>
            </a:br>
            <a:r>
              <a:rPr lang="en-IN" sz="1100" dirty="0" err="1" smtClean="0">
                <a:solidFill>
                  <a:srgbClr val="002060"/>
                </a:solidFill>
              </a:rPr>
              <a:t>Dr.</a:t>
            </a:r>
            <a:r>
              <a:rPr lang="en-IN" sz="1100" dirty="0">
                <a:solidFill>
                  <a:srgbClr val="002060"/>
                </a:solidFill>
              </a:rPr>
              <a:t> </a:t>
            </a:r>
            <a:r>
              <a:rPr lang="en-IN" sz="1100" dirty="0" err="1">
                <a:solidFill>
                  <a:srgbClr val="002060"/>
                </a:solidFill>
              </a:rPr>
              <a:t>Dwaipayan</a:t>
            </a:r>
            <a:r>
              <a:rPr lang="en-IN" sz="1100" dirty="0">
                <a:solidFill>
                  <a:srgbClr val="002060"/>
                </a:solidFill>
              </a:rPr>
              <a:t> </a:t>
            </a:r>
            <a:r>
              <a:rPr lang="en-IN" sz="1100" dirty="0" err="1" smtClean="0">
                <a:solidFill>
                  <a:srgbClr val="002060"/>
                </a:solidFill>
              </a:rPr>
              <a:t>Sen</a:t>
            </a:r>
            <a:r>
              <a:rPr lang="en-IN" sz="1100" dirty="0" smtClean="0">
                <a:solidFill>
                  <a:srgbClr val="002060"/>
                </a:solidFill>
              </a:rPr>
              <a:t>, Co-convener</a:t>
            </a:r>
            <a:endParaRPr lang="en-IN" sz="1100" dirty="0">
              <a:solidFill>
                <a:srgbClr val="002060"/>
              </a:solidFill>
            </a:endParaRPr>
          </a:p>
          <a:p>
            <a:r>
              <a:rPr lang="en-IN" sz="1100" dirty="0" err="1" smtClean="0">
                <a:solidFill>
                  <a:srgbClr val="002060"/>
                </a:solidFill>
              </a:rPr>
              <a:t>Dr.</a:t>
            </a:r>
            <a:r>
              <a:rPr lang="en-IN" sz="1100" dirty="0" smtClean="0">
                <a:solidFill>
                  <a:srgbClr val="002060"/>
                </a:solidFill>
              </a:rPr>
              <a:t> </a:t>
            </a:r>
            <a:r>
              <a:rPr lang="en-IN" sz="1100" dirty="0" err="1" smtClean="0">
                <a:solidFill>
                  <a:srgbClr val="002060"/>
                </a:solidFill>
              </a:rPr>
              <a:t>Amit</a:t>
            </a:r>
            <a:r>
              <a:rPr lang="en-IN" sz="1100" dirty="0" smtClean="0">
                <a:solidFill>
                  <a:srgbClr val="002060"/>
                </a:solidFill>
              </a:rPr>
              <a:t> K. </a:t>
            </a:r>
            <a:r>
              <a:rPr lang="en-IN" sz="1100" dirty="0" err="1" smtClean="0">
                <a:solidFill>
                  <a:srgbClr val="002060"/>
                </a:solidFill>
              </a:rPr>
              <a:t>Jaiswal</a:t>
            </a:r>
            <a:r>
              <a:rPr lang="en-IN" sz="1100" dirty="0" smtClean="0">
                <a:solidFill>
                  <a:srgbClr val="002060"/>
                </a:solidFill>
              </a:rPr>
              <a:t>, Co-convenor</a:t>
            </a:r>
            <a:r>
              <a:rPr lang="en-IN" sz="1100" dirty="0">
                <a:solidFill>
                  <a:srgbClr val="002060"/>
                </a:solidFill>
              </a:rPr>
              <a:t/>
            </a:r>
            <a:br>
              <a:rPr lang="en-IN" sz="1100" dirty="0">
                <a:solidFill>
                  <a:srgbClr val="002060"/>
                </a:solidFill>
              </a:rPr>
            </a:br>
            <a:r>
              <a:rPr lang="en-IN" sz="1100" dirty="0" smtClean="0">
                <a:solidFill>
                  <a:srgbClr val="002060"/>
                </a:solidFill>
              </a:rPr>
              <a:t>Dr. </a:t>
            </a:r>
            <a:r>
              <a:rPr lang="en-IN" sz="1100" dirty="0" err="1" smtClean="0">
                <a:solidFill>
                  <a:srgbClr val="002060"/>
                </a:solidFill>
              </a:rPr>
              <a:t>Venkatesh</a:t>
            </a:r>
            <a:r>
              <a:rPr lang="en-IN" sz="1100" dirty="0" smtClean="0">
                <a:solidFill>
                  <a:srgbClr val="002060"/>
                </a:solidFill>
              </a:rPr>
              <a:t> </a:t>
            </a:r>
            <a:r>
              <a:rPr lang="en-IN" sz="1100" dirty="0" err="1" smtClean="0">
                <a:solidFill>
                  <a:srgbClr val="002060"/>
                </a:solidFill>
              </a:rPr>
              <a:t>Katari</a:t>
            </a:r>
            <a:r>
              <a:rPr lang="en-IN" sz="1100" dirty="0" smtClean="0">
                <a:solidFill>
                  <a:srgbClr val="002060"/>
                </a:solidFill>
              </a:rPr>
              <a:t>, Organizing Secretary</a:t>
            </a:r>
            <a:endParaRPr lang="en-IN" sz="1100" dirty="0">
              <a:solidFill>
                <a:srgbClr val="002060"/>
              </a:solidFill>
            </a:endParaRPr>
          </a:p>
          <a:p>
            <a:pPr algn="ctr"/>
            <a:r>
              <a:rPr lang="en-IN" sz="1100" dirty="0" smtClean="0">
                <a:solidFill>
                  <a:schemeClr val="tx1"/>
                </a:solidFill>
              </a:rPr>
              <a:t> </a:t>
            </a:r>
            <a:endParaRPr lang="en-IN" sz="1100" dirty="0">
              <a:solidFill>
                <a:schemeClr val="tx1"/>
              </a:solidFill>
            </a:endParaRPr>
          </a:p>
        </p:txBody>
      </p:sp>
      <p:sp>
        <p:nvSpPr>
          <p:cNvPr id="52" name="Rectangle 51"/>
          <p:cNvSpPr/>
          <p:nvPr/>
        </p:nvSpPr>
        <p:spPr>
          <a:xfrm>
            <a:off x="3623336" y="8634838"/>
            <a:ext cx="3000749" cy="1238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smtClean="0">
              <a:solidFill>
                <a:schemeClr val="tx1"/>
              </a:solidFill>
            </a:endParaRPr>
          </a:p>
          <a:p>
            <a:pPr algn="ctr"/>
            <a:endParaRPr lang="en-IN" sz="1000" dirty="0">
              <a:solidFill>
                <a:schemeClr val="tx1"/>
              </a:solidFill>
            </a:endParaRPr>
          </a:p>
          <a:p>
            <a:pPr algn="ctr"/>
            <a:endParaRPr lang="en-IN" sz="1000" b="1" dirty="0" smtClean="0">
              <a:solidFill>
                <a:schemeClr val="accent2"/>
              </a:solidFill>
            </a:endParaRPr>
          </a:p>
          <a:p>
            <a:endParaRPr lang="en-IN" sz="1000" b="1" dirty="0">
              <a:solidFill>
                <a:schemeClr val="accent2"/>
              </a:solidFill>
            </a:endParaRPr>
          </a:p>
          <a:p>
            <a:r>
              <a:rPr lang="en-IN" sz="1400" b="1" dirty="0" smtClean="0">
                <a:solidFill>
                  <a:schemeClr val="accent2"/>
                </a:solidFill>
              </a:rPr>
              <a:t>Contact:</a:t>
            </a:r>
          </a:p>
          <a:p>
            <a:r>
              <a:rPr lang="en-IN" sz="1200" dirty="0" err="1" smtClean="0">
                <a:solidFill>
                  <a:srgbClr val="002060"/>
                </a:solidFill>
              </a:rPr>
              <a:t>Dr.</a:t>
            </a:r>
            <a:r>
              <a:rPr lang="en-IN" sz="1200" dirty="0" smtClean="0">
                <a:solidFill>
                  <a:srgbClr val="002060"/>
                </a:solidFill>
              </a:rPr>
              <a:t> N. </a:t>
            </a:r>
            <a:r>
              <a:rPr lang="en-IN" sz="1200" dirty="0" err="1" smtClean="0">
                <a:solidFill>
                  <a:srgbClr val="002060"/>
                </a:solidFill>
              </a:rPr>
              <a:t>Arunai</a:t>
            </a:r>
            <a:r>
              <a:rPr lang="en-IN" sz="1200" dirty="0" smtClean="0">
                <a:solidFill>
                  <a:srgbClr val="002060"/>
                </a:solidFill>
              </a:rPr>
              <a:t> </a:t>
            </a:r>
            <a:r>
              <a:rPr lang="en-IN" sz="1200" dirty="0" err="1">
                <a:solidFill>
                  <a:srgbClr val="002060"/>
                </a:solidFill>
              </a:rPr>
              <a:t>Nambi</a:t>
            </a:r>
            <a:r>
              <a:rPr lang="en-IN" sz="1200" dirty="0">
                <a:solidFill>
                  <a:srgbClr val="002060"/>
                </a:solidFill>
              </a:rPr>
              <a:t> </a:t>
            </a:r>
            <a:r>
              <a:rPr lang="en-IN" sz="1200" dirty="0" smtClean="0">
                <a:solidFill>
                  <a:srgbClr val="002060"/>
                </a:solidFill>
              </a:rPr>
              <a:t>Raj </a:t>
            </a:r>
          </a:p>
          <a:p>
            <a:r>
              <a:rPr lang="en-IN" sz="1200" b="1" dirty="0">
                <a:solidFill>
                  <a:srgbClr val="002060"/>
                </a:solidFill>
              </a:rPr>
              <a:t>narunainambiraj@vit.ac.in</a:t>
            </a:r>
            <a:br>
              <a:rPr lang="en-IN" sz="1200" b="1" dirty="0">
                <a:solidFill>
                  <a:srgbClr val="002060"/>
                </a:solidFill>
              </a:rPr>
            </a:br>
            <a:r>
              <a:rPr lang="en-IN" sz="1200" dirty="0" err="1" smtClean="0">
                <a:solidFill>
                  <a:srgbClr val="002060"/>
                </a:solidFill>
              </a:rPr>
              <a:t>Dr.</a:t>
            </a:r>
            <a:r>
              <a:rPr lang="en-IN" sz="1200" b="1" dirty="0">
                <a:solidFill>
                  <a:srgbClr val="002060"/>
                </a:solidFill>
              </a:rPr>
              <a:t> </a:t>
            </a:r>
            <a:r>
              <a:rPr lang="en-IN" sz="1200" dirty="0" err="1">
                <a:solidFill>
                  <a:srgbClr val="002060"/>
                </a:solidFill>
              </a:rPr>
              <a:t>Dwaipayan</a:t>
            </a:r>
            <a:r>
              <a:rPr lang="en-IN" sz="1200" dirty="0">
                <a:solidFill>
                  <a:srgbClr val="002060"/>
                </a:solidFill>
              </a:rPr>
              <a:t> </a:t>
            </a:r>
            <a:r>
              <a:rPr lang="en-IN" sz="1200" dirty="0" err="1" smtClean="0">
                <a:solidFill>
                  <a:srgbClr val="002060"/>
                </a:solidFill>
              </a:rPr>
              <a:t>Sen</a:t>
            </a:r>
            <a:endParaRPr lang="en-IN" sz="1200" dirty="0" smtClean="0">
              <a:solidFill>
                <a:srgbClr val="002060"/>
              </a:solidFill>
            </a:endParaRPr>
          </a:p>
          <a:p>
            <a:r>
              <a:rPr lang="en-IN" sz="1200" b="1" dirty="0">
                <a:solidFill>
                  <a:srgbClr val="002060"/>
                </a:solidFill>
              </a:rPr>
              <a:t>dwaipayan.sen@vit.ac.in</a:t>
            </a:r>
            <a:endParaRPr lang="en-IN" sz="1200" b="1" dirty="0" smtClean="0">
              <a:solidFill>
                <a:srgbClr val="002060"/>
              </a:solidFill>
            </a:endParaRPr>
          </a:p>
          <a:p>
            <a:r>
              <a:rPr lang="en-IN" sz="1200" dirty="0" err="1" smtClean="0">
                <a:solidFill>
                  <a:srgbClr val="002060"/>
                </a:solidFill>
              </a:rPr>
              <a:t>Dr.</a:t>
            </a:r>
            <a:r>
              <a:rPr lang="en-IN" sz="1200" dirty="0" smtClean="0">
                <a:solidFill>
                  <a:srgbClr val="002060"/>
                </a:solidFill>
              </a:rPr>
              <a:t> </a:t>
            </a:r>
            <a:r>
              <a:rPr lang="en-IN" sz="1200" dirty="0" err="1" smtClean="0">
                <a:solidFill>
                  <a:srgbClr val="002060"/>
                </a:solidFill>
              </a:rPr>
              <a:t>Amit</a:t>
            </a:r>
            <a:r>
              <a:rPr lang="en-IN" sz="1200" dirty="0" smtClean="0">
                <a:solidFill>
                  <a:srgbClr val="002060"/>
                </a:solidFill>
              </a:rPr>
              <a:t> </a:t>
            </a:r>
            <a:r>
              <a:rPr lang="en-IN" sz="1200" dirty="0" err="1" smtClean="0">
                <a:solidFill>
                  <a:srgbClr val="002060"/>
                </a:solidFill>
              </a:rPr>
              <a:t>Jaiswal</a:t>
            </a:r>
            <a:endParaRPr lang="en-IN" sz="1200" dirty="0">
              <a:solidFill>
                <a:srgbClr val="002060"/>
              </a:solidFill>
            </a:endParaRPr>
          </a:p>
          <a:p>
            <a:r>
              <a:rPr lang="en-IN" sz="1200" b="1" dirty="0" smtClean="0">
                <a:solidFill>
                  <a:srgbClr val="002060"/>
                </a:solidFill>
              </a:rPr>
              <a:t>amitj@vit.ac.in</a:t>
            </a:r>
            <a:r>
              <a:rPr lang="en-IN" sz="1100" dirty="0">
                <a:solidFill>
                  <a:schemeClr val="tx1"/>
                </a:solidFill>
              </a:rPr>
              <a:t/>
            </a:r>
            <a:br>
              <a:rPr lang="en-IN" sz="1100" dirty="0">
                <a:solidFill>
                  <a:schemeClr val="tx1"/>
                </a:solidFill>
              </a:rPr>
            </a:br>
            <a:r>
              <a:rPr lang="en-IN" sz="4000" dirty="0" smtClean="0">
                <a:solidFill>
                  <a:schemeClr val="tx1"/>
                </a:solidFill>
              </a:rPr>
              <a:t> </a:t>
            </a:r>
            <a:endParaRPr lang="en-IN" sz="4000" dirty="0">
              <a:solidFill>
                <a:schemeClr val="tx1"/>
              </a:solidFill>
            </a:endParaRPr>
          </a:p>
        </p:txBody>
      </p:sp>
      <p:grpSp>
        <p:nvGrpSpPr>
          <p:cNvPr id="30" name="Group 29"/>
          <p:cNvGrpSpPr/>
          <p:nvPr/>
        </p:nvGrpSpPr>
        <p:grpSpPr>
          <a:xfrm>
            <a:off x="6029865" y="1121420"/>
            <a:ext cx="1095554" cy="1069676"/>
            <a:chOff x="3155123" y="1945418"/>
            <a:chExt cx="2362201" cy="2887839"/>
          </a:xfrm>
        </p:grpSpPr>
        <p:pic>
          <p:nvPicPr>
            <p:cNvPr id="21" name="Picture 7"/>
            <p:cNvPicPr>
              <a:picLocks noChangeAspect="1" noChangeArrowheads="1"/>
            </p:cNvPicPr>
            <p:nvPr/>
          </p:nvPicPr>
          <p:blipFill>
            <a:blip r:embed="rId6"/>
            <a:srcRect/>
            <a:stretch>
              <a:fillRect/>
            </a:stretch>
          </p:blipFill>
          <p:spPr bwMode="auto">
            <a:xfrm>
              <a:off x="3412572" y="1945418"/>
              <a:ext cx="858546" cy="2887839"/>
            </a:xfrm>
            <a:prstGeom prst="rect">
              <a:avLst/>
            </a:prstGeom>
            <a:noFill/>
            <a:ln w="9525">
              <a:noFill/>
              <a:miter lim="800000"/>
              <a:headEnd/>
              <a:tailEnd/>
            </a:ln>
            <a:effectLst/>
          </p:spPr>
        </p:pic>
        <p:sp>
          <p:nvSpPr>
            <p:cNvPr id="24" name="Title 1"/>
            <p:cNvSpPr txBox="1">
              <a:spLocks/>
            </p:cNvSpPr>
            <p:nvPr/>
          </p:nvSpPr>
          <p:spPr>
            <a:xfrm>
              <a:off x="3155123" y="3316728"/>
              <a:ext cx="2362201" cy="1045029"/>
            </a:xfrm>
            <a:prstGeom prst="rect">
              <a:avLst/>
            </a:prstGeom>
          </p:spPr>
          <p:txBody>
            <a:bodyPr vert="horz" lIns="91440" tIns="45720" rIns="91440" bIns="45720" rtlCol="0" anchor="b">
              <a:noAutofit/>
            </a:body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IN" sz="800" b="1" i="0" u="none" strike="noStrike" kern="1200" cap="none" spc="0" normalizeH="0" baseline="0" noProof="0" dirty="0" err="1" smtClean="0">
                  <a:ln>
                    <a:noFill/>
                  </a:ln>
                  <a:solidFill>
                    <a:schemeClr val="tx1"/>
                  </a:solidFill>
                  <a:effectLst/>
                  <a:uLnTx/>
                  <a:uFillTx/>
                  <a:latin typeface="Copperplate Gothic Light" pitchFamily="34" charset="0"/>
                  <a:ea typeface="+mj-ea"/>
                  <a:cs typeface="DaunPenh" pitchFamily="2" charset="0"/>
                </a:rPr>
                <a:t>BioME</a:t>
              </a:r>
              <a:r>
                <a:rPr kumimoji="0" lang="en-IN" sz="800" b="1" i="0" u="none" strike="noStrike" kern="1200" cap="none" spc="0" normalizeH="0" baseline="0" noProof="0" dirty="0" smtClean="0">
                  <a:ln>
                    <a:noFill/>
                  </a:ln>
                  <a:solidFill>
                    <a:schemeClr val="tx1"/>
                  </a:solidFill>
                  <a:effectLst/>
                  <a:uLnTx/>
                  <a:uFillTx/>
                  <a:latin typeface="Copperplate Gothic Light" pitchFamily="34" charset="0"/>
                  <a:ea typeface="+mj-ea"/>
                  <a:cs typeface="DaunPenh" pitchFamily="2" charset="0"/>
                </a:rPr>
                <a:t> T</a:t>
              </a:r>
              <a:br>
                <a:rPr kumimoji="0" lang="en-IN" sz="800" b="1" i="0" u="none" strike="noStrike" kern="1200" cap="none" spc="0" normalizeH="0" baseline="0" noProof="0" dirty="0" smtClean="0">
                  <a:ln>
                    <a:noFill/>
                  </a:ln>
                  <a:solidFill>
                    <a:schemeClr val="tx1"/>
                  </a:solidFill>
                  <a:effectLst/>
                  <a:uLnTx/>
                  <a:uFillTx/>
                  <a:latin typeface="Copperplate Gothic Light" pitchFamily="34" charset="0"/>
                  <a:ea typeface="+mj-ea"/>
                  <a:cs typeface="DaunPenh" pitchFamily="2" charset="0"/>
                </a:rPr>
              </a:br>
              <a:r>
                <a:rPr kumimoji="0" lang="en-IN" sz="800" b="1" i="0" u="none" strike="noStrike" kern="1200" cap="none" spc="0" normalizeH="0" baseline="0" noProof="0" dirty="0" smtClean="0">
                  <a:ln>
                    <a:noFill/>
                  </a:ln>
                  <a:solidFill>
                    <a:schemeClr val="tx1"/>
                  </a:solidFill>
                  <a:effectLst/>
                  <a:uLnTx/>
                  <a:uFillTx/>
                  <a:latin typeface="Copperplate Gothic Light" pitchFamily="34" charset="0"/>
                  <a:ea typeface="+mj-ea"/>
                  <a:cs typeface="DaunPenh" pitchFamily="2" charset="0"/>
                </a:rPr>
                <a:t>2018</a:t>
              </a:r>
              <a:endParaRPr kumimoji="0" lang="en-IN" sz="800" b="1" i="0" u="none" strike="noStrike" kern="1200" cap="none" spc="0" normalizeH="0" baseline="0" noProof="0" dirty="0">
                <a:ln>
                  <a:noFill/>
                </a:ln>
                <a:solidFill>
                  <a:schemeClr val="tx1"/>
                </a:solidFill>
                <a:effectLst/>
                <a:uLnTx/>
                <a:uFillTx/>
                <a:latin typeface="Copperplate Gothic Light" pitchFamily="34" charset="0"/>
                <a:ea typeface="+mj-ea"/>
                <a:cs typeface="DaunPenh" pitchFamily="2" charset="0"/>
              </a:endParaRPr>
            </a:p>
          </p:txBody>
        </p:sp>
      </p:grpSp>
      <p:sp>
        <p:nvSpPr>
          <p:cNvPr id="26" name="AutoShape 2" descr="Inline image"/>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 name="AutoShape 4" descr="Inline image"/>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 name="AutoShape 6" descr="Inline image"/>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401666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944</TotalTime>
  <Words>472</Words>
  <Application>Microsoft Office PowerPoint</Application>
  <PresentationFormat>A4 Paper (210x297 mm)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106</cp:revision>
  <cp:lastPrinted>2017-04-14T09:43:17Z</cp:lastPrinted>
  <dcterms:created xsi:type="dcterms:W3CDTF">2017-04-12T16:33:08Z</dcterms:created>
  <dcterms:modified xsi:type="dcterms:W3CDTF">2017-04-17T12:08:56Z</dcterms:modified>
</cp:coreProperties>
</file>