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370" r:id="rId2"/>
    <p:sldId id="393" r:id="rId3"/>
    <p:sldId id="392" r:id="rId4"/>
    <p:sldId id="395" r:id="rId5"/>
    <p:sldId id="391" r:id="rId6"/>
    <p:sldId id="387" r:id="rId7"/>
  </p:sldIdLst>
  <p:sldSz cx="9144000" cy="6858000" type="screen4x3"/>
  <p:notesSz cx="7026275" cy="9312275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82F"/>
    <a:srgbClr val="1F913D"/>
    <a:srgbClr val="57FFA3"/>
    <a:srgbClr val="2A8670"/>
    <a:srgbClr val="FBB034"/>
    <a:srgbClr val="00AAEE"/>
    <a:srgbClr val="000000"/>
    <a:srgbClr val="FFFFFF"/>
    <a:srgbClr val="008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92354" autoAdjust="0"/>
  </p:normalViewPr>
  <p:slideViewPr>
    <p:cSldViewPr snapToGrid="0">
      <p:cViewPr>
        <p:scale>
          <a:sx n="98" d="100"/>
          <a:sy n="98" d="100"/>
        </p:scale>
        <p:origin x="-990" y="30"/>
      </p:cViewPr>
      <p:guideLst>
        <p:guide orient="horz" pos="474"/>
        <p:guide orient="horz" pos="4058"/>
        <p:guide pos="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08"/>
    </p:cViewPr>
  </p:sorterViewPr>
  <p:notesViewPr>
    <p:cSldViewPr snapToGrid="0">
      <p:cViewPr varScale="1">
        <p:scale>
          <a:sx n="79" d="100"/>
          <a:sy n="79" d="100"/>
        </p:scale>
        <p:origin x="-3072" y="-102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5041" cy="465935"/>
          </a:xfrm>
          <a:prstGeom prst="rect">
            <a:avLst/>
          </a:prstGeom>
        </p:spPr>
        <p:txBody>
          <a:bodyPr vert="horz" lIns="92392" tIns="46196" rIns="92392" bIns="4619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628" y="1"/>
            <a:ext cx="3045041" cy="465935"/>
          </a:xfrm>
          <a:prstGeom prst="rect">
            <a:avLst/>
          </a:prstGeom>
        </p:spPr>
        <p:txBody>
          <a:bodyPr vert="horz" lIns="92392" tIns="46196" rIns="92392" bIns="46196" rtlCol="0"/>
          <a:lstStyle>
            <a:lvl1pPr algn="r">
              <a:defRPr sz="1300"/>
            </a:lvl1pPr>
          </a:lstStyle>
          <a:p>
            <a:fld id="{4B82FF2E-73D8-4696-869F-82893EDF264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4741"/>
            <a:ext cx="3045041" cy="465935"/>
          </a:xfrm>
          <a:prstGeom prst="rect">
            <a:avLst/>
          </a:prstGeom>
        </p:spPr>
        <p:txBody>
          <a:bodyPr vert="horz" lIns="92392" tIns="46196" rIns="92392" bIns="4619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628" y="8844741"/>
            <a:ext cx="3045041" cy="465935"/>
          </a:xfrm>
          <a:prstGeom prst="rect">
            <a:avLst/>
          </a:prstGeom>
        </p:spPr>
        <p:txBody>
          <a:bodyPr vert="horz" lIns="92392" tIns="46196" rIns="92392" bIns="46196" rtlCol="0" anchor="b"/>
          <a:lstStyle>
            <a:lvl1pPr algn="r">
              <a:defRPr sz="1300"/>
            </a:lvl1pPr>
          </a:lstStyle>
          <a:p>
            <a:fld id="{4BD51E1F-81A0-4506-8A2E-FF06F26223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4719" cy="465614"/>
          </a:xfrm>
          <a:prstGeom prst="rect">
            <a:avLst/>
          </a:prstGeom>
        </p:spPr>
        <p:txBody>
          <a:bodyPr vert="horz" lIns="93336" tIns="46669" rIns="93336" bIns="466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1" y="2"/>
            <a:ext cx="3044719" cy="465614"/>
          </a:xfrm>
          <a:prstGeom prst="rect">
            <a:avLst/>
          </a:prstGeom>
        </p:spPr>
        <p:txBody>
          <a:bodyPr vert="horz" lIns="93336" tIns="46669" rIns="93336" bIns="46669" rtlCol="0"/>
          <a:lstStyle>
            <a:lvl1pPr algn="r">
              <a:defRPr sz="1300"/>
            </a:lvl1pPr>
          </a:lstStyle>
          <a:p>
            <a:fld id="{A2A3B128-E09D-491C-B840-DB8C264A8EFA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36" tIns="46669" rIns="93336" bIns="466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36" tIns="46669" rIns="93336" bIns="4666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7"/>
            <a:ext cx="3044719" cy="465614"/>
          </a:xfrm>
          <a:prstGeom prst="rect">
            <a:avLst/>
          </a:prstGeom>
        </p:spPr>
        <p:txBody>
          <a:bodyPr vert="horz" lIns="93336" tIns="46669" rIns="93336" bIns="466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1" y="8845047"/>
            <a:ext cx="3044719" cy="465614"/>
          </a:xfrm>
          <a:prstGeom prst="rect">
            <a:avLst/>
          </a:prstGeom>
        </p:spPr>
        <p:txBody>
          <a:bodyPr vert="horz" lIns="93336" tIns="46669" rIns="93336" bIns="46669" rtlCol="0" anchor="b"/>
          <a:lstStyle>
            <a:lvl1pPr algn="r">
              <a:defRPr sz="13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976" y="698421"/>
            <a:ext cx="6242325" cy="349210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t="39674" r="229" b="17091"/>
          <a:stretch/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81049"/>
            <a:ext cx="9144000" cy="5661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2012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0.40.14.40/LocalizationInsight/Forms/Home.asp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9727" y="1532693"/>
            <a:ext cx="8190798" cy="369332"/>
          </a:xfrm>
        </p:spPr>
        <p:txBody>
          <a:bodyPr>
            <a:normAutofit/>
          </a:bodyPr>
          <a:lstStyle/>
          <a:p>
            <a:pPr lvl="0" defTabSz="1088291">
              <a:defRPr/>
            </a:pPr>
            <a:r>
              <a:rPr lang="en-US" dirty="0" smtClean="0"/>
              <a:t>Localization Insight Portal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3" b="17110"/>
          <a:stretch/>
        </p:blipFill>
        <p:spPr>
          <a:xfrm>
            <a:off x="0" y="2420419"/>
            <a:ext cx="9144000" cy="4025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094" y="2665219"/>
            <a:ext cx="470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Conceptualized and Implemented by</a:t>
            </a:r>
          </a:p>
          <a:p>
            <a:r>
              <a:rPr lang="en-US" b="1" dirty="0">
                <a:solidFill>
                  <a:schemeClr val="bg1"/>
                </a:solidFill>
              </a:rPr>
              <a:t>Saurav </a:t>
            </a:r>
            <a:r>
              <a:rPr lang="en-US" b="1" dirty="0" smtClean="0">
                <a:solidFill>
                  <a:schemeClr val="bg1"/>
                </a:solidFill>
              </a:rPr>
              <a:t>Gupta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48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8" b="16815"/>
          <a:stretch/>
        </p:blipFill>
        <p:spPr>
          <a:xfrm>
            <a:off x="0" y="0"/>
            <a:ext cx="9144000" cy="6443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Localization Insight Portal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537" y="1026408"/>
            <a:ext cx="8765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bg2"/>
              </a:buClr>
              <a:buSzPct val="80000"/>
            </a:pPr>
            <a:r>
              <a:rPr lang="en-US" dirty="0" smtClean="0">
                <a:solidFill>
                  <a:schemeClr val="bg1"/>
                </a:solidFill>
              </a:rPr>
              <a:t>The Portal is designed to assists in managing, tracking and execution of Localized projects. </a:t>
            </a:r>
          </a:p>
          <a:p>
            <a:pPr>
              <a:spcBef>
                <a:spcPts val="1200"/>
              </a:spcBef>
              <a:buClr>
                <a:schemeClr val="bg2"/>
              </a:buClr>
              <a:buSzPct val="80000"/>
            </a:pPr>
            <a:r>
              <a:rPr lang="en-US" dirty="0" smtClean="0">
                <a:solidFill>
                  <a:schemeClr val="bg1"/>
                </a:solidFill>
              </a:rPr>
              <a:t>All the IQE Project  activities are translated to the Portal for better management and Tracking.</a:t>
            </a:r>
          </a:p>
          <a:p>
            <a:pPr>
              <a:spcBef>
                <a:spcPts val="1200"/>
              </a:spcBef>
              <a:buClr>
                <a:schemeClr val="bg2"/>
              </a:buClr>
              <a:buSzPct val="80000"/>
            </a:pPr>
            <a:r>
              <a:rPr lang="en-US" dirty="0" smtClean="0">
                <a:solidFill>
                  <a:schemeClr val="bg1"/>
                </a:solidFill>
              </a:rPr>
              <a:t>The Site supports capturing of our Testing Partner reports, thus eliminating the manual needs of effort and tasks compilation.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51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8" b="16815"/>
          <a:stretch/>
        </p:blipFill>
        <p:spPr>
          <a:xfrm>
            <a:off x="0" y="0"/>
            <a:ext cx="9144000" cy="6443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Highlights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099" y="1010395"/>
            <a:ext cx="850193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spcBef>
                <a:spcPts val="1200"/>
              </a:spcBef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Major </a:t>
            </a:r>
            <a:r>
              <a:rPr lang="en-US" sz="2400" dirty="0" smtClean="0">
                <a:solidFill>
                  <a:schemeClr val="bg1"/>
                </a:solidFill>
              </a:rPr>
              <a:t>Features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30238" lvl="1" indent="-173038">
              <a:spcBef>
                <a:spcPts val="1200"/>
              </a:spcBef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Track and View the overall progress of the project</a:t>
            </a:r>
          </a:p>
          <a:p>
            <a:pPr marL="630238" lvl="1" indent="-173038">
              <a:spcBef>
                <a:spcPts val="1200"/>
              </a:spcBef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Elimination of any manual tracking during project execution</a:t>
            </a:r>
          </a:p>
          <a:p>
            <a:pPr marL="630238" lvl="1" indent="-173038">
              <a:spcBef>
                <a:spcPts val="1200"/>
              </a:spcBef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Better Status reporting and consolidation</a:t>
            </a:r>
          </a:p>
          <a:p>
            <a:pPr marL="630238" lvl="1" indent="-173038">
              <a:spcBef>
                <a:spcPts val="1200"/>
              </a:spcBef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Customized UI screens view as per the assigned roles</a:t>
            </a:r>
          </a:p>
          <a:p>
            <a:pPr marL="630238" lvl="1" indent="-173038">
              <a:spcBef>
                <a:spcPts val="1200"/>
              </a:spcBef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LDAP Authentication and Email support</a:t>
            </a:r>
          </a:p>
          <a:p>
            <a:pPr marL="630238" lvl="1" indent="-173038">
              <a:spcBef>
                <a:spcPts val="1200"/>
              </a:spcBef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UI can be localized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82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- Application and </a:t>
            </a:r>
            <a:r>
              <a:rPr lang="en-US" dirty="0" smtClean="0"/>
              <a:t>	</a:t>
            </a:r>
            <a:r>
              <a:rPr lang="en-US" dirty="0" smtClean="0"/>
              <a:t>Technical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191000" y="6807200"/>
            <a:ext cx="762000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6" name="Flowchart: Magnetic Disk 3"/>
          <p:cNvSpPr>
            <a:spLocks noChangeArrowheads="1"/>
          </p:cNvSpPr>
          <p:nvPr/>
        </p:nvSpPr>
        <p:spPr bwMode="auto">
          <a:xfrm>
            <a:off x="4169214" y="5161654"/>
            <a:ext cx="1177046" cy="689955"/>
          </a:xfrm>
          <a:prstGeom prst="flowChartMagneticDisk">
            <a:avLst/>
          </a:prstGeom>
          <a:gradFill rotWithShape="1">
            <a:gsLst>
              <a:gs pos="0">
                <a:srgbClr val="95B3D7"/>
              </a:gs>
              <a:gs pos="100000">
                <a:srgbClr val="455363"/>
              </a:gs>
            </a:gsLst>
            <a:lin ang="5400000" scaled="1"/>
          </a:gra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Verdana" pitchFamily="34" charset="0"/>
              </a:rPr>
              <a:t>MY SQL</a:t>
            </a:r>
            <a:endParaRPr lang="en-US" sz="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" name="Flowchart: Alternate Process 9"/>
          <p:cNvSpPr>
            <a:spLocks noChangeArrowheads="1"/>
          </p:cNvSpPr>
          <p:nvPr/>
        </p:nvSpPr>
        <p:spPr bwMode="auto">
          <a:xfrm>
            <a:off x="3543182" y="4846130"/>
            <a:ext cx="4202112" cy="233363"/>
          </a:xfrm>
          <a:prstGeom prst="flowChartAlternateProcess">
            <a:avLst/>
          </a:prstGeom>
          <a:solidFill>
            <a:srgbClr val="4F6228"/>
          </a:soli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Data Access Layer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12226" y="1512887"/>
            <a:ext cx="4264025" cy="51117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13" name="Flowchart: Alternate Process 11"/>
          <p:cNvSpPr>
            <a:spLocks noChangeArrowheads="1"/>
          </p:cNvSpPr>
          <p:nvPr/>
        </p:nvSpPr>
        <p:spPr bwMode="auto">
          <a:xfrm>
            <a:off x="3632876" y="1512887"/>
            <a:ext cx="4019550" cy="238363"/>
          </a:xfrm>
          <a:prstGeom prst="flowChartAlternateProcess">
            <a:avLst/>
          </a:prstGeom>
          <a:solidFill>
            <a:srgbClr val="4F62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Verdana" pitchFamily="34" charset="0"/>
              </a:rPr>
              <a:t>Presentation Layer</a:t>
            </a:r>
          </a:p>
        </p:txBody>
      </p:sp>
      <p:sp>
        <p:nvSpPr>
          <p:cNvPr id="14" name="AutoShape 97"/>
          <p:cNvSpPr>
            <a:spLocks noChangeArrowheads="1"/>
          </p:cNvSpPr>
          <p:nvPr/>
        </p:nvSpPr>
        <p:spPr bwMode="auto">
          <a:xfrm>
            <a:off x="5245472" y="2024062"/>
            <a:ext cx="852487" cy="469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276725" y="4167187"/>
            <a:ext cx="962025" cy="67894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/>
              <a:t>ADO.NET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512226" y="2493962"/>
            <a:ext cx="4264025" cy="167322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632876" y="2881312"/>
            <a:ext cx="4019550" cy="501650"/>
          </a:xfrm>
          <a:prstGeom prst="round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Verdana" pitchFamily="34" charset="0"/>
                <a:cs typeface="Arial" pitchFamily="34" charset="0"/>
              </a:rPr>
              <a:t>Business Modules using </a:t>
            </a:r>
            <a:r>
              <a:rPr lang="en-US" sz="800" b="1" dirty="0" smtClean="0">
                <a:latin typeface="Verdana" pitchFamily="34" charset="0"/>
                <a:cs typeface="Arial" pitchFamily="34" charset="0"/>
              </a:rPr>
              <a:t>C#</a:t>
            </a:r>
            <a:endParaRPr lang="en-U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005262" y="3514724"/>
            <a:ext cx="981075" cy="511175"/>
          </a:xfrm>
          <a:prstGeom prst="round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Verdana" pitchFamily="34" charset="0"/>
                <a:cs typeface="Arial" pitchFamily="34" charset="0"/>
              </a:rPr>
              <a:t>Business Components</a:t>
            </a:r>
          </a:p>
        </p:txBody>
      </p:sp>
      <p:sp>
        <p:nvSpPr>
          <p:cNvPr id="20" name="Flowchart: Alternate Process 38"/>
          <p:cNvSpPr>
            <a:spLocks noChangeArrowheads="1"/>
          </p:cNvSpPr>
          <p:nvPr/>
        </p:nvSpPr>
        <p:spPr bwMode="auto">
          <a:xfrm>
            <a:off x="3640813" y="2516187"/>
            <a:ext cx="4038600" cy="247650"/>
          </a:xfrm>
          <a:prstGeom prst="flowChartAlternateProcess">
            <a:avLst/>
          </a:prstGeom>
          <a:solidFill>
            <a:srgbClr val="4F62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Business Layer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863600"/>
            <a:ext cx="7162800" cy="541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b="1"/>
          </a:p>
        </p:txBody>
      </p:sp>
      <p:sp>
        <p:nvSpPr>
          <p:cNvPr id="23" name="Rounded Rectangle 22"/>
          <p:cNvSpPr/>
          <p:nvPr/>
        </p:nvSpPr>
        <p:spPr bwMode="auto">
          <a:xfrm>
            <a:off x="1428750" y="1946275"/>
            <a:ext cx="1647825" cy="294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24" name="Flowchart: Alternate Process 45"/>
          <p:cNvSpPr>
            <a:spLocks noChangeArrowheads="1"/>
          </p:cNvSpPr>
          <p:nvPr/>
        </p:nvSpPr>
        <p:spPr bwMode="auto">
          <a:xfrm>
            <a:off x="1624519" y="1946275"/>
            <a:ext cx="1225686" cy="374571"/>
          </a:xfrm>
          <a:prstGeom prst="flowChartAlternateProcess">
            <a:avLst/>
          </a:prstGeom>
          <a:solidFill>
            <a:srgbClr val="4F62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Verdana" pitchFamily="34" charset="0"/>
              </a:rPr>
              <a:t>Infrastructure Layer</a:t>
            </a:r>
          </a:p>
        </p:txBody>
      </p:sp>
      <p:sp>
        <p:nvSpPr>
          <p:cNvPr id="25" name="AutoShape 101"/>
          <p:cNvSpPr>
            <a:spLocks noChangeArrowheads="1"/>
          </p:cNvSpPr>
          <p:nvPr/>
        </p:nvSpPr>
        <p:spPr bwMode="auto">
          <a:xfrm>
            <a:off x="3086100" y="3540125"/>
            <a:ext cx="404813" cy="381000"/>
          </a:xfrm>
          <a:prstGeom prst="leftRightArrow">
            <a:avLst>
              <a:gd name="adj1" fmla="val 50000"/>
              <a:gd name="adj2" fmla="val 275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02"/>
          <p:cNvSpPr>
            <a:spLocks noChangeArrowheads="1"/>
          </p:cNvSpPr>
          <p:nvPr/>
        </p:nvSpPr>
        <p:spPr bwMode="auto">
          <a:xfrm>
            <a:off x="3117850" y="2688650"/>
            <a:ext cx="346075" cy="381000"/>
          </a:xfrm>
          <a:prstGeom prst="leftRightArrow">
            <a:avLst>
              <a:gd name="adj1" fmla="val 50000"/>
              <a:gd name="adj2" fmla="val 23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>
            <a:off x="4113213" y="6735763"/>
            <a:ext cx="663575" cy="360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00" smtClean="0">
                <a:solidFill>
                  <a:srgbClr val="4E84C4"/>
                </a:solidFill>
              </a:rPr>
              <a:t>- </a:t>
            </a:r>
            <a:fld id="{8E580A48-9C7A-42BC-97EC-43B98207FEE2}" type="slidenum">
              <a:rPr lang="en-US" sz="1000" smtClean="0">
                <a:solidFill>
                  <a:srgbClr val="4E84C4"/>
                </a:solidFill>
              </a:rPr>
              <a:pPr eaLnBrk="1" hangingPunct="1"/>
              <a:t>4</a:t>
            </a:fld>
            <a:r>
              <a:rPr lang="en-US" sz="1000" smtClean="0">
                <a:solidFill>
                  <a:srgbClr val="4E84C4"/>
                </a:solidFill>
              </a:rPr>
              <a:t> -</a:t>
            </a:r>
            <a:endParaRPr lang="en-US" sz="1000" smtClean="0">
              <a:solidFill>
                <a:srgbClr val="4E84C4"/>
              </a:solidFill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3632876" y="1747096"/>
            <a:ext cx="4019549" cy="261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Verdana" pitchFamily="34" charset="0"/>
                <a:cs typeface="Arial" pitchFamily="34" charset="0"/>
              </a:rPr>
              <a:t>UI Components (UIC)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Verdana" pitchFamily="34" charset="0"/>
                <a:cs typeface="Arial" pitchFamily="34" charset="0"/>
              </a:rPr>
              <a:t>ASP.Net Pages with AJAX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1491456" y="4195203"/>
            <a:ext cx="1522412" cy="346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682F"/>
                </a:solidFill>
                <a:latin typeface="Verdana" pitchFamily="34" charset="0"/>
                <a:cs typeface="Arial" pitchFamily="34" charset="0"/>
              </a:rPr>
              <a:t>Preferences</a:t>
            </a:r>
            <a:endParaRPr lang="en-US" sz="800" b="1" dirty="0">
              <a:solidFill>
                <a:srgbClr val="00682F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477963" y="2477344"/>
            <a:ext cx="1522412" cy="2984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1F913D"/>
                </a:solidFill>
                <a:latin typeface="Verdana" pitchFamily="34" charset="0"/>
                <a:cs typeface="Arial" pitchFamily="34" charset="0"/>
              </a:rPr>
              <a:t>Security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487488" y="3594100"/>
            <a:ext cx="1522412" cy="3175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00682F"/>
                </a:solidFill>
                <a:latin typeface="Verdana" pitchFamily="34" charset="0"/>
                <a:cs typeface="Arial" pitchFamily="34" charset="0"/>
              </a:rPr>
              <a:t>Exception Handling</a:t>
            </a:r>
            <a:endParaRPr lang="en-US" sz="800" b="1" dirty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487488" y="2987419"/>
            <a:ext cx="1522412" cy="288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1F913D"/>
                </a:solidFill>
                <a:latin typeface="Verdana" pitchFamily="34" charset="0"/>
                <a:cs typeface="Arial" pitchFamily="34" charset="0"/>
              </a:rPr>
              <a:t>Validation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828388" y="3514725"/>
            <a:ext cx="990600" cy="511175"/>
          </a:xfrm>
          <a:prstGeom prst="round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Verdana" pitchFamily="34" charset="0"/>
                <a:cs typeface="Arial" pitchFamily="34" charset="0"/>
              </a:rPr>
              <a:t>Other Components</a:t>
            </a:r>
          </a:p>
        </p:txBody>
      </p:sp>
      <p:sp>
        <p:nvSpPr>
          <p:cNvPr id="35" name="Rounded Rectangle 77"/>
          <p:cNvSpPr>
            <a:spLocks noChangeArrowheads="1"/>
          </p:cNvSpPr>
          <p:nvPr/>
        </p:nvSpPr>
        <p:spPr bwMode="auto">
          <a:xfrm>
            <a:off x="5200227" y="889000"/>
            <a:ext cx="942975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5B3D7"/>
              </a:gs>
              <a:gs pos="100000">
                <a:srgbClr val="455363"/>
              </a:gs>
            </a:gsLst>
            <a:lin ang="5400000" scaled="1"/>
          </a:gra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IE</a:t>
            </a:r>
          </a:p>
        </p:txBody>
      </p:sp>
      <p:sp>
        <p:nvSpPr>
          <p:cNvPr id="37" name="AutoShape 97"/>
          <p:cNvSpPr>
            <a:spLocks noChangeArrowheads="1"/>
          </p:cNvSpPr>
          <p:nvPr/>
        </p:nvSpPr>
        <p:spPr bwMode="auto">
          <a:xfrm>
            <a:off x="5245470" y="1218795"/>
            <a:ext cx="852487" cy="29409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lowchart: Magnetic Disk 3"/>
          <p:cNvSpPr>
            <a:spLocks noChangeArrowheads="1"/>
          </p:cNvSpPr>
          <p:nvPr/>
        </p:nvSpPr>
        <p:spPr bwMode="auto">
          <a:xfrm>
            <a:off x="5916038" y="5161654"/>
            <a:ext cx="1185153" cy="689955"/>
          </a:xfrm>
          <a:prstGeom prst="flowChartMagneticDisk">
            <a:avLst/>
          </a:prstGeom>
          <a:gradFill rotWithShape="1">
            <a:gsLst>
              <a:gs pos="0">
                <a:srgbClr val="95B3D7"/>
              </a:gs>
              <a:gs pos="100000">
                <a:srgbClr val="455363"/>
              </a:gs>
            </a:gsLst>
            <a:lin ang="5400000" scaled="1"/>
          </a:gra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b="1" dirty="0" smtClean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800" b="1" dirty="0" smtClean="0">
                <a:solidFill>
                  <a:schemeClr val="bg1"/>
                </a:solidFill>
                <a:latin typeface="Verdana" pitchFamily="34" charset="0"/>
              </a:rPr>
              <a:t>Windows </a:t>
            </a:r>
            <a:r>
              <a:rPr lang="en-US" sz="800" b="1" dirty="0">
                <a:solidFill>
                  <a:schemeClr val="bg1"/>
                </a:solidFill>
                <a:latin typeface="Verdana" pitchFamily="34" charset="0"/>
              </a:rPr>
              <a:t>Active  Directory Database</a:t>
            </a:r>
          </a:p>
          <a:p>
            <a:endParaRPr lang="en-US" sz="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>
            <a:off x="5916038" y="4181220"/>
            <a:ext cx="962025" cy="6508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/>
              <a:t>System</a:t>
            </a:r>
          </a:p>
          <a:p>
            <a:r>
              <a:rPr lang="en-US" sz="800" dirty="0"/>
              <a:t>Directory </a:t>
            </a:r>
          </a:p>
          <a:p>
            <a:r>
              <a:rPr lang="en-US" sz="8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967389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4268" y="2826831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C00000"/>
                </a:solidFill>
                <a:latin typeface="Calibri" pitchFamily="34" charset="0"/>
                <a:cs typeface="Calibri" pitchFamily="34" charset="0"/>
                <a:hlinkClick r:id="rId2"/>
              </a:rPr>
              <a:t>Localization Insight Portal</a:t>
            </a:r>
            <a:endParaRPr lang="en-US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49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grpSp>
        <p:nvGrpSpPr>
          <p:cNvPr id="14" name="Group 2"/>
          <p:cNvGrpSpPr/>
          <p:nvPr/>
        </p:nvGrpSpPr>
        <p:grpSpPr>
          <a:xfrm>
            <a:off x="3992758" y="2449524"/>
            <a:ext cx="1158485" cy="1940391"/>
            <a:chOff x="8786300" y="6528874"/>
            <a:chExt cx="204225" cy="256615"/>
          </a:xfrm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07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3 - &amp;quot;Adobe Overview&amp;quot;&quot;/&gt;&lt;property id=&quot;20307&quot; value=&quot;273&quot;/&gt;&lt;/object&gt;&lt;object type=&quot;3&quot; unique_id=&quot;715256&quot;&gt;&lt;property id=&quot;20148&quot; value=&quot;5&quot;/&gt;&lt;property id=&quot;20300&quot; value=&quot;Slide 28&quot;/&gt;&lt;property id=&quot;20307&quot; value=&quot;274&quot;/&gt;&lt;/object&gt;&lt;object type=&quot;3&quot; unique_id=&quot;933360&quot;&gt;&lt;property id=&quot;20148&quot; value=&quot;5&quot;/&gt;&lt;property id=&quot;20300&quot; value=&quot;Slide 1 - &amp;quot;Adobe Messaging and Corporate Slide Deck&amp;quot;&quot;/&gt;&lt;property id=&quot;20307&quot; value=&quot;298&quot;/&gt;&lt;/object&gt;&lt;object type=&quot;3&quot; unique_id=&quot;933363&quot;&gt;&lt;property id=&quot;20148&quot; value=&quot;5&quot;/&gt;&lt;property id=&quot;20300&quot; value=&quot;Slide 5&quot;/&gt;&lt;property id=&quot;20307&quot; value=&quot;276&quot;/&gt;&lt;/object&gt;&lt;object type=&quot;3&quot; unique_id=&quot;933366&quot;&gt;&lt;property id=&quot;20148&quot; value=&quot;5&quot;/&gt;&lt;property id=&quot;20300&quot; value=&quot;Slide 29 - &amp;quot;Content Authoring:  Martha Stewart Living Omnimedia&amp;quot;&quot;/&gt;&lt;property id=&quot;20307&quot; value=&quot;279&quot;/&gt;&lt;/object&gt;&lt;object type=&quot;3&quot; unique_id=&quot;933367&quot;&gt;&lt;property id=&quot;20148&quot; value=&quot;5&quot;/&gt;&lt;property id=&quot;20300&quot; value=&quot;Slide 30 - &amp;quot;Customer Experience Management:  T-Mobile&amp;quot;&quot;/&gt;&lt;property id=&quot;20307&quot; value=&quot;280&quot;/&gt;&lt;/object&gt;&lt;object type=&quot;3&quot; unique_id=&quot;933368&quot;&gt;&lt;property id=&quot;20148&quot; value=&quot;5&quot;/&gt;&lt;property id=&quot;20300&quot; value=&quot;Slide 31 - &amp;quot;Online Marketing Optimization:  Timex&amp;quot;&quot;/&gt;&lt;property id=&quot;20307&quot; value=&quot;281&quot;/&gt;&lt;/object&gt;&lt;object type=&quot;3&quot; unique_id=&quot;933369&quot;&gt;&lt;property id=&quot;20148&quot; value=&quot;5&quot;/&gt;&lt;property id=&quot;20300&quot; value=&quot;Slide 32&quot;/&gt;&lt;property id=&quot;20307&quot; value=&quot;282&quot;/&gt;&lt;/object&gt;&lt;object type=&quot;3&quot; unique_id=&quot;933370&quot;&gt;&lt;property id=&quot;20148&quot; value=&quot;5&quot;/&gt;&lt;property id=&quot;20300&quot; value=&quot;Slide 15 - &amp;quot;Changing the World Through Digital Experiences&amp;quot;&quot;/&gt;&lt;property id=&quot;20307&quot; value=&quot;283&quot;/&gt;&lt;/object&gt;&lt;object type=&quot;3&quot; unique_id=&quot;933371&quot;&gt;&lt;property id=&quot;20148&quot; value=&quot;5&quot;/&gt;&lt;property id=&quot;20300&quot; value=&quot;Slide 16&quot;/&gt;&lt;property id=&quot;20307&quot; value=&quot;284&quot;/&gt;&lt;/object&gt;&lt;object type=&quot;3&quot; unique_id=&quot;933372&quot;&gt;&lt;property id=&quot;20148&quot; value=&quot;5&quot;/&gt;&lt;property id=&quot;20300&quot; value=&quot;Slide 18 - &amp;quot;Back-up Slides&amp;quot;&quot;/&gt;&lt;property id=&quot;20307&quot; value=&quot;285&quot;/&gt;&lt;/object&gt;&lt;object type=&quot;3&quot; unique_id=&quot;933377&quot;&gt;&lt;property id=&quot;20148&quot; value=&quot;5&quot;/&gt;&lt;property id=&quot;20300&quot; value=&quot;Slide 24 - &amp;quot;Routes to Market&amp;quot;&quot;/&gt;&lt;property id=&quot;20307&quot; value=&quot;290&quot;/&gt;&lt;/object&gt;&lt;object type=&quot;3&quot; unique_id=&quot;933383&quot;&gt;&lt;property id=&quot;20148&quot; value=&quot;5&quot;/&gt;&lt;property id=&quot;20300&quot; value=&quot;Slide 25 - &amp;quot;Corporate Social Responsibility&amp;quot;&quot;/&gt;&lt;property id=&quot;20307&quot; value=&quot;296&quot;/&gt;&lt;/object&gt;&lt;object type=&quot;3&quot; unique_id=&quot;933384&quot;&gt;&lt;property id=&quot;20148&quot; value=&quot;5&quot;/&gt;&lt;property id=&quot;20300&quot; value=&quot;Slide 26 - &amp;quot;FY2011 Revenue Mix&amp;quot;&quot;/&gt;&lt;property id=&quot;20307&quot; value=&quot;297&quot;/&gt;&lt;/object&gt;&lt;object type=&quot;3&quot; unique_id=&quot;934459&quot;&gt;&lt;property id=&quot;20148&quot; value=&quot;5&quot;/&gt;&lt;property id=&quot;20300&quot; value=&quot;Slide 2 - &amp;quot;Adobe Story Messaging Framework 2012&amp;amp;#x09;&amp;amp;#x09;&amp;amp;#x09;&amp;amp;#x09;&amp;quot;&quot;/&gt;&lt;property id=&quot;20307&quot; value=&quot;330&quot;/&gt;&lt;/object&gt;&lt;object type=&quot;3&quot; unique_id=&quot;934461&quot;&gt;&lt;property id=&quot;20148&quot; value=&quot;5&quot;/&gt;&lt;property id=&quot;20300&quot; value=&quot;Slide 13 - &amp;quot;What We Do&amp;quot;&quot;/&gt;&lt;property id=&quot;20307&quot; value=&quot;311&quot;/&gt;&lt;/object&gt;&lt;object type=&quot;3&quot; unique_id=&quot;934462&quot;&gt;&lt;property id=&quot;20148&quot; value=&quot;5&quot;/&gt;&lt;property id=&quot;20300&quot; value=&quot;Slide 6&quot;/&gt;&lt;property id=&quot;20307&quot; value=&quot;327&quot;/&gt;&lt;/object&gt;&lt;object type=&quot;3&quot; unique_id=&quot;934463&quot;&gt;&lt;property id=&quot;20148&quot; value=&quot;5&quot;/&gt;&lt;property id=&quot;20300&quot; value=&quot;Slide 7&quot;/&gt;&lt;property id=&quot;20307&quot; value=&quot;328&quot;/&gt;&lt;/object&gt;&lt;object type=&quot;3&quot; unique_id=&quot;934466&quot;&gt;&lt;property id=&quot;20148&quot; value=&quot;5&quot;/&gt;&lt;property id=&quot;20300&quot; value=&quot;Slide 10&quot;/&gt;&lt;property id=&quot;20307&quot; value=&quot;329&quot;/&gt;&lt;/object&gt;&lt;object type=&quot;3&quot; unique_id=&quot;934468&quot;&gt;&lt;property id=&quot;20148&quot; value=&quot;5&quot;/&gt;&lt;property id=&quot;20300&quot; value=&quot;Slide 17 - &amp;quot;Digital Marketing Powered by Adobe&amp;quot;&quot;/&gt;&lt;property id=&quot;20307&quot; value=&quot;308&quot;/&gt;&lt;/object&gt;&lt;object type=&quot;3&quot; unique_id=&quot;934469&quot;&gt;&lt;property id=&quot;20148&quot; value=&quot;5&quot;/&gt;&lt;property id=&quot;20300&quot; value=&quot;Slide 12&quot;/&gt;&lt;property id=&quot;20307&quot; value=&quot;322&quot;/&gt;&lt;/object&gt;&lt;object type=&quot;3&quot; unique_id=&quot;934470&quot;&gt;&lt;property id=&quot;20148&quot; value=&quot;5&quot;/&gt;&lt;property id=&quot;20300&quot; value=&quot;Slide 35 - &amp;quot;The Power of Adobe&amp;quot;&quot;/&gt;&lt;property id=&quot;20307&quot; value=&quot;320&quot;/&gt;&lt;/object&gt;&lt;object type=&quot;3&quot; unique_id=&quot;934471&quot;&gt;&lt;property id=&quot;20148&quot; value=&quot;5&quot;/&gt;&lt;property id=&quot;20300&quot; value=&quot;Slide 19 - &amp;quot;About Adobe&amp;quot;&quot;/&gt;&lt;property id=&quot;20307&quot; value=&quot;321&quot;/&gt;&lt;/object&gt;&lt;object type=&quot;3&quot; unique_id=&quot;934472&quot;&gt;&lt;property id=&quot;20148&quot; value=&quot;5&quot;/&gt;&lt;property id=&quot;20300&quot; value=&quot;Slide 20 - &amp;quot;Brand &amp;amp; Employer Recognition&amp;quot;&quot;/&gt;&lt;property id=&quot;20307&quot; value=&quot;302&quot;/&gt;&lt;/object&gt;&lt;object type=&quot;3&quot; unique_id=&quot;934473&quot;&gt;&lt;property id=&quot;20148&quot; value=&quot;5&quot;/&gt;&lt;property id=&quot;20300&quot; value=&quot;Slide 21 - &amp;quot;Innovation at Adobe&amp;quot;&quot;/&gt;&lt;property id=&quot;20307&quot; value=&quot;306&quot;/&gt;&lt;/object&gt;&lt;object type=&quot;3&quot; unique_id=&quot;934474&quot;&gt;&lt;property id=&quot;20148&quot; value=&quot;5&quot;/&gt;&lt;property id=&quot;20300&quot; value=&quot;Slide 22 - &amp;quot;Vectors of Innovation&amp;quot;&quot;/&gt;&lt;property id=&quot;20307&quot; value=&quot;307&quot;/&gt;&lt;/object&gt;&lt;object type=&quot;3&quot; unique_id=&quot;934475&quot;&gt;&lt;property id=&quot;20148&quot; value=&quot;5&quot;/&gt;&lt;property id=&quot;20300&quot; value=&quot;Slide 23 - &amp;quot;Adobe Creative Cloud&amp;quot;&quot;/&gt;&lt;property id=&quot;20307&quot; value=&quot;318&quot;/&gt;&lt;/object&gt;&lt;object type=&quot;3&quot; unique_id=&quot;934476&quot;&gt;&lt;property id=&quot;20148&quot; value=&quot;5&quot;/&gt;&lt;property id=&quot;20300&quot; value=&quot;Slide 27 - &amp;quot;Adobe Organizational Structure&amp;quot;&quot;/&gt;&lt;property id=&quot;20307&quot; value=&quot;319&quot;/&gt;&lt;/object&gt;&lt;object type=&quot;3&quot; unique_id=&quot;934477&quot;&gt;&lt;property id=&quot;20148&quot; value=&quot;5&quot;/&gt;&lt;property id=&quot;20300&quot; value=&quot;Slide 33&quot;/&gt;&lt;property id=&quot;20307&quot; value=&quot;305&quot;/&gt;&lt;/object&gt;&lt;object type=&quot;3&quot; unique_id=&quot;934478&quot;&gt;&lt;property id=&quot;20148&quot; value=&quot;5&quot;/&gt;&lt;property id=&quot;20300&quot; value=&quot;Slide 34&quot;/&gt;&lt;property id=&quot;20307&quot; value=&quot;310&quot;/&gt;&lt;/object&gt;&lt;object type=&quot;3&quot; unique_id=&quot;934901&quot;&gt;&lt;property id=&quot;20148&quot; value=&quot;5&quot;/&gt;&lt;property id=&quot;20300&quot; value=&quot;Slide 4&quot;/&gt;&lt;property id=&quot;20307&quot; value=&quot;331&quot;/&gt;&lt;/object&gt;&lt;object type=&quot;3&quot; unique_id=&quot;934902&quot;&gt;&lt;property id=&quot;20148&quot; value=&quot;5&quot;/&gt;&lt;property id=&quot;20300&quot; value=&quot;Slide 8&quot;/&gt;&lt;property id=&quot;20307&quot; value=&quot;332&quot;/&gt;&lt;/object&gt;&lt;object type=&quot;3&quot; unique_id=&quot;934903&quot;&gt;&lt;property id=&quot;20148&quot; value=&quot;5&quot;/&gt;&lt;property id=&quot;20300&quot; value=&quot;Slide 9 - &amp;quot;From Creation to Monetization&amp;quot;&quot;/&gt;&lt;property id=&quot;20307&quot; value=&quot;333&quot;/&gt;&lt;/object&gt;&lt;object type=&quot;3&quot; unique_id=&quot;934904&quot;&gt;&lt;property id=&quot;20148&quot; value=&quot;5&quot;/&gt;&lt;property id=&quot;20300&quot; value=&quot;Slide 11&quot;/&gt;&lt;property id=&quot;20307&quot; value=&quot;334&quot;/&gt;&lt;/object&gt;&lt;object type=&quot;3&quot; unique_id=&quot;934905&quot;&gt;&lt;property id=&quot;20148&quot; value=&quot;5&quot;/&gt;&lt;property id=&quot;20300&quot; value=&quot;Slide 14 - &amp;quot;4 M’s Examples&amp;quot;&quot;/&gt;&lt;property id=&quot;20307&quot; value=&quot;335&quot;/&gt;&lt;/object&gt;&lt;/object&gt;&lt;/object&gt;&lt;/database&gt;"/>
</p:tagLst>
</file>

<file path=ppt/theme/theme1.xml><?xml version="1.0" encoding="utf-8"?>
<a:theme xmlns:a="http://schemas.openxmlformats.org/drawingml/2006/main" name="Adobe Master Standard 2012a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91416</TotalTime>
  <Words>169</Words>
  <Application>Microsoft Office PowerPoint</Application>
  <PresentationFormat>On-screen Show (4:3)</PresentationFormat>
  <Paragraphs>47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Adobe Master Standard 2012a</vt:lpstr>
      <vt:lpstr>Localization Insight Portal</vt:lpstr>
      <vt:lpstr>Localization Insight Portal </vt:lpstr>
      <vt:lpstr>Highlights</vt:lpstr>
      <vt:lpstr>Architecture - Application and  Technical 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SAURAV GUPTA</cp:lastModifiedBy>
  <cp:revision>701</cp:revision>
  <cp:lastPrinted>2012-05-03T16:08:22Z</cp:lastPrinted>
  <dcterms:created xsi:type="dcterms:W3CDTF">2009-08-20T18:55:32Z</dcterms:created>
  <dcterms:modified xsi:type="dcterms:W3CDTF">2012-06-07T10:50:53Z</dcterms:modified>
</cp:coreProperties>
</file>