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0"/>
  </p:notesMasterIdLst>
  <p:handoutMasterIdLst>
    <p:handoutMasterId r:id="rId11"/>
  </p:handoutMasterIdLst>
  <p:sldIdLst>
    <p:sldId id="325" r:id="rId2"/>
    <p:sldId id="359" r:id="rId3"/>
    <p:sldId id="357" r:id="rId4"/>
    <p:sldId id="358" r:id="rId5"/>
    <p:sldId id="360" r:id="rId6"/>
    <p:sldId id="362" r:id="rId7"/>
    <p:sldId id="361" r:id="rId8"/>
    <p:sldId id="330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034"/>
    <a:srgbClr val="CE6B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90" y="-108"/>
      </p:cViewPr>
      <p:guideLst>
        <p:guide orient="horz" pos="595"/>
        <p:guide orient="horz" pos="4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9/23/2011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2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nner_01.jpg"/>
          <p:cNvPicPr>
            <a:picLocks noChangeAspect="1"/>
          </p:cNvPicPr>
          <p:nvPr userDrawn="1"/>
        </p:nvPicPr>
        <p:blipFill>
          <a:blip r:embed="rId2"/>
          <a:srcRect t="20390" b="21583"/>
          <a:stretch>
            <a:fillRect/>
          </a:stretch>
        </p:blipFill>
        <p:spPr>
          <a:xfrm>
            <a:off x="0" y="2463590"/>
            <a:ext cx="12188825" cy="397848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446276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dobe_logo_tag_top_7-8in_p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1184" y="0"/>
            <a:ext cx="365030" cy="61164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1609605" y="6530341"/>
            <a:ext cx="449714" cy="32766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2011 Adobe Systems Incorporated.  All Rights Reserved. 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9/23/2011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grpSp>
        <p:nvGrpSpPr>
          <p:cNvPr id="10" name="Group 19"/>
          <p:cNvGrpSpPr/>
          <p:nvPr userDrawn="1"/>
        </p:nvGrpSpPr>
        <p:grpSpPr>
          <a:xfrm>
            <a:off x="11708890" y="6531903"/>
            <a:ext cx="194813" cy="244852"/>
            <a:chOff x="8786300" y="6528874"/>
            <a:chExt cx="204225" cy="256615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78805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BB034"/>
                </a:solidFill>
              </a:rPr>
              <a:t>LOCALIZATION INSIGHTS (TBD)</a:t>
            </a:r>
            <a:br>
              <a:rPr lang="en-US" b="1" dirty="0" smtClean="0">
                <a:solidFill>
                  <a:srgbClr val="FBB034"/>
                </a:solidFill>
              </a:rPr>
            </a:br>
            <a:r>
              <a:rPr lang="en-US" b="1" dirty="0" smtClean="0">
                <a:solidFill>
                  <a:srgbClr val="FBB034"/>
                </a:solidFill>
              </a:rPr>
              <a:t>PORTAL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42" y="4836405"/>
            <a:ext cx="3249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Prepared by-</a:t>
            </a:r>
          </a:p>
          <a:p>
            <a:r>
              <a:rPr lang="en-US" dirty="0" smtClean="0"/>
              <a:t>Saurav Gupta</a:t>
            </a:r>
          </a:p>
          <a:p>
            <a:r>
              <a:rPr lang="en-US" dirty="0" smtClean="0"/>
              <a:t>Adobe Systems India</a:t>
            </a:r>
          </a:p>
          <a:p>
            <a:r>
              <a:rPr lang="en-US" dirty="0" smtClean="0"/>
              <a:t>Email: sauragup@adobe.com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Localization Insight Portal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5576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portal is designed to automate the status report tracking, analyzing trends. The content is based on Vendor Weekly Status Report (Test cases executed, bugs found/ regressed and the corresponding efforts).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Thus replacing the manual tracking effort with an automated system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 marL="7557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 site is presently in raw form and we are demonstrating it to gather feedback and incorporate those changes</a:t>
            </a:r>
            <a:r>
              <a:rPr lang="en-US" dirty="0" smtClean="0"/>
              <a:t>.</a:t>
            </a:r>
          </a:p>
          <a:p>
            <a:pPr marL="75576" indent="0">
              <a:buNone/>
            </a:pPr>
            <a:endParaRPr lang="en-US" dirty="0" smtClean="0"/>
          </a:p>
          <a:p>
            <a:pPr marL="75576" indent="0">
              <a:buNone/>
            </a:pPr>
            <a:r>
              <a:rPr lang="en-US" u="sng" dirty="0" smtClean="0">
                <a:solidFill>
                  <a:schemeClr val="accent2"/>
                </a:solidFill>
              </a:rPr>
              <a:t>Demo</a:t>
            </a:r>
          </a:p>
          <a:p>
            <a:r>
              <a:rPr lang="en-US" dirty="0" smtClean="0"/>
              <a:t>Define user access</a:t>
            </a:r>
            <a:endParaRPr lang="en-US" dirty="0"/>
          </a:p>
          <a:p>
            <a:r>
              <a:rPr lang="en-US" dirty="0" smtClean="0"/>
              <a:t>LDAP and Email Integration</a:t>
            </a:r>
            <a:endParaRPr lang="en-US" dirty="0"/>
          </a:p>
          <a:p>
            <a:r>
              <a:rPr lang="en-US" dirty="0" smtClean="0"/>
              <a:t>Add WSR Data to site</a:t>
            </a:r>
          </a:p>
          <a:p>
            <a:r>
              <a:rPr lang="en-US" dirty="0" smtClean="0"/>
              <a:t>View Data for a week, or for a month</a:t>
            </a:r>
          </a:p>
          <a:p>
            <a:r>
              <a:rPr lang="en-US" dirty="0" smtClean="0"/>
              <a:t>View report across products for Test cases sample data.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551703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Already in Plan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703" lvl="2" indent="0">
              <a:buNone/>
            </a:pPr>
            <a:endParaRPr lang="en-US" dirty="0" smtClean="0"/>
          </a:p>
          <a:p>
            <a:r>
              <a:rPr lang="en-US" dirty="0" smtClean="0"/>
              <a:t>Capability to define an owner for the project</a:t>
            </a:r>
          </a:p>
          <a:p>
            <a:r>
              <a:rPr lang="en-US" dirty="0" smtClean="0"/>
              <a:t>Capability for an owner to set Project specific details</a:t>
            </a:r>
          </a:p>
          <a:p>
            <a:r>
              <a:rPr lang="en-US" dirty="0" smtClean="0"/>
              <a:t>Generate reports for Bugs and Efforts and do comparison</a:t>
            </a:r>
          </a:p>
          <a:p>
            <a:r>
              <a:rPr lang="en-US" dirty="0" smtClean="0"/>
              <a:t>Import Status reports from Excel</a:t>
            </a:r>
          </a:p>
          <a:p>
            <a:r>
              <a:rPr lang="en-US" dirty="0" smtClean="0"/>
              <a:t>Export Weekly and Monthly Status report to Excel</a:t>
            </a:r>
          </a:p>
          <a:p>
            <a:r>
              <a:rPr lang="en-US" dirty="0" smtClean="0"/>
              <a:t>Generate Reports for </a:t>
            </a:r>
            <a:r>
              <a:rPr lang="en-US" dirty="0" err="1" smtClean="0"/>
              <a:t>TillDate</a:t>
            </a:r>
            <a:endParaRPr lang="en-US" dirty="0"/>
          </a:p>
          <a:p>
            <a:r>
              <a:rPr lang="en-US" dirty="0" smtClean="0"/>
              <a:t>Add more content to the site</a:t>
            </a:r>
          </a:p>
          <a:p>
            <a:r>
              <a:rPr lang="en-US" dirty="0" smtClean="0"/>
              <a:t>Update site for latest status report pattern</a:t>
            </a:r>
          </a:p>
          <a:p>
            <a:r>
              <a:rPr lang="en-US" dirty="0" smtClean="0"/>
              <a:t>Enhancing Site layout based on Feedback</a:t>
            </a:r>
          </a:p>
          <a:p>
            <a:r>
              <a:rPr lang="en-US" dirty="0" smtClean="0"/>
              <a:t>Adding Logout feature</a:t>
            </a:r>
          </a:p>
          <a:p>
            <a:r>
              <a:rPr lang="en-US" dirty="0" smtClean="0"/>
              <a:t>Get User information from LDAP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551703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Future Plans: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703" lvl="2" indent="0">
              <a:buNone/>
            </a:pPr>
            <a:endParaRPr lang="en-US" dirty="0" smtClean="0"/>
          </a:p>
          <a:p>
            <a:r>
              <a:rPr lang="en-US" dirty="0" smtClean="0"/>
              <a:t>Can be integrated with other Adobe systems</a:t>
            </a:r>
          </a:p>
          <a:p>
            <a:r>
              <a:rPr lang="en-US" dirty="0" smtClean="0"/>
              <a:t>We can have our Learning portal and Lab Management system integrated</a:t>
            </a:r>
          </a:p>
          <a:p>
            <a:r>
              <a:rPr lang="en-US" dirty="0" smtClean="0"/>
              <a:t>Product comparison across cycles</a:t>
            </a:r>
          </a:p>
          <a:p>
            <a:r>
              <a:rPr lang="en-US" dirty="0" smtClean="0"/>
              <a:t>Single repository for all the Localization stuff</a:t>
            </a:r>
          </a:p>
          <a:p>
            <a:r>
              <a:rPr lang="en-US" dirty="0"/>
              <a:t>Collect daily status from </a:t>
            </a:r>
            <a:r>
              <a:rPr lang="en-US" dirty="0" smtClean="0"/>
              <a:t>Vendors</a:t>
            </a:r>
            <a:br>
              <a:rPr lang="en-US" dirty="0" smtClean="0"/>
            </a:br>
            <a:endParaRPr lang="en-US" sz="2000" dirty="0"/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551703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Portal – New Requirements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551703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40380"/>
              </p:ext>
            </p:extLst>
          </p:nvPr>
        </p:nvGraphicFramePr>
        <p:xfrm>
          <a:off x="333299" y="1046943"/>
          <a:ext cx="11564787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81"/>
                <a:gridCol w="8542034"/>
                <a:gridCol w="1698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S. 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 By</a:t>
                      </a:r>
                      <a:endParaRPr lang="en-US" sz="16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View</a:t>
                      </a:r>
                      <a:r>
                        <a:rPr lang="en-US" sz="1400" baseline="0" dirty="0" smtClean="0"/>
                        <a:t> reports at Quarterly and Yearly basis for each 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Track Report</a:t>
                      </a:r>
                      <a:r>
                        <a:rPr lang="en-US" sz="1400" baseline="0" dirty="0" smtClean="0"/>
                        <a:t> at different levels: Milestone, Functional/Linguistic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Project Planner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Kick-off page to create versions, define TCs count, passes/Milestones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Define Platforms (their priorities), Geos, Languages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Generate OT matrix based on statistics and define algorithms for it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Wind-up page to close project, and define learning's, best practices, what’s done differently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Capture Financial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Tracking</a:t>
                      </a:r>
                      <a:r>
                        <a:rPr lang="en-US" sz="1400" baseline="0" dirty="0" smtClean="0"/>
                        <a:t> Mechanism for SIDs for Locale VS Platform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Srijan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Based</a:t>
                      </a:r>
                      <a:r>
                        <a:rPr lang="en-US" sz="1400" baseline="0" dirty="0" smtClean="0"/>
                        <a:t> on total TCs count and executed till date and considering Bugs count, plot a graph to view the efforts required to complete the cycle. And identify risks if any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Srijan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Data Comparison across cycles for each product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Archiving Previous cycles</a:t>
                      </a:r>
                      <a:r>
                        <a:rPr lang="en-US" sz="1400" baseline="0" dirty="0" smtClean="0"/>
                        <a:t>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Setting up Reminders and send email notifications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Vendor wise comparison</a:t>
                      </a:r>
                      <a:r>
                        <a:rPr lang="en-US" sz="1400" baseline="0" dirty="0" smtClean="0"/>
                        <a:t> charts, on a weekly and monthly basis for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aseline="0" dirty="0" smtClean="0"/>
                        <a:t>- Effort on a single Locale, on a Activity, on a language for a platform, across products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Adding</a:t>
                      </a:r>
                      <a:r>
                        <a:rPr lang="en-US" sz="1400" baseline="0" dirty="0" smtClean="0"/>
                        <a:t> Alarms in terms of email, if the effort is increasing beyond a set figure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Testing Statistics</a:t>
                      </a:r>
                      <a:r>
                        <a:rPr lang="en-US" sz="1400" baseline="0" dirty="0" smtClean="0"/>
                        <a:t> – Productivity on test case execution. Effort and Schedule variance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6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Portal – New Requirements…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551703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50498"/>
              </p:ext>
            </p:extLst>
          </p:nvPr>
        </p:nvGraphicFramePr>
        <p:xfrm>
          <a:off x="333299" y="1046943"/>
          <a:ext cx="11564787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81"/>
                <a:gridCol w="8542034"/>
                <a:gridCol w="1698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S. 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 By</a:t>
                      </a:r>
                      <a:endParaRPr lang="en-US" sz="16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 Effort comparison for installer and feature</a:t>
                      </a:r>
                      <a:r>
                        <a:rPr lang="en-US" sz="1400" baseline="0" dirty="0" smtClean="0"/>
                        <a:t> testing per month in a project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IQE putting plan on weekly/monthly basis for set of planned activities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based approval on delay in entering WSR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Email reminder to IQE if WSR get filled/not filled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Approval flow after time sheet is filled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IQE to have a provision</a:t>
                      </a:r>
                      <a:r>
                        <a:rPr lang="en-US" sz="1400" baseline="0" dirty="0" smtClean="0"/>
                        <a:t> to customize fields available on excel/portal to add activities to capture effort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Feature  / Linguistics status sheet recording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Reetika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An alarm to depict if the resource hour usage for vendors goes beyond 9 per 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Track daily status report spent for a vendor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An</a:t>
                      </a:r>
                      <a:r>
                        <a:rPr lang="en-US" sz="1400" baseline="0" dirty="0" smtClean="0"/>
                        <a:t> approval based workflow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There should be no data restriction on data input for vendors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IQE should be allowed to mark which week will require data and which</a:t>
                      </a:r>
                      <a:r>
                        <a:rPr lang="en-US" sz="1400" baseline="0" dirty="0" smtClean="0"/>
                        <a:t> wont have any work as soon as he has visibility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Gaurav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Correlating Issues with QMRP</a:t>
                      </a:r>
                      <a:r>
                        <a:rPr lang="en-US" sz="1400" baseline="0" dirty="0" smtClean="0"/>
                        <a:t> and send notifications to Stakeholders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Akulaa</a:t>
                      </a:r>
                      <a:endParaRPr lang="en-US" sz="1400" dirty="0"/>
                    </a:p>
                  </a:txBody>
                  <a:tcPr/>
                </a:tc>
              </a:tr>
              <a:tr h="30216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Amount</a:t>
                      </a:r>
                      <a:r>
                        <a:rPr lang="en-US" sz="1400" baseline="0" dirty="0" smtClean="0"/>
                        <a:t> of work done till now and amount of work remaining in terms of test cases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Akulaa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0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 - Integration Requirement with other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marL="551703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>
                <a:solidFill>
                  <a:prstClr val="white"/>
                </a:solidFill>
              </a:rPr>
              <a:pPr algn="ctr"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72694"/>
              </p:ext>
            </p:extLst>
          </p:nvPr>
        </p:nvGraphicFramePr>
        <p:xfrm>
          <a:off x="355071" y="938086"/>
          <a:ext cx="115103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47"/>
                <a:gridCol w="8678896"/>
                <a:gridCol w="15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S. 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 By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Integrate with Watson</a:t>
                      </a:r>
                      <a:r>
                        <a:rPr lang="en-US" sz="1400" baseline="0" dirty="0" smtClean="0"/>
                        <a:t> to get Vendor Info and generate status reports, validate it against data provided by vendor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Srijan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322290" y="2449523"/>
            <a:ext cx="1544245" cy="1940391"/>
            <a:chOff x="8786300" y="6528874"/>
            <a:chExt cx="204225" cy="256615"/>
          </a:xfrm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  <a:latin typeface="Adobe Clean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5 - &amp;quot;Properly Using Footers and Page Numbers in PowerPoint 2007&amp;quot;&quot;/&gt;&lt;property id=&quot;20307&quot; value=&quot;275&quot;/&gt;&lt;/object&gt;&lt;object type=&quot;3&quot; unique_id=&quot;717715&quot;&gt;&lt;property id=&quot;20148&quot; value=&quot;5&quot;/&gt;&lt;property id=&quot;20300&quot; value=&quot;Slide 6 - &amp;quot;Using Themes to Convert Old Presentations – PPT2007 on Windows&amp;quot;&quot;/&gt;&lt;property id=&quot;20307&quot; value=&quot;257&quot;/&gt;&lt;/object&gt;&lt;object type=&quot;3&quot; unique_id=&quot;717716&quot;&gt;&lt;property id=&quot;20148&quot; value=&quot;5&quot;/&gt;&lt;property id=&quot;20300&quot; value=&quot;Slide 7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8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9 - &amp;quot;White Content Area Layout&amp;quot;&quot;/&gt;&lt;property id=&quot;20307&quot; value=&quot;265&quot;/&gt;&lt;/object&gt;&lt;object type=&quot;3&quot; unique_id=&quot;717719&quot;&gt;&lt;property id=&quot;20148&quot; value=&quot;5&quot;/&gt;&lt;property id=&quot;20300&quot; value=&quot;Slide 10 - &amp;quot;Gray Content Area Layout&amp;quot;&quot;/&gt;&lt;property id=&quot;20307&quot; value=&quot;258&quot;/&gt;&lt;/object&gt;&lt;object type=&quot;3&quot; unique_id=&quot;717720&quot;&gt;&lt;property id=&quot;20148&quot; value=&quot;5&quot;/&gt;&lt;property id=&quot;20300&quot; value=&quot;Slide 11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2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3&quot;/&gt;&lt;property id=&quot;20307&quot; value=&quot;270&quot;/&gt;&lt;/object&gt;&lt;object type=&quot;3&quot; unique_id=&quot;717737&quot;&gt;&lt;property id=&quot;20148&quot; value=&quot;5&quot;/&gt;&lt;property id=&quot;20300&quot; value=&quot;Slide 4 - &amp;quot;How to save this template in your templates folder&amp;quot;&quot;/&gt;&lt;property id=&quot;20307&quot; value=&quot;276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22256</TotalTime>
  <Words>678</Words>
  <Application>Microsoft Office PowerPoint</Application>
  <PresentationFormat>Custom</PresentationFormat>
  <Paragraphs>149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LOCALIZATION INSIGHTS (TBD) PORTAL</vt:lpstr>
      <vt:lpstr> Localization Insight Portal </vt:lpstr>
      <vt:lpstr> Already in Plan </vt:lpstr>
      <vt:lpstr> Future Plans: </vt:lpstr>
      <vt:lpstr> Portal – New Requirements </vt:lpstr>
      <vt:lpstr> Portal – New Requirements…  </vt:lpstr>
      <vt:lpstr>Portal  - Integration Requirement with other products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SAURAV GUPTA</cp:lastModifiedBy>
  <cp:revision>885</cp:revision>
  <dcterms:created xsi:type="dcterms:W3CDTF">2009-08-20T18:55:32Z</dcterms:created>
  <dcterms:modified xsi:type="dcterms:W3CDTF">2011-09-23T06:46:55Z</dcterms:modified>
</cp:coreProperties>
</file>