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heavy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634" y="3797"/>
            <a:ext cx="5179060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heavy">
                <a:solidFill>
                  <a:srgbClr val="1F4E79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mlg-ulb/creditcardfraud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30"/>
              <a:t>Capstone</a:t>
            </a:r>
            <a:r>
              <a:rPr dirty="0" spc="-155"/>
              <a:t> </a:t>
            </a:r>
            <a:r>
              <a:rPr dirty="0"/>
              <a:t>-</a:t>
            </a:r>
            <a:r>
              <a:rPr dirty="0" spc="-155"/>
              <a:t> </a:t>
            </a:r>
            <a:r>
              <a:rPr dirty="0" spc="-20"/>
              <a:t>Model</a:t>
            </a:r>
            <a:r>
              <a:rPr dirty="0" spc="-150"/>
              <a:t> </a:t>
            </a:r>
            <a:r>
              <a:rPr dirty="0" spc="-10"/>
              <a:t>Building</a:t>
            </a:r>
            <a:r>
              <a:rPr dirty="0" u="none" spc="-10"/>
              <a:t> </a:t>
            </a:r>
            <a:r>
              <a:rPr dirty="0"/>
              <a:t>for</a:t>
            </a:r>
            <a:r>
              <a:rPr dirty="0" spc="-195"/>
              <a:t> </a:t>
            </a:r>
            <a:r>
              <a:rPr dirty="0" spc="-120"/>
              <a:t>Fraud </a:t>
            </a:r>
            <a:r>
              <a:rPr dirty="0" spc="-10"/>
              <a:t>Detection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7926" y="1529435"/>
            <a:ext cx="5672455" cy="3249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rlito"/>
                <a:cs typeface="Carlito"/>
              </a:rPr>
              <a:t>Problem</a:t>
            </a:r>
            <a:r>
              <a:rPr dirty="0" sz="1800" spc="-45" b="1">
                <a:latin typeface="Carlito"/>
                <a:cs typeface="Carlito"/>
              </a:rPr>
              <a:t> </a:t>
            </a:r>
            <a:r>
              <a:rPr dirty="0" sz="1800" spc="-10" b="1">
                <a:latin typeface="Carlito"/>
                <a:cs typeface="Carlito"/>
              </a:rPr>
              <a:t>Statement:</a:t>
            </a:r>
            <a:endParaRPr sz="1800">
              <a:latin typeface="Carlito"/>
              <a:cs typeface="Carlito"/>
            </a:endParaRPr>
          </a:p>
          <a:p>
            <a:pPr marL="12700" marR="155575">
              <a:lnSpc>
                <a:spcPct val="110000"/>
              </a:lnSpc>
              <a:spcBef>
                <a:spcPts val="905"/>
              </a:spcBef>
            </a:pPr>
            <a:r>
              <a:rPr dirty="0" sz="1100">
                <a:latin typeface="Carlito"/>
                <a:cs typeface="Carlito"/>
              </a:rPr>
              <a:t>Fraudulent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activities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increased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severalfold,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around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52,304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cases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credit/debit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card </a:t>
            </a:r>
            <a:r>
              <a:rPr dirty="0" sz="1100">
                <a:latin typeface="Carlito"/>
                <a:cs typeface="Carlito"/>
              </a:rPr>
              <a:t>fraud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reported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 FY'19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alone.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Due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 this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steep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increase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banking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frauds,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 is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hour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 detect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 fraudulent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time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order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 help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consumers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well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0">
                <a:latin typeface="Carlito"/>
                <a:cs typeface="Carlito"/>
              </a:rPr>
              <a:t> banks, </a:t>
            </a:r>
            <a:r>
              <a:rPr dirty="0" sz="1100">
                <a:latin typeface="Carlito"/>
                <a:cs typeface="Carlito"/>
              </a:rPr>
              <a:t>who are losing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their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credit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worth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day.</a:t>
            </a:r>
            <a:endParaRPr sz="1100">
              <a:latin typeface="Carlito"/>
              <a:cs typeface="Carlito"/>
            </a:endParaRPr>
          </a:p>
          <a:p>
            <a:pPr marL="12700" marR="65405">
              <a:lnSpc>
                <a:spcPct val="110000"/>
              </a:lnSpc>
              <a:spcBef>
                <a:spcPts val="790"/>
              </a:spcBef>
            </a:pPr>
            <a:r>
              <a:rPr dirty="0" sz="1100">
                <a:latin typeface="Carlito"/>
                <a:cs typeface="Carlito"/>
              </a:rPr>
              <a:t>Every fraudulent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credit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card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occur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 direct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financial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loss to 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bank as the </a:t>
            </a:r>
            <a:r>
              <a:rPr dirty="0" sz="1100" spc="-20">
                <a:latin typeface="Carlito"/>
                <a:cs typeface="Carlito"/>
              </a:rPr>
              <a:t>bank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responsible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fraud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also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affects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overall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customer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satisfaction adversely.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10000"/>
              </a:lnSpc>
              <a:spcBef>
                <a:spcPts val="795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aim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 this project 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to identify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predict fraudulent credit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card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transactions using</a:t>
            </a:r>
            <a:r>
              <a:rPr dirty="0" sz="1100" spc="-10" b="1">
                <a:latin typeface="Carlito"/>
                <a:cs typeface="Carlito"/>
              </a:rPr>
              <a:t> machine </a:t>
            </a:r>
            <a:r>
              <a:rPr dirty="0" sz="1100" b="1">
                <a:latin typeface="Carlito"/>
                <a:cs typeface="Carlito"/>
              </a:rPr>
              <a:t>learning</a:t>
            </a:r>
            <a:r>
              <a:rPr dirty="0" sz="1100" spc="-4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models.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arlito"/>
                <a:cs typeface="Carlito"/>
              </a:rPr>
              <a:t>Approach: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problem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divided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below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parts: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43304" y="5291962"/>
            <a:ext cx="2981960" cy="172720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b="1">
                <a:latin typeface="Carlito"/>
                <a:cs typeface="Carlito"/>
              </a:rPr>
              <a:t>1.</a:t>
            </a:r>
            <a:r>
              <a:rPr dirty="0" sz="1100" spc="204" b="1">
                <a:latin typeface="Carlito"/>
                <a:cs typeface="Carlito"/>
              </a:rPr>
              <a:t>  </a:t>
            </a:r>
            <a:r>
              <a:rPr dirty="0" sz="1100" b="1">
                <a:latin typeface="Carlito"/>
                <a:cs typeface="Carlito"/>
              </a:rPr>
              <a:t>Data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Understanding,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Data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Preparation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25" b="1">
                <a:latin typeface="Carlito"/>
                <a:cs typeface="Carlito"/>
              </a:rPr>
              <a:t>EDA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359153" y="5542254"/>
            <a:ext cx="5290185" cy="3943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1750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First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look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 data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here from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u="sng" sz="110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Carlito"/>
                <a:cs typeface="Carlito"/>
                <a:hlinkClick r:id="rId2"/>
              </a:rPr>
              <a:t>Kaggle</a:t>
            </a:r>
            <a:r>
              <a:rPr dirty="0" u="none" sz="1100">
                <a:solidFill>
                  <a:srgbClr val="0562C1"/>
                </a:solidFill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dataset</a:t>
            </a:r>
            <a:r>
              <a:rPr dirty="0" u="none" sz="1100" spc="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suggests that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it</a:t>
            </a:r>
            <a:r>
              <a:rPr dirty="0" u="none" sz="1100" spc="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is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highly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imbalanced </a:t>
            </a:r>
            <a:r>
              <a:rPr dirty="0" u="none" sz="1100">
                <a:latin typeface="Carlito"/>
                <a:cs typeface="Carlito"/>
              </a:rPr>
              <a:t>in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nature.</a:t>
            </a:r>
            <a:r>
              <a:rPr dirty="0" u="none" sz="1100" spc="-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positive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class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(frauds)</a:t>
            </a:r>
            <a:r>
              <a:rPr dirty="0" u="none" sz="1100" spc="-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account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for</a:t>
            </a:r>
            <a:r>
              <a:rPr dirty="0" u="none" sz="1100" spc="-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only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0.172%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of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all</a:t>
            </a:r>
            <a:r>
              <a:rPr dirty="0" u="none" sz="1100" spc="-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transactions: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59153" y="6665442"/>
            <a:ext cx="5275580" cy="2456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9535">
              <a:lnSpc>
                <a:spcPct val="110000"/>
              </a:lnSpc>
              <a:spcBef>
                <a:spcPts val="100"/>
              </a:spcBef>
            </a:pPr>
            <a:r>
              <a:rPr dirty="0" sz="1100" b="1">
                <a:latin typeface="Carlito"/>
                <a:cs typeface="Carlito"/>
              </a:rPr>
              <a:t>Class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target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variable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which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predict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where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normal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is </a:t>
            </a:r>
            <a:r>
              <a:rPr dirty="0" sz="1100">
                <a:latin typeface="Carlito"/>
                <a:cs typeface="Carlito"/>
              </a:rPr>
              <a:t>fraudulent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transaction.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109800"/>
              </a:lnSpc>
              <a:spcBef>
                <a:spcPts val="790"/>
              </a:spcBef>
            </a:pPr>
            <a:r>
              <a:rPr dirty="0" sz="1100">
                <a:latin typeface="Carlito"/>
                <a:cs typeface="Carlito"/>
              </a:rPr>
              <a:t>Features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V1,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V2,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…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V28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principal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components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obtained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PCA,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only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features </a:t>
            </a:r>
            <a:r>
              <a:rPr dirty="0" sz="1100">
                <a:latin typeface="Carlito"/>
                <a:cs typeface="Carlito"/>
              </a:rPr>
              <a:t>which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been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transformed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PCA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'Time'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'Amount'.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Feature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'Time'</a:t>
            </a:r>
            <a:r>
              <a:rPr dirty="0" sz="1100" spc="-10">
                <a:latin typeface="Carlito"/>
                <a:cs typeface="Carlito"/>
              </a:rPr>
              <a:t> contains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seconds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elapsed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first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dataset.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feature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'Amount'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Amount,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feature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example-</a:t>
            </a:r>
            <a:r>
              <a:rPr dirty="0" sz="1100" spc="5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dependant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cost-senstive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learning.</a:t>
            </a:r>
            <a:endParaRPr sz="1100">
              <a:latin typeface="Carlito"/>
              <a:cs typeface="Carlito"/>
            </a:endParaRPr>
          </a:p>
          <a:p>
            <a:pPr marL="12700" marR="20955">
              <a:lnSpc>
                <a:spcPct val="170000"/>
              </a:lnSpc>
              <a:spcBef>
                <a:spcPts val="15"/>
              </a:spcBef>
            </a:pPr>
            <a:r>
              <a:rPr dirty="0" sz="1100">
                <a:latin typeface="Carlito"/>
                <a:cs typeface="Carlito"/>
              </a:rPr>
              <a:t>Since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PCA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transformed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variable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already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Gausian,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there is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no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need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for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normalisation</a:t>
            </a:r>
            <a:r>
              <a:rPr dirty="0" sz="1100" spc="-10">
                <a:latin typeface="Carlito"/>
                <a:cs typeface="Carlito"/>
              </a:rPr>
              <a:t>.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start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b="1">
                <a:latin typeface="Carlito"/>
                <a:cs typeface="Carlito"/>
              </a:rPr>
              <a:t>basic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EDA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like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correlation,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boxplots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etc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for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outliers</a:t>
            </a:r>
            <a:r>
              <a:rPr dirty="0" sz="1100" spc="-10">
                <a:latin typeface="Carlito"/>
                <a:cs typeface="Carlito"/>
              </a:rPr>
              <a:t>.</a:t>
            </a:r>
            <a:endParaRPr sz="1100">
              <a:latin typeface="Carlito"/>
              <a:cs typeface="Carlito"/>
            </a:endParaRPr>
          </a:p>
          <a:p>
            <a:pPr marL="12700" marR="75565">
              <a:lnSpc>
                <a:spcPct val="110000"/>
              </a:lnSpc>
              <a:spcBef>
                <a:spcPts val="790"/>
              </a:spcBef>
            </a:pPr>
            <a:r>
              <a:rPr dirty="0" sz="1100">
                <a:latin typeface="Carlito"/>
                <a:cs typeface="Carlito"/>
              </a:rPr>
              <a:t>Next,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transformation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to</a:t>
            </a:r>
            <a:r>
              <a:rPr dirty="0" sz="1100" spc="-10" b="1">
                <a:latin typeface="Carlito"/>
                <a:cs typeface="Carlito"/>
              </a:rPr>
              <a:t> mitigate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check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the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skewness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in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the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data</a:t>
            </a:r>
            <a:r>
              <a:rPr dirty="0" sz="1100">
                <a:latin typeface="Carlito"/>
                <a:cs typeface="Carlito"/>
              </a:rPr>
              <a:t>.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(Boxcox, </a:t>
            </a:r>
            <a:r>
              <a:rPr dirty="0" sz="1100">
                <a:latin typeface="Carlito"/>
                <a:cs typeface="Carlito"/>
              </a:rPr>
              <a:t>Log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transformation,</a:t>
            </a:r>
            <a:r>
              <a:rPr dirty="0" sz="1100" spc="-10">
                <a:latin typeface="Carlito"/>
                <a:cs typeface="Carlito"/>
              </a:rPr>
              <a:t> Yeo-</a:t>
            </a:r>
            <a:r>
              <a:rPr dirty="0" sz="1100">
                <a:latin typeface="Carlito"/>
                <a:cs typeface="Carlito"/>
              </a:rPr>
              <a:t>Johnson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etc)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1429766" y="5981064"/>
          <a:ext cx="1911985" cy="392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610235"/>
                <a:gridCol w="609600"/>
              </a:tblGrid>
              <a:tr h="19621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10">
                          <a:latin typeface="Carlito"/>
                          <a:cs typeface="Carlito"/>
                        </a:rPr>
                        <a:t>Class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0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dirty="0" sz="1100" spc="-50">
                          <a:latin typeface="Carlito"/>
                          <a:cs typeface="Carlito"/>
                        </a:rPr>
                        <a:t>1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15875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6215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10">
                          <a:latin typeface="Carlito"/>
                          <a:cs typeface="Carlito"/>
                        </a:rPr>
                        <a:t>Count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6032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10">
                          <a:latin typeface="Carlito"/>
                          <a:cs typeface="Carlito"/>
                        </a:rPr>
                        <a:t>284315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5969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dirty="0" sz="1100" spc="-25">
                          <a:latin typeface="Carlito"/>
                          <a:cs typeface="Carlito"/>
                        </a:rPr>
                        <a:t>492</a:t>
                      </a:r>
                      <a:endParaRPr sz="1100">
                        <a:latin typeface="Carlito"/>
                        <a:cs typeface="Carlito"/>
                      </a:endParaRPr>
                    </a:p>
                  </a:txBody>
                  <a:tcPr marL="0" marR="0" marB="0" marT="1524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00061" y="476503"/>
            <a:ext cx="5555615" cy="22040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rlito"/>
                <a:cs typeface="Carlito"/>
              </a:rPr>
              <a:t>Class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Imbalances: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1100">
              <a:latin typeface="Carlito"/>
              <a:cs typeface="Carlito"/>
            </a:endParaRPr>
          </a:p>
          <a:p>
            <a:pPr marL="4318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normal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Oversampling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method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won’t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here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does not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new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information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to</a:t>
            </a:r>
            <a:endParaRPr sz="1100">
              <a:latin typeface="Carlito"/>
              <a:cs typeface="Carlito"/>
            </a:endParaRPr>
          </a:p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Undersampling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also not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leads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loss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information.</a:t>
            </a:r>
            <a:endParaRPr sz="1100">
              <a:latin typeface="Carlito"/>
              <a:cs typeface="Carlito"/>
            </a:endParaRPr>
          </a:p>
          <a:p>
            <a:pPr marL="43180">
              <a:lnSpc>
                <a:spcPct val="100000"/>
              </a:lnSpc>
              <a:spcBef>
                <a:spcPts val="925"/>
              </a:spcBef>
            </a:pPr>
            <a:r>
              <a:rPr dirty="0" sz="1100">
                <a:latin typeface="Carlito"/>
                <a:cs typeface="Carlito"/>
              </a:rPr>
              <a:t>Next,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below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two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class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imbalance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handling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techniques:</a:t>
            </a:r>
            <a:endParaRPr sz="1100">
              <a:latin typeface="Carlito"/>
              <a:cs typeface="Carlito"/>
            </a:endParaRPr>
          </a:p>
          <a:p>
            <a:pPr marL="271780" marR="65405" indent="-228600">
              <a:lnSpc>
                <a:spcPct val="109100"/>
              </a:lnSpc>
              <a:spcBef>
                <a:spcPts val="815"/>
              </a:spcBef>
              <a:buSzPct val="90909"/>
              <a:buFont typeface="Symbol"/>
              <a:buChar char=""/>
              <a:tabLst>
                <a:tab pos="271780" algn="l"/>
              </a:tabLst>
            </a:pPr>
            <a:r>
              <a:rPr dirty="0" sz="1100" b="1">
                <a:latin typeface="Carlito"/>
                <a:cs typeface="Carlito"/>
              </a:rPr>
              <a:t>SMOTE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process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where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you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generate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new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data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points</a:t>
            </a:r>
            <a:r>
              <a:rPr dirty="0" sz="1100">
                <a:latin typeface="Carlito"/>
                <a:cs typeface="Carlito"/>
              </a:rPr>
              <a:t>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which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vectorially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between </a:t>
            </a:r>
            <a:r>
              <a:rPr dirty="0" sz="1100">
                <a:latin typeface="Carlito"/>
                <a:cs typeface="Carlito"/>
              </a:rPr>
              <a:t>two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 points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 belong 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minority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class.</a:t>
            </a:r>
            <a:endParaRPr sz="1100">
              <a:latin typeface="Carlito"/>
              <a:cs typeface="Carlito"/>
            </a:endParaRPr>
          </a:p>
          <a:p>
            <a:pPr marL="271780" marR="69850" indent="-228600">
              <a:lnSpc>
                <a:spcPct val="109500"/>
              </a:lnSpc>
              <a:spcBef>
                <a:spcPts val="810"/>
              </a:spcBef>
              <a:buSzPct val="90909"/>
              <a:buFont typeface="Symbol"/>
              <a:buChar char=""/>
              <a:tabLst>
                <a:tab pos="271780" algn="l"/>
              </a:tabLst>
            </a:pPr>
            <a:r>
              <a:rPr dirty="0" sz="1100" b="1">
                <a:latin typeface="Carlito"/>
                <a:cs typeface="Carlito"/>
              </a:rPr>
              <a:t>ADASYN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 SMOTE,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minor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change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i.e. 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number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synthetic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samples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that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density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distribution</a:t>
            </a:r>
            <a:r>
              <a:rPr dirty="0" sz="1100">
                <a:latin typeface="Carlito"/>
                <a:cs typeface="Carlito"/>
              </a:rPr>
              <a:t>.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aim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here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create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synthetic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for </a:t>
            </a:r>
            <a:r>
              <a:rPr dirty="0" sz="1100">
                <a:latin typeface="Carlito"/>
                <a:cs typeface="Carlito"/>
              </a:rPr>
              <a:t>minority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examples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harder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learn,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rather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easier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ones.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3058413"/>
            <a:ext cx="13335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2.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71853" y="3078733"/>
            <a:ext cx="2154555" cy="17081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b="1">
                <a:latin typeface="Carlito"/>
                <a:cs typeface="Carlito"/>
              </a:rPr>
              <a:t>Model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Selection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Model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Building</a:t>
            </a:r>
            <a:r>
              <a:rPr dirty="0" sz="1100" spc="-10">
                <a:latin typeface="Carlito"/>
                <a:cs typeface="Carlito"/>
              </a:rPr>
              <a:t>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3227043"/>
            <a:ext cx="5528310" cy="6195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665" marR="23495">
              <a:lnSpc>
                <a:spcPct val="11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start building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train-</a:t>
            </a:r>
            <a:r>
              <a:rPr dirty="0" sz="1100" b="1">
                <a:latin typeface="Carlito"/>
                <a:cs typeface="Carlito"/>
              </a:rPr>
              <a:t>test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split</a:t>
            </a:r>
            <a:r>
              <a:rPr dirty="0" sz="1100">
                <a:latin typeface="Carlito"/>
                <a:cs typeface="Carlito"/>
              </a:rPr>
              <a:t>.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(At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least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100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class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rows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should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be </a:t>
            </a:r>
            <a:r>
              <a:rPr dirty="0" sz="1100">
                <a:latin typeface="Carlito"/>
                <a:cs typeface="Carlito"/>
              </a:rPr>
              <a:t>there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test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split),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 </a:t>
            </a:r>
            <a:r>
              <a:rPr dirty="0" sz="1100" spc="-10" b="1">
                <a:latin typeface="Carlito"/>
                <a:cs typeface="Carlito"/>
              </a:rPr>
              <a:t>stratified </a:t>
            </a:r>
            <a:r>
              <a:rPr dirty="0" sz="1100" b="1">
                <a:latin typeface="Carlito"/>
                <a:cs typeface="Carlito"/>
              </a:rPr>
              <a:t>split </a:t>
            </a:r>
            <a:r>
              <a:rPr dirty="0" sz="1100">
                <a:latin typeface="Carlito"/>
                <a:cs typeface="Carlito"/>
              </a:rPr>
              <a:t>here.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(80-</a:t>
            </a:r>
            <a:r>
              <a:rPr dirty="0" sz="1100">
                <a:latin typeface="Carlito"/>
                <a:cs typeface="Carlito"/>
              </a:rPr>
              <a:t>20 ratio can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used)</a:t>
            </a:r>
            <a:endParaRPr sz="1100">
              <a:latin typeface="Carlito"/>
              <a:cs typeface="Carlito"/>
            </a:endParaRPr>
          </a:p>
          <a:p>
            <a:pPr marL="240665" marR="353695">
              <a:lnSpc>
                <a:spcPts val="1450"/>
              </a:lnSpc>
              <a:spcBef>
                <a:spcPts val="60"/>
              </a:spcBef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find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which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ML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works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good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imbalance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 and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better </a:t>
            </a:r>
            <a:r>
              <a:rPr dirty="0" sz="1100">
                <a:latin typeface="Carlito"/>
                <a:cs typeface="Carlito"/>
              </a:rPr>
              <a:t>results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test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data.</a:t>
            </a:r>
            <a:endParaRPr sz="1100">
              <a:latin typeface="Carlito"/>
              <a:cs typeface="Carlito"/>
            </a:endParaRPr>
          </a:p>
          <a:p>
            <a:pPr marL="240665" marR="571500" indent="-228600">
              <a:lnSpc>
                <a:spcPct val="109100"/>
              </a:lnSpc>
              <a:spcBef>
                <a:spcPts val="745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 b="1">
                <a:latin typeface="Carlito"/>
                <a:cs typeface="Carlito"/>
              </a:rPr>
              <a:t>Logistic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regression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works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best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linearly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separable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needs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to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25" b="1">
                <a:latin typeface="Carlito"/>
                <a:cs typeface="Carlito"/>
              </a:rPr>
              <a:t>be </a:t>
            </a:r>
            <a:r>
              <a:rPr dirty="0" sz="1100" spc="-10" b="1">
                <a:latin typeface="Carlito"/>
                <a:cs typeface="Carlito"/>
              </a:rPr>
              <a:t>interpretable.</a:t>
            </a:r>
            <a:endParaRPr sz="1100">
              <a:latin typeface="Carlito"/>
              <a:cs typeface="Carlito"/>
            </a:endParaRPr>
          </a:p>
          <a:p>
            <a:pPr marL="240665" marR="251460" indent="-228600">
              <a:lnSpc>
                <a:spcPct val="110000"/>
              </a:lnSpc>
              <a:spcBef>
                <a:spcPts val="805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 b="1">
                <a:latin typeface="Carlito"/>
                <a:cs typeface="Carlito"/>
              </a:rPr>
              <a:t>KNN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also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highly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interpretable,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but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-10">
                <a:latin typeface="Carlito"/>
                <a:cs typeface="Carlito"/>
              </a:rPr>
              <a:t> preferred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huge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amount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data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it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will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consume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lot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of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computation.</a:t>
            </a:r>
            <a:endParaRPr sz="1100">
              <a:latin typeface="Carlito"/>
              <a:cs typeface="Carlito"/>
            </a:endParaRPr>
          </a:p>
          <a:p>
            <a:pPr marL="240665" marR="276225" indent="-228600">
              <a:lnSpc>
                <a:spcPct val="1100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 b="1">
                <a:latin typeface="Carlito"/>
                <a:cs typeface="Carlito"/>
              </a:rPr>
              <a:t>The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decision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tree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model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first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choice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want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output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intuitive, </a:t>
            </a:r>
            <a:r>
              <a:rPr dirty="0" sz="1100" spc="-25">
                <a:latin typeface="Carlito"/>
                <a:cs typeface="Carlito"/>
              </a:rPr>
              <a:t>but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tend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overfit if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left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unchecked.</a:t>
            </a:r>
            <a:endParaRPr sz="1100">
              <a:latin typeface="Carlito"/>
              <a:cs typeface="Carlito"/>
            </a:endParaRPr>
          </a:p>
          <a:p>
            <a:pPr marL="240665" marR="35560" indent="-228600">
              <a:lnSpc>
                <a:spcPct val="110000"/>
              </a:lnSpc>
              <a:spcBef>
                <a:spcPts val="795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 b="1">
                <a:latin typeface="Carlito"/>
                <a:cs typeface="Carlito"/>
              </a:rPr>
              <a:t>KNN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simple,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supervised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machine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learning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algorithm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both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classification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and </a:t>
            </a:r>
            <a:r>
              <a:rPr dirty="0" sz="1100">
                <a:latin typeface="Carlito"/>
                <a:cs typeface="Carlito"/>
              </a:rPr>
              <a:t>regression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tasks.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k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value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KNN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should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 </a:t>
            </a:r>
            <a:r>
              <a:rPr dirty="0" sz="1100" b="1">
                <a:latin typeface="Carlito"/>
                <a:cs typeface="Carlito"/>
              </a:rPr>
              <a:t>odd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number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because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you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take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majority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vote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nearest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neighbours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breaking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ties.</a:t>
            </a:r>
            <a:endParaRPr sz="1100">
              <a:latin typeface="Carlito"/>
              <a:cs typeface="Carlito"/>
            </a:endParaRPr>
          </a:p>
          <a:p>
            <a:pPr marL="240665" marR="214629" indent="-228600">
              <a:lnSpc>
                <a:spcPct val="110000"/>
              </a:lnSpc>
              <a:spcBef>
                <a:spcPts val="795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Gradient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Boosted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machines/trees.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newly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trees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trained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reduce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the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errors </a:t>
            </a:r>
            <a:r>
              <a:rPr dirty="0" sz="1100" b="1">
                <a:latin typeface="Carlito"/>
                <a:cs typeface="Carlito"/>
              </a:rPr>
              <a:t>(loss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function)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earlier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models.</a:t>
            </a:r>
            <a:endParaRPr sz="1100">
              <a:latin typeface="Carlito"/>
              <a:cs typeface="Carlito"/>
            </a:endParaRPr>
          </a:p>
          <a:p>
            <a:pPr marL="240665" marR="616585" indent="-228600">
              <a:lnSpc>
                <a:spcPct val="1100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 b="1">
                <a:latin typeface="Carlito"/>
                <a:cs typeface="Carlito"/>
              </a:rPr>
              <a:t>XGBoost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extended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version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gradient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boosting</a:t>
            </a:r>
            <a:r>
              <a:rPr dirty="0" sz="1100">
                <a:latin typeface="Carlito"/>
                <a:cs typeface="Carlito"/>
              </a:rPr>
              <a:t>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additional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features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like </a:t>
            </a:r>
            <a:r>
              <a:rPr dirty="0" sz="1100">
                <a:latin typeface="Carlito"/>
                <a:cs typeface="Carlito"/>
              </a:rPr>
              <a:t>regularization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parallel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tree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learning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algorithm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finding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best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split.</a:t>
            </a:r>
            <a:endParaRPr sz="1100">
              <a:latin typeface="Carlito"/>
              <a:cs typeface="Carlito"/>
            </a:endParaRPr>
          </a:p>
          <a:p>
            <a:pPr marL="240665" marR="6985">
              <a:lnSpc>
                <a:spcPct val="110000"/>
              </a:lnSpc>
              <a:spcBef>
                <a:spcPts val="790"/>
              </a:spcBef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start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Logistic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regression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different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value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regularisation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and </a:t>
            </a:r>
            <a:r>
              <a:rPr dirty="0" sz="1100">
                <a:latin typeface="Carlito"/>
                <a:cs typeface="Carlito"/>
              </a:rPr>
              <a:t>hyper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param tuning,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decision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tree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etc.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also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ensemble </a:t>
            </a:r>
            <a:r>
              <a:rPr dirty="0" sz="1100">
                <a:latin typeface="Carlito"/>
                <a:cs typeface="Carlito"/>
              </a:rPr>
              <a:t>models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votingclassifier,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Bagging,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Boosting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etc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best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performing</a:t>
            </a:r>
            <a:r>
              <a:rPr dirty="0" sz="1100" spc="-10">
                <a:latin typeface="Carlito"/>
                <a:cs typeface="Carlito"/>
              </a:rPr>
              <a:t> individual </a:t>
            </a:r>
            <a:r>
              <a:rPr dirty="0" sz="1100">
                <a:latin typeface="Carlito"/>
                <a:cs typeface="Carlito"/>
              </a:rPr>
              <a:t>models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best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model.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35"/>
              </a:spcBef>
            </a:pPr>
            <a:endParaRPr sz="110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Carlito"/>
                <a:cs typeface="Carlito"/>
              </a:rPr>
              <a:t>Hyperparameter</a:t>
            </a:r>
            <a:r>
              <a:rPr dirty="0" sz="1100" spc="-6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Tuning:</a:t>
            </a:r>
            <a:endParaRPr sz="11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spcBef>
                <a:spcPts val="919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>
                <a:latin typeface="Carlito"/>
                <a:cs typeface="Carlito"/>
              </a:rPr>
              <a:t>When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imbalanced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less,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better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K-</a:t>
            </a:r>
            <a:r>
              <a:rPr dirty="0" sz="1100" b="1">
                <a:latin typeface="Carlito"/>
                <a:cs typeface="Carlito"/>
              </a:rPr>
              <a:t>Fold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Cross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Validation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evaluating</a:t>
            </a:r>
            <a:endParaRPr sz="1100">
              <a:latin typeface="Carlito"/>
              <a:cs typeface="Carlito"/>
            </a:endParaRPr>
          </a:p>
          <a:p>
            <a:pPr marL="240665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performance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randomly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split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‘k’</a:t>
            </a:r>
            <a:r>
              <a:rPr dirty="0" sz="1100" spc="-10">
                <a:latin typeface="Carlito"/>
                <a:cs typeface="Carlito"/>
              </a:rPr>
              <a:t> groups.</a:t>
            </a:r>
            <a:endParaRPr sz="1100">
              <a:latin typeface="Carlito"/>
              <a:cs typeface="Carlito"/>
            </a:endParaRPr>
          </a:p>
          <a:p>
            <a:pPr marL="240665" marR="156210" indent="-228600">
              <a:lnSpc>
                <a:spcPct val="110000"/>
              </a:lnSpc>
              <a:spcBef>
                <a:spcPts val="790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 b="1">
                <a:latin typeface="Carlito"/>
                <a:cs typeface="Carlito"/>
              </a:rPr>
              <a:t>Stratified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K-</a:t>
            </a:r>
            <a:r>
              <a:rPr dirty="0" sz="1100" b="1">
                <a:latin typeface="Carlito"/>
                <a:cs typeface="Carlito"/>
              </a:rPr>
              <a:t>Fold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Cross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Validation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extension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K-</a:t>
            </a:r>
            <a:r>
              <a:rPr dirty="0" sz="1100">
                <a:latin typeface="Carlito"/>
                <a:cs typeface="Carlito"/>
              </a:rPr>
              <a:t>Fold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cross-</a:t>
            </a:r>
            <a:r>
              <a:rPr dirty="0" sz="1100">
                <a:latin typeface="Carlito"/>
                <a:cs typeface="Carlito"/>
              </a:rPr>
              <a:t>validation,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which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we </a:t>
            </a:r>
            <a:r>
              <a:rPr dirty="0" sz="1100">
                <a:latin typeface="Carlito"/>
                <a:cs typeface="Carlito"/>
              </a:rPr>
              <a:t>rearrange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ensure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fold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good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representative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strata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 spc="-10">
                <a:latin typeface="Carlito"/>
                <a:cs typeface="Carlito"/>
              </a:rPr>
              <a:t>data.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30604" y="877671"/>
            <a:ext cx="5436870" cy="1333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0665" marR="102235" indent="-228600">
              <a:lnSpc>
                <a:spcPct val="110200"/>
              </a:lnSpc>
              <a:spcBef>
                <a:spcPts val="95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>
                <a:latin typeface="Carlito"/>
                <a:cs typeface="Carlito"/>
              </a:rPr>
              <a:t>When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you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small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set,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computation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time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manageable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test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out </a:t>
            </a:r>
            <a:r>
              <a:rPr dirty="0" sz="1100">
                <a:latin typeface="Carlito"/>
                <a:cs typeface="Carlito"/>
              </a:rPr>
              <a:t>different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hyperparameter</a:t>
            </a:r>
            <a:r>
              <a:rPr dirty="0" sz="1100">
                <a:latin typeface="Carlito"/>
                <a:cs typeface="Carlito"/>
              </a:rPr>
              <a:t> combinations.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scenario,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advised to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 grid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search.</a:t>
            </a:r>
            <a:endParaRPr sz="1100">
              <a:latin typeface="Carlito"/>
              <a:cs typeface="Carlito"/>
            </a:endParaRPr>
          </a:p>
          <a:p>
            <a:pPr marL="240665" marR="5080" indent="-228600">
              <a:lnSpc>
                <a:spcPct val="110000"/>
              </a:lnSpc>
              <a:spcBef>
                <a:spcPts val="795"/>
              </a:spcBef>
              <a:buSzPct val="90909"/>
              <a:buFont typeface="Symbol"/>
              <a:buChar char=""/>
              <a:tabLst>
                <a:tab pos="240665" algn="l"/>
              </a:tabLst>
            </a:pPr>
            <a:r>
              <a:rPr dirty="0" sz="1100">
                <a:latin typeface="Carlito"/>
                <a:cs typeface="Carlito"/>
              </a:rPr>
              <a:t>But,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large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sets, it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advised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randomized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search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because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sampling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will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random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uniform.</a:t>
            </a:r>
            <a:endParaRPr sz="1100">
              <a:latin typeface="Carlito"/>
              <a:cs typeface="Carlito"/>
            </a:endParaRPr>
          </a:p>
          <a:p>
            <a:pPr marL="240665" marR="195580">
              <a:lnSpc>
                <a:spcPct val="110000"/>
              </a:lnSpc>
              <a:spcBef>
                <a:spcPts val="790"/>
              </a:spcBef>
            </a:pP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case,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Stratified K-</a:t>
            </a:r>
            <a:r>
              <a:rPr dirty="0" sz="1100" b="1">
                <a:latin typeface="Carlito"/>
                <a:cs typeface="Carlito"/>
              </a:rPr>
              <a:t>Fold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Cross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Validation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really </a:t>
            </a:r>
            <a:r>
              <a:rPr dirty="0" sz="1100" spc="-20">
                <a:latin typeface="Carlito"/>
                <a:cs typeface="Carlito"/>
              </a:rPr>
              <a:t>huge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43304" y="2609341"/>
            <a:ext cx="1302385" cy="17081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1905">
              <a:lnSpc>
                <a:spcPts val="1265"/>
              </a:lnSpc>
            </a:pPr>
            <a:r>
              <a:rPr dirty="0" sz="1100" b="1">
                <a:latin typeface="Times New Roman"/>
                <a:cs typeface="Times New Roman"/>
              </a:rPr>
              <a:t>3.</a:t>
            </a:r>
            <a:r>
              <a:rPr dirty="0" sz="1100" spc="195" b="1">
                <a:latin typeface="Times New Roman"/>
                <a:cs typeface="Times New Roman"/>
              </a:rPr>
              <a:t>  </a:t>
            </a:r>
            <a:r>
              <a:rPr dirty="0" sz="1100" b="1">
                <a:latin typeface="Carlito"/>
                <a:cs typeface="Carlito"/>
              </a:rPr>
              <a:t>Model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Evaluation: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9148" y="2757271"/>
            <a:ext cx="5266690" cy="2785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 </a:t>
            </a:r>
            <a:r>
              <a:rPr dirty="0" sz="1100" spc="-10" b="1">
                <a:latin typeface="Carlito"/>
                <a:cs typeface="Carlito"/>
              </a:rPr>
              <a:t>sklearn.metrics.roc_auc_score</a:t>
            </a:r>
            <a:r>
              <a:rPr dirty="0" sz="1100" spc="30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AOC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ROC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metric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sklearn is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used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metric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 highly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imbalanced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data-set, rest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fails.</a:t>
            </a:r>
            <a:endParaRPr sz="1100">
              <a:latin typeface="Carlito"/>
              <a:cs typeface="Carlito"/>
            </a:endParaRPr>
          </a:p>
          <a:p>
            <a:pPr marL="12700" marR="2112645">
              <a:lnSpc>
                <a:spcPct val="117600"/>
              </a:lnSpc>
            </a:pPr>
            <a:r>
              <a:rPr dirty="0" sz="1100">
                <a:latin typeface="Carlito"/>
                <a:cs typeface="Carlito"/>
              </a:rPr>
              <a:t>ROC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 better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false negative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false</a:t>
            </a:r>
            <a:r>
              <a:rPr dirty="0" sz="1100" spc="-10">
                <a:latin typeface="Carlito"/>
                <a:cs typeface="Carlito"/>
              </a:rPr>
              <a:t> positives. </a:t>
            </a:r>
            <a:r>
              <a:rPr dirty="0" sz="1100">
                <a:latin typeface="Carlito"/>
                <a:cs typeface="Carlito"/>
              </a:rPr>
              <a:t>ROC-Curve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=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Plot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TPR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FPR</a:t>
            </a:r>
            <a:endParaRPr sz="1100">
              <a:latin typeface="Carlito"/>
              <a:cs typeface="Carlito"/>
            </a:endParaRPr>
          </a:p>
          <a:p>
            <a:pPr marL="12700" marR="59690">
              <a:lnSpc>
                <a:spcPct val="117600"/>
              </a:lnSpc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threshold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 highest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value for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TPR-FPR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 train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set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usually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 best </a:t>
            </a:r>
            <a:r>
              <a:rPr dirty="0" sz="1100" spc="-10">
                <a:latin typeface="Carlito"/>
                <a:cs typeface="Carlito"/>
              </a:rPr>
              <a:t>cut-</a:t>
            </a:r>
            <a:r>
              <a:rPr dirty="0" sz="1100">
                <a:latin typeface="Carlito"/>
                <a:cs typeface="Carlito"/>
              </a:rPr>
              <a:t>off.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We </a:t>
            </a:r>
            <a:r>
              <a:rPr dirty="0" sz="1100" b="1">
                <a:latin typeface="Carlito"/>
                <a:cs typeface="Carlito"/>
              </a:rPr>
              <a:t>should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not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use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the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confusion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matrix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performance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metrics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 </a:t>
            </a:r>
            <a:r>
              <a:rPr dirty="0" sz="1100" spc="-20">
                <a:latin typeface="Carlito"/>
                <a:cs typeface="Carlito"/>
              </a:rPr>
              <a:t>have </a:t>
            </a:r>
            <a:r>
              <a:rPr dirty="0" sz="1100">
                <a:latin typeface="Carlito"/>
                <a:cs typeface="Carlito"/>
              </a:rPr>
              <a:t>internally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defined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hard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threshold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0.5.</a:t>
            </a:r>
            <a:endParaRPr sz="1100">
              <a:latin typeface="Carlito"/>
              <a:cs typeface="Carlito"/>
            </a:endParaRPr>
          </a:p>
          <a:p>
            <a:pPr marL="12700" marR="240665">
              <a:lnSpc>
                <a:spcPct val="117600"/>
              </a:lnSpc>
            </a:pPr>
            <a:r>
              <a:rPr dirty="0" sz="1100">
                <a:latin typeface="Carlito"/>
                <a:cs typeface="Carlito"/>
              </a:rPr>
              <a:t>We also </a:t>
            </a:r>
            <a:r>
              <a:rPr dirty="0" sz="1100" b="1">
                <a:latin typeface="Carlito"/>
                <a:cs typeface="Carlito"/>
              </a:rPr>
              <a:t>can’t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completely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rely on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the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precision,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recall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10" b="1">
                <a:latin typeface="Carlito"/>
                <a:cs typeface="Carlito"/>
              </a:rPr>
              <a:t> F1-</a:t>
            </a:r>
            <a:r>
              <a:rPr dirty="0" sz="1100" b="1">
                <a:latin typeface="Carlito"/>
                <a:cs typeface="Carlito"/>
              </a:rPr>
              <a:t>score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now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 they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also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their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strings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attached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some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threshold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value.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dirty="0" sz="1100">
                <a:latin typeface="Carlito"/>
                <a:cs typeface="Carlito"/>
              </a:rPr>
              <a:t>ROC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curve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takes into cognizance 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 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possible threshold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values.</a:t>
            </a:r>
            <a:endParaRPr sz="1100">
              <a:latin typeface="Carlito"/>
              <a:cs typeface="Carlito"/>
            </a:endParaRPr>
          </a:p>
          <a:p>
            <a:pPr marL="12700" marR="633730">
              <a:lnSpc>
                <a:spcPct val="117600"/>
              </a:lnSpc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ROC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curve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understand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strength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evaluating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performance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at all the </a:t>
            </a:r>
            <a:r>
              <a:rPr dirty="0" sz="1100" b="1">
                <a:latin typeface="Carlito"/>
                <a:cs typeface="Carlito"/>
              </a:rPr>
              <a:t>classification</a:t>
            </a:r>
            <a:r>
              <a:rPr dirty="0" sz="1100" spc="-10" b="1">
                <a:latin typeface="Carlito"/>
                <a:cs typeface="Carlito"/>
              </a:rPr>
              <a:t> thresholds</a:t>
            </a:r>
            <a:r>
              <a:rPr dirty="0" sz="1100" spc="-10">
                <a:latin typeface="Carlito"/>
                <a:cs typeface="Carlito"/>
              </a:rPr>
              <a:t>.</a:t>
            </a:r>
            <a:endParaRPr sz="1100">
              <a:latin typeface="Carlito"/>
              <a:cs typeface="Carlito"/>
            </a:endParaRPr>
          </a:p>
          <a:p>
            <a:pPr marL="12700" marR="210185">
              <a:lnSpc>
                <a:spcPct val="117600"/>
              </a:lnSpc>
            </a:pPr>
            <a:r>
              <a:rPr dirty="0" sz="1100">
                <a:latin typeface="Carlito"/>
                <a:cs typeface="Carlito"/>
              </a:rPr>
              <a:t>Because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ROC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curve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measured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thresholds,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best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threshold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would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at </a:t>
            </a:r>
            <a:r>
              <a:rPr dirty="0" sz="1100">
                <a:latin typeface="Carlito"/>
                <a:cs typeface="Carlito"/>
              </a:rPr>
              <a:t>which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TPR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is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high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FPR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is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low,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i.e.,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misclassifications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are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20" b="1">
                <a:latin typeface="Carlito"/>
                <a:cs typeface="Carlito"/>
              </a:rPr>
              <a:t>low.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43304" y="5738748"/>
            <a:ext cx="1503680" cy="170815"/>
          </a:xfrm>
          <a:prstGeom prst="rect">
            <a:avLst/>
          </a:prstGeom>
          <a:solidFill>
            <a:srgbClr val="00FFFF"/>
          </a:solidFill>
        </p:spPr>
        <p:txBody>
          <a:bodyPr wrap="square" lIns="0" tIns="0" rIns="0" bIns="0" rtlCol="0" vert="horz">
            <a:spAutoFit/>
          </a:bodyPr>
          <a:lstStyle/>
          <a:p>
            <a:pPr marL="1905">
              <a:lnSpc>
                <a:spcPts val="1265"/>
              </a:lnSpc>
            </a:pPr>
            <a:r>
              <a:rPr dirty="0" sz="1100" b="1">
                <a:latin typeface="Times New Roman"/>
                <a:cs typeface="Times New Roman"/>
              </a:rPr>
              <a:t>4.</a:t>
            </a:r>
            <a:r>
              <a:rPr dirty="0" sz="1100" spc="195" b="1">
                <a:latin typeface="Times New Roman"/>
                <a:cs typeface="Times New Roman"/>
              </a:rPr>
              <a:t>  </a:t>
            </a:r>
            <a:r>
              <a:rPr dirty="0" sz="1100" b="1">
                <a:latin typeface="Carlito"/>
                <a:cs typeface="Carlito"/>
              </a:rPr>
              <a:t>Cost-Benefit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Analysis: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359152" y="5886678"/>
            <a:ext cx="5288280" cy="3107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23520">
              <a:lnSpc>
                <a:spcPct val="1314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Depending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 use case,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account for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what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need: high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precision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 </a:t>
            </a:r>
            <a:r>
              <a:rPr dirty="0" sz="1100" spc="-20">
                <a:latin typeface="Carlito"/>
                <a:cs typeface="Carlito"/>
              </a:rPr>
              <a:t>high </a:t>
            </a:r>
            <a:r>
              <a:rPr dirty="0" sz="1100" spc="-10">
                <a:latin typeface="Carlito"/>
                <a:cs typeface="Carlito"/>
              </a:rPr>
              <a:t>recall.</a:t>
            </a:r>
            <a:endParaRPr sz="1100">
              <a:latin typeface="Carlito"/>
              <a:cs typeface="Carlito"/>
            </a:endParaRPr>
          </a:p>
          <a:p>
            <a:pPr marL="12700" marR="20320">
              <a:lnSpc>
                <a:spcPct val="131400"/>
              </a:lnSpc>
            </a:pP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banks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smaller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average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value,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would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want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high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precision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because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we </a:t>
            </a:r>
            <a:r>
              <a:rPr dirty="0" sz="1100">
                <a:latin typeface="Carlito"/>
                <a:cs typeface="Carlito"/>
              </a:rPr>
              <a:t>only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want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 label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relevant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 fraudulent.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every transaction that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flagged</a:t>
            </a:r>
            <a:r>
              <a:rPr dirty="0" sz="1100" spc="5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fraudulent,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you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human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element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 verify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whether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done</a:t>
            </a:r>
            <a:r>
              <a:rPr dirty="0" sz="1100" spc="5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calling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customer.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However,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precision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low, such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tasks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burden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because</a:t>
            </a:r>
            <a:r>
              <a:rPr dirty="0" sz="1100" spc="5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human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element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 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increased.</a:t>
            </a:r>
            <a:endParaRPr sz="1100">
              <a:latin typeface="Carlito"/>
              <a:cs typeface="Carlito"/>
            </a:endParaRPr>
          </a:p>
          <a:p>
            <a:pPr marL="12700" marR="295275">
              <a:lnSpc>
                <a:spcPct val="131400"/>
              </a:lnSpc>
            </a:pP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banks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 larger transaction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value,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if 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recall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low,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i.e.,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 unable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detect </a:t>
            </a:r>
            <a:r>
              <a:rPr dirty="0" sz="1100">
                <a:latin typeface="Carlito"/>
                <a:cs typeface="Carlito"/>
              </a:rPr>
              <a:t>transactions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labelled as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non-</a:t>
            </a:r>
            <a:r>
              <a:rPr dirty="0" sz="1100">
                <a:latin typeface="Carlito"/>
                <a:cs typeface="Carlito"/>
              </a:rPr>
              <a:t>fraudulent.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consider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losses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if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missed </a:t>
            </a:r>
            <a:r>
              <a:rPr dirty="0" sz="1100">
                <a:latin typeface="Carlito"/>
                <a:cs typeface="Carlito"/>
              </a:rPr>
              <a:t>transaction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 high-value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fraudulent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one, for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e.g.,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$10,000?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ts val="1760"/>
              </a:lnSpc>
              <a:spcBef>
                <a:spcPts val="80"/>
              </a:spcBef>
            </a:pPr>
            <a:r>
              <a:rPr dirty="0" sz="1100">
                <a:latin typeface="Carlito"/>
                <a:cs typeface="Carlito"/>
              </a:rPr>
              <a:t>So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here, 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save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banks from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high-</a:t>
            </a:r>
            <a:r>
              <a:rPr dirty="0" sz="1100" b="1">
                <a:latin typeface="Carlito"/>
                <a:cs typeface="Carlito"/>
              </a:rPr>
              <a:t>value fraudulent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transactions,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we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have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to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focus</a:t>
            </a:r>
            <a:r>
              <a:rPr dirty="0" sz="1100" spc="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on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 </a:t>
            </a:r>
            <a:r>
              <a:rPr dirty="0" sz="1100" spc="-20" b="1">
                <a:latin typeface="Carlito"/>
                <a:cs typeface="Carlito"/>
              </a:rPr>
              <a:t>high </a:t>
            </a:r>
            <a:r>
              <a:rPr dirty="0" sz="1100" b="1">
                <a:latin typeface="Carlito"/>
                <a:cs typeface="Carlito"/>
              </a:rPr>
              <a:t>recall in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order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to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detect actual fraudulent </a:t>
            </a:r>
            <a:r>
              <a:rPr dirty="0" sz="1100" spc="-10" b="1">
                <a:latin typeface="Carlito"/>
                <a:cs typeface="Carlito"/>
              </a:rPr>
              <a:t>transactions.</a:t>
            </a:r>
            <a:endParaRPr sz="1100">
              <a:latin typeface="Carlito"/>
              <a:cs typeface="Carlito"/>
            </a:endParaRPr>
          </a:p>
          <a:p>
            <a:pPr marL="12700" marR="156210">
              <a:lnSpc>
                <a:spcPts val="1710"/>
              </a:lnSpc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determine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how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much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profit 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dollar/rupee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value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 are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saving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best </a:t>
            </a:r>
            <a:r>
              <a:rPr dirty="0" sz="1100">
                <a:latin typeface="Carlito"/>
                <a:cs typeface="Carlito"/>
              </a:rPr>
              <a:t>selected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model.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58104" y="9479647"/>
            <a:ext cx="1193165" cy="240029"/>
          </a:xfrm>
          <a:prstGeom prst="rect">
            <a:avLst/>
          </a:prstGeom>
          <a:solidFill>
            <a:srgbClr val="058A1B">
              <a:alpha val="399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64"/>
              </a:lnSpc>
            </a:pPr>
            <a:r>
              <a:rPr dirty="0" sz="1400" spc="-35">
                <a:latin typeface="Times New Roman"/>
                <a:cs typeface="Times New Roman"/>
              </a:rPr>
              <a:t>By-</a:t>
            </a:r>
            <a:r>
              <a:rPr dirty="0" sz="1400" spc="-25">
                <a:latin typeface="Times New Roman"/>
                <a:cs typeface="Times New Roman"/>
              </a:rPr>
              <a:t>Saurav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Singh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258104" y="9759086"/>
            <a:ext cx="1203325" cy="240029"/>
          </a:xfrm>
          <a:prstGeom prst="rect">
            <a:avLst/>
          </a:prstGeom>
          <a:solidFill>
            <a:srgbClr val="058A1B">
              <a:alpha val="39999"/>
            </a:srgbClr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664"/>
              </a:lnSpc>
            </a:pPr>
            <a:r>
              <a:rPr dirty="0" sz="1400" spc="-20">
                <a:latin typeface="Times New Roman"/>
                <a:cs typeface="Times New Roman"/>
              </a:rPr>
              <a:t>+91-</a:t>
            </a:r>
            <a:r>
              <a:rPr dirty="0" sz="1400" spc="-25">
                <a:latin typeface="Times New Roman"/>
                <a:cs typeface="Times New Roman"/>
              </a:rPr>
              <a:t>8427909353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2024-09-16T18:50:05Z</dcterms:created>
  <dcterms:modified xsi:type="dcterms:W3CDTF">2024-09-16T18:50:05Z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2020-03-16T00:00:00Z</vt:filetime>
  </property>
  <property fmtid="{D5CDD505-2E9C-101B-9397-08002B2CF9AE}" pid="3" name="Creator">
    <vt:lpwstr>Microsoft® Word for Office 365</vt:lpwstr>
  </property>
  <property fmtid="{D5CDD505-2E9C-101B-9397-08002B2CF9AE}" pid="4" name="LastSaved">
    <vt:filetime>2024-09-16T00:00:00Z</vt:filetime>
  </property>
  <property fmtid="{D5CDD505-2E9C-101B-9397-08002B2CF9AE}" pid="5" name="Producer">
    <vt:lpwstr>3-Heights(TM) PDF Security Shell 4.8.25.2 (http://www.pdf-tools.com)</vt:lpwstr>
  </property>
</Properties>
</file>