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348" r:id="rId2"/>
    <p:sldId id="287" r:id="rId3"/>
    <p:sldId id="260" r:id="rId4"/>
    <p:sldId id="257" r:id="rId5"/>
    <p:sldId id="340" r:id="rId6"/>
    <p:sldId id="350" r:id="rId7"/>
    <p:sldId id="288" r:id="rId8"/>
    <p:sldId id="266" r:id="rId9"/>
    <p:sldId id="351" r:id="rId10"/>
    <p:sldId id="343" r:id="rId11"/>
    <p:sldId id="352" r:id="rId12"/>
    <p:sldId id="345" r:id="rId13"/>
    <p:sldId id="353" r:id="rId14"/>
    <p:sldId id="275" r:id="rId15"/>
    <p:sldId id="346" r:id="rId16"/>
    <p:sldId id="270" r:id="rId17"/>
    <p:sldId id="32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varScale="1">
        <p:scale>
          <a:sx n="74" d="100"/>
          <a:sy n="74" d="100"/>
        </p:scale>
        <p:origin x="312"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1/10/2022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569294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8</a:t>
            </a:fld>
            <a:endParaRPr lang="en-US" dirty="0"/>
          </a:p>
        </p:txBody>
      </p:sp>
    </p:spTree>
    <p:extLst>
      <p:ext uri="{BB962C8B-B14F-4D97-AF65-F5344CB8AC3E}">
        <p14:creationId xmlns:p14="http://schemas.microsoft.com/office/powerpoint/2010/main" val="1064072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12</a:t>
            </a:fld>
            <a:endParaRPr lang="en-US" dirty="0"/>
          </a:p>
        </p:txBody>
      </p:sp>
    </p:spTree>
    <p:extLst>
      <p:ext uri="{BB962C8B-B14F-4D97-AF65-F5344CB8AC3E}">
        <p14:creationId xmlns:p14="http://schemas.microsoft.com/office/powerpoint/2010/main" val="229628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167187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xmlns=""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xmlns=""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hackernoon.com/" TargetMode="External"/><Relationship Id="rId7" Type="http://schemas.openxmlformats.org/officeDocument/2006/relationships/hyperlink" Target="http://www.stackoverflow.com/" TargetMode="External"/><Relationship Id="rId2" Type="http://schemas.openxmlformats.org/officeDocument/2006/relationships/hyperlink" Target="https://rubygarage.org/" TargetMode="External"/><Relationship Id="rId1" Type="http://schemas.openxmlformats.org/officeDocument/2006/relationships/slideLayout" Target="../slideLayouts/slideLayout2.xml"/><Relationship Id="rId6" Type="http://schemas.openxmlformats.org/officeDocument/2006/relationships/hyperlink" Target="http://www.github.com/" TargetMode="External"/><Relationship Id="rId5" Type="http://schemas.openxmlformats.org/officeDocument/2006/relationships/hyperlink" Target="http://www.ispo.com/" TargetMode="External"/><Relationship Id="rId4" Type="http://schemas.openxmlformats.org/officeDocument/2006/relationships/hyperlink" Target="http://www.ncbi.nlm.nih.gov/"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pPr algn="ctr"/>
            <a:r>
              <a:rPr lang="en-US" sz="3400" i="1" dirty="0">
                <a:solidFill>
                  <a:srgbClr val="FF0000"/>
                </a:solidFill>
              </a:rPr>
              <a:t>Fitway App using Flutter</a:t>
            </a:r>
            <a:r>
              <a:rPr lang="en-US" sz="3400" dirty="0">
                <a:solidFill>
                  <a:srgbClr val="FF0000"/>
                </a:solidFill>
              </a:rPr>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3867148" y="3426452"/>
            <a:ext cx="4457704" cy="824888"/>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Saurav R Shetty</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1RN18IS095</a:t>
            </a: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Dr. Suresh L</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Prof. &amp; HOD,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xmlns=""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t>
            </a:r>
            <a:r>
              <a:rPr lang="en-US" sz="2000" b="1" dirty="0" err="1">
                <a:solidFill>
                  <a:srgbClr val="000066"/>
                </a:solidFill>
                <a:latin typeface="Times New Roman" pitchFamily="18" charset="0"/>
                <a:cs typeface="Times New Roman" pitchFamily="18" charset="0"/>
              </a:rPr>
              <a:t>Akshay</a:t>
            </a:r>
            <a:r>
              <a:rPr lang="en-US" sz="2000" b="1" dirty="0">
                <a:solidFill>
                  <a:srgbClr val="000066"/>
                </a:solidFill>
                <a:latin typeface="Times New Roman" pitchFamily="18" charset="0"/>
                <a:cs typeface="Times New Roman" pitchFamily="18" charset="0"/>
              </a:rPr>
              <a:t> DR </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cs typeface="Times New Roman" pitchFamily="18" charset="0"/>
              </a:rPr>
              <a:t>ENMAZ</a:t>
            </a:r>
          </a:p>
        </p:txBody>
      </p:sp>
      <p:sp>
        <p:nvSpPr>
          <p:cNvPr id="20" name="TextBox 19">
            <a:extLst>
              <a:ext uri="{FF2B5EF4-FFF2-40B4-BE49-F238E27FC236}">
                <a16:creationId xmlns:a16="http://schemas.microsoft.com/office/drawing/2014/main" xmlns=""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US" b="1" dirty="0">
                <a:solidFill>
                  <a:srgbClr val="C00000"/>
                </a:solidFill>
              </a:rPr>
              <a:t>ENMAZ Engineering Services Pvt. Ltd. </a:t>
            </a:r>
            <a:endParaRPr lang="en-IN" b="1" dirty="0">
              <a:solidFill>
                <a:srgbClr val="C00000"/>
              </a:solidFill>
            </a:endParaRPr>
          </a:p>
        </p:txBody>
      </p:sp>
      <p:pic>
        <p:nvPicPr>
          <p:cNvPr id="5" name="Picture 4">
            <a:extLst>
              <a:ext uri="{FF2B5EF4-FFF2-40B4-BE49-F238E27FC236}">
                <a16:creationId xmlns:a16="http://schemas.microsoft.com/office/drawing/2014/main" xmlns="" id="{91FAF898-D6AB-4495-87D6-E50CAE2D80D0}"/>
              </a:ext>
            </a:extLst>
          </p:cNvPr>
          <p:cNvPicPr>
            <a:picLocks noChangeAspect="1"/>
          </p:cNvPicPr>
          <p:nvPr/>
        </p:nvPicPr>
        <p:blipFill>
          <a:blip r:embed="rId3"/>
          <a:stretch>
            <a:fillRect/>
          </a:stretch>
        </p:blipFill>
        <p:spPr>
          <a:xfrm>
            <a:off x="8338880" y="4190801"/>
            <a:ext cx="2600688" cy="657317"/>
          </a:xfrm>
          <a:prstGeom prst="rect">
            <a:avLst/>
          </a:prstGeom>
        </p:spPr>
      </p:pic>
    </p:spTree>
    <p:extLst>
      <p:ext uri="{BB962C8B-B14F-4D97-AF65-F5344CB8AC3E}">
        <p14:creationId xmlns:p14="http://schemas.microsoft.com/office/powerpoint/2010/main" val="33966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Implementation / Coding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335878" y="992124"/>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3074" name="Picture 2">
            <a:extLst>
              <a:ext uri="{FF2B5EF4-FFF2-40B4-BE49-F238E27FC236}">
                <a16:creationId xmlns:a16="http://schemas.microsoft.com/office/drawing/2014/main" xmlns="" id="{D85D24BC-AFAE-4CEC-8188-8DEBD4797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9" y="818862"/>
            <a:ext cx="4176464" cy="5346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21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0AE17B24-BF52-4E6D-B3F2-F58500D9D1D7}"/>
              </a:ext>
            </a:extLst>
          </p:cNvPr>
          <p:cNvSpPr txBox="1"/>
          <p:nvPr/>
        </p:nvSpPr>
        <p:spPr>
          <a:xfrm>
            <a:off x="5087888" y="16600"/>
            <a:ext cx="6097604" cy="7094250"/>
          </a:xfrm>
          <a:prstGeom prst="rect">
            <a:avLst/>
          </a:prstGeom>
          <a:noFill/>
        </p:spPr>
        <p:txBody>
          <a:bodyPr wrap="square">
            <a:spAutoFit/>
          </a:bodyPr>
          <a:lstStyle/>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import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CE9178"/>
                </a:solidFill>
                <a:effectLst/>
                <a:latin typeface="Consolas" panose="020B0609020204030204" pitchFamily="49" charset="0"/>
                <a:ea typeface="Times New Roman" panose="02020603050405020304" pitchFamily="18" charset="0"/>
              </a:rPr>
              <a:t>'</a:t>
            </a:r>
            <a:r>
              <a:rPr lang="en-IN" sz="1200" dirty="0" err="1">
                <a:solidFill>
                  <a:srgbClr val="CE9178"/>
                </a:solidFill>
                <a:effectLst/>
                <a:latin typeface="Consolas" panose="020B0609020204030204" pitchFamily="49" charset="0"/>
                <a:ea typeface="Times New Roman" panose="02020603050405020304" pitchFamily="18" charset="0"/>
              </a:rPr>
              <a:t>package:fitness_app</a:t>
            </a:r>
            <a:r>
              <a:rPr lang="en-IN" sz="1200" dirty="0">
                <a:solidFill>
                  <a:srgbClr val="CE9178"/>
                </a:solidFill>
                <a:effectLst/>
                <a:latin typeface="Consolas" panose="020B0609020204030204" pitchFamily="49" charset="0"/>
                <a:ea typeface="Times New Roman" panose="02020603050405020304" pitchFamily="18" charset="0"/>
              </a:rPr>
              <a:t>/screens/</a:t>
            </a:r>
            <a:r>
              <a:rPr lang="en-IN" sz="1200" dirty="0" err="1">
                <a:solidFill>
                  <a:srgbClr val="CE9178"/>
                </a:solidFill>
                <a:effectLst/>
                <a:latin typeface="Consolas" panose="020B0609020204030204" pitchFamily="49" charset="0"/>
                <a:ea typeface="Times New Roman" panose="02020603050405020304" pitchFamily="18" charset="0"/>
              </a:rPr>
              <a:t>onboarding_screen.dart</a:t>
            </a:r>
            <a:r>
              <a:rPr lang="en-IN" sz="1200" dirty="0">
                <a:solidFill>
                  <a:srgbClr val="CE9178"/>
                </a:solidFill>
                <a:effectLst/>
                <a:latin typeface="Consolas" panose="020B0609020204030204" pitchFamily="49" charset="0"/>
                <a:ea typeface="Times New Roman" panose="02020603050405020304" pitchFamily="18" charset="0"/>
              </a:rPr>
              <a:t>'</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import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CE9178"/>
                </a:solidFill>
                <a:effectLst/>
                <a:latin typeface="Consolas" panose="020B0609020204030204" pitchFamily="49" charset="0"/>
                <a:ea typeface="Times New Roman" panose="02020603050405020304" pitchFamily="18" charset="0"/>
              </a:rPr>
              <a:t>'</a:t>
            </a:r>
            <a:r>
              <a:rPr lang="en-IN" sz="1200" dirty="0" err="1">
                <a:solidFill>
                  <a:srgbClr val="CE9178"/>
                </a:solidFill>
                <a:effectLst/>
                <a:latin typeface="Consolas" panose="020B0609020204030204" pitchFamily="49" charset="0"/>
                <a:ea typeface="Times New Roman" panose="02020603050405020304" pitchFamily="18" charset="0"/>
              </a:rPr>
              <a:t>package:flutter</a:t>
            </a:r>
            <a:r>
              <a:rPr lang="en-IN" sz="1200" dirty="0">
                <a:solidFill>
                  <a:srgbClr val="CE9178"/>
                </a:solidFill>
                <a:effectLst/>
                <a:latin typeface="Consolas" panose="020B0609020204030204" pitchFamily="49" charset="0"/>
                <a:ea typeface="Times New Roman" panose="02020603050405020304" pitchFamily="18" charset="0"/>
              </a:rPr>
              <a:t>/</a:t>
            </a:r>
            <a:r>
              <a:rPr lang="en-IN" sz="1200" dirty="0" err="1">
                <a:solidFill>
                  <a:srgbClr val="CE9178"/>
                </a:solidFill>
                <a:effectLst/>
                <a:latin typeface="Consolas" panose="020B0609020204030204" pitchFamily="49" charset="0"/>
                <a:ea typeface="Times New Roman" panose="02020603050405020304" pitchFamily="18" charset="0"/>
              </a:rPr>
              <a:t>material.dart</a:t>
            </a:r>
            <a:r>
              <a:rPr lang="en-IN" sz="1200" dirty="0">
                <a:solidFill>
                  <a:srgbClr val="CE9178"/>
                </a:solidFill>
                <a:effectLst/>
                <a:latin typeface="Consolas" panose="020B0609020204030204" pitchFamily="49" charset="0"/>
                <a:ea typeface="Times New Roman" panose="02020603050405020304" pitchFamily="18" charset="0"/>
              </a:rPr>
              <a:t>'</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void</a:t>
            </a:r>
            <a:r>
              <a:rPr lang="en-IN" sz="1200" dirty="0">
                <a:solidFill>
                  <a:srgbClr val="D4D4D4"/>
                </a:solidFill>
                <a:effectLst/>
                <a:latin typeface="Consolas" panose="020B0609020204030204" pitchFamily="49" charset="0"/>
                <a:ea typeface="Times New Roman" panose="02020603050405020304" pitchFamily="18" charset="0"/>
              </a:rPr>
              <a:t> main()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runApp</a:t>
            </a:r>
            <a:r>
              <a:rPr lang="en-IN" sz="1200" dirty="0">
                <a:solidFill>
                  <a:srgbClr val="D4D4D4"/>
                </a:solidFill>
                <a:effectLst/>
                <a:latin typeface="Consolas" panose="020B0609020204030204" pitchFamily="49" charset="0"/>
                <a:ea typeface="Times New Roman" panose="02020603050405020304" pitchFamily="18" charset="0"/>
              </a:rPr>
              <a:t>(</a:t>
            </a:r>
            <a:r>
              <a:rPr lang="en-IN" sz="1200" dirty="0" err="1">
                <a:solidFill>
                  <a:srgbClr val="569CD6"/>
                </a:solidFill>
                <a:effectLst/>
                <a:latin typeface="Consolas" panose="020B0609020204030204" pitchFamily="49" charset="0"/>
                <a:ea typeface="Times New Roman" panose="02020603050405020304" pitchFamily="18" charset="0"/>
              </a:rPr>
              <a:t>const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MyApp</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class</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MyApp</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extends</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StatelessWidget</a:t>
            </a: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569CD6"/>
                </a:solidFill>
                <a:effectLst/>
                <a:latin typeface="Consolas" panose="020B0609020204030204" pitchFamily="49" charset="0"/>
                <a:ea typeface="Times New Roman" panose="02020603050405020304" pitchFamily="18" charset="0"/>
              </a:rPr>
              <a:t>const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MyApp</a:t>
            </a:r>
            <a:r>
              <a:rPr lang="en-IN" sz="1200" dirty="0">
                <a:solidFill>
                  <a:srgbClr val="D4D4D4"/>
                </a:solidFill>
                <a:effectLst/>
                <a:latin typeface="Consolas" panose="020B0609020204030204" pitchFamily="49" charset="0"/>
                <a:ea typeface="Times New Roman" panose="02020603050405020304" pitchFamily="18" charset="0"/>
              </a:rPr>
              <a:t>({Key? key}) : </a:t>
            </a:r>
            <a:r>
              <a:rPr lang="en-IN" sz="1200" dirty="0">
                <a:solidFill>
                  <a:srgbClr val="569CD6"/>
                </a:solidFill>
                <a:effectLst/>
                <a:latin typeface="Consolas" panose="020B0609020204030204" pitchFamily="49" charset="0"/>
                <a:ea typeface="Times New Roman" panose="02020603050405020304" pitchFamily="18" charset="0"/>
              </a:rPr>
              <a:t>super</a:t>
            </a:r>
            <a:r>
              <a:rPr lang="en-IN" sz="1200" dirty="0">
                <a:solidFill>
                  <a:srgbClr val="D4D4D4"/>
                </a:solidFill>
                <a:effectLst/>
                <a:latin typeface="Consolas" panose="020B0609020204030204" pitchFamily="49" charset="0"/>
                <a:ea typeface="Times New Roman" panose="02020603050405020304" pitchFamily="18" charset="0"/>
              </a:rPr>
              <a:t>(key: key);</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6A9955"/>
                </a:solidFill>
                <a:effectLst/>
                <a:latin typeface="Consolas" panose="020B0609020204030204" pitchFamily="49" charset="0"/>
                <a:ea typeface="Times New Roman" panose="02020603050405020304" pitchFamily="18" charset="0"/>
              </a:rPr>
              <a:t>// This widget is the root of your application.</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@override</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Widget build(</a:t>
            </a:r>
            <a:r>
              <a:rPr lang="en-IN" sz="1200" dirty="0" err="1">
                <a:solidFill>
                  <a:srgbClr val="D4D4D4"/>
                </a:solidFill>
                <a:effectLst/>
                <a:latin typeface="Consolas" panose="020B0609020204030204" pitchFamily="49" charset="0"/>
                <a:ea typeface="Times New Roman" panose="02020603050405020304" pitchFamily="18" charset="0"/>
              </a:rPr>
              <a:t>BuildContext</a:t>
            </a:r>
            <a:r>
              <a:rPr lang="en-IN" sz="1200" dirty="0">
                <a:solidFill>
                  <a:srgbClr val="D4D4D4"/>
                </a:solidFill>
                <a:effectLst/>
                <a:latin typeface="Consolas" panose="020B0609020204030204" pitchFamily="49" charset="0"/>
                <a:ea typeface="Times New Roman" panose="02020603050405020304" pitchFamily="18" charset="0"/>
              </a:rPr>
              <a:t> context)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return</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569CD6"/>
                </a:solidFill>
                <a:effectLst/>
                <a:latin typeface="Consolas" panose="020B0609020204030204" pitchFamily="49" charset="0"/>
                <a:ea typeface="Times New Roman" panose="02020603050405020304" pitchFamily="18" charset="0"/>
              </a:rPr>
              <a:t>const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MaterialApp</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debugShowCheckedModeBanner</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false</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title: </a:t>
            </a:r>
            <a:r>
              <a:rPr lang="en-IN" sz="1200" dirty="0">
                <a:solidFill>
                  <a:srgbClr val="CE9178"/>
                </a:solidFill>
                <a:effectLst/>
                <a:latin typeface="Consolas" panose="020B0609020204030204" pitchFamily="49" charset="0"/>
                <a:ea typeface="Times New Roman" panose="02020603050405020304" pitchFamily="18" charset="0"/>
              </a:rPr>
              <a:t>'Flutter Demo'</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home: </a:t>
            </a:r>
            <a:r>
              <a:rPr lang="en-IN" sz="1200" dirty="0" err="1">
                <a:solidFill>
                  <a:srgbClr val="D4D4D4"/>
                </a:solidFill>
                <a:effectLst/>
                <a:latin typeface="Consolas" panose="020B0609020204030204" pitchFamily="49" charset="0"/>
                <a:ea typeface="Times New Roman" panose="02020603050405020304" pitchFamily="18" charset="0"/>
              </a:rPr>
              <a:t>OnboardingScreen</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class</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MyHomePage</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extends</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StatefulWidget</a:t>
            </a: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569CD6"/>
                </a:solidFill>
                <a:effectLst/>
                <a:latin typeface="Consolas" panose="020B0609020204030204" pitchFamily="49" charset="0"/>
                <a:ea typeface="Times New Roman" panose="02020603050405020304" pitchFamily="18" charset="0"/>
              </a:rPr>
              <a:t>const</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MyHomePage</a:t>
            </a:r>
            <a:r>
              <a:rPr lang="en-IN" sz="1200" dirty="0">
                <a:solidFill>
                  <a:srgbClr val="D4D4D4"/>
                </a:solidFill>
                <a:effectLst/>
                <a:latin typeface="Consolas" panose="020B0609020204030204" pitchFamily="49" charset="0"/>
                <a:ea typeface="Times New Roman" panose="02020603050405020304" pitchFamily="18" charset="0"/>
              </a:rPr>
              <a:t>({Key? key, </a:t>
            </a:r>
            <a:r>
              <a:rPr lang="en-IN" sz="1200" dirty="0">
                <a:solidFill>
                  <a:srgbClr val="569CD6"/>
                </a:solidFill>
                <a:effectLst/>
                <a:latin typeface="Consolas" panose="020B0609020204030204" pitchFamily="49" charset="0"/>
                <a:ea typeface="Times New Roman" panose="02020603050405020304" pitchFamily="18" charset="0"/>
              </a:rPr>
              <a:t>required</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569CD6"/>
                </a:solidFill>
                <a:effectLst/>
                <a:latin typeface="Consolas" panose="020B0609020204030204" pitchFamily="49" charset="0"/>
                <a:ea typeface="Times New Roman" panose="02020603050405020304" pitchFamily="18" charset="0"/>
              </a:rPr>
              <a:t>this</a:t>
            </a:r>
            <a:r>
              <a:rPr lang="en-IN" sz="1200" dirty="0" err="1">
                <a:solidFill>
                  <a:srgbClr val="D4D4D4"/>
                </a:solidFill>
                <a:effectLst/>
                <a:latin typeface="Consolas" panose="020B0609020204030204" pitchFamily="49" charset="0"/>
                <a:ea typeface="Times New Roman" panose="02020603050405020304" pitchFamily="18" charset="0"/>
              </a:rPr>
              <a:t>.title</a:t>
            </a:r>
            <a:r>
              <a:rPr lang="en-IN" sz="1200" dirty="0">
                <a:solidFill>
                  <a:srgbClr val="D4D4D4"/>
                </a:solidFill>
                <a:effectLst/>
                <a:latin typeface="Consolas" panose="020B0609020204030204" pitchFamily="49" charset="0"/>
                <a:ea typeface="Times New Roman" panose="02020603050405020304" pitchFamily="18" charset="0"/>
              </a:rPr>
              <a:t>}) : </a:t>
            </a:r>
            <a:r>
              <a:rPr lang="en-IN" sz="1200" dirty="0">
                <a:solidFill>
                  <a:srgbClr val="569CD6"/>
                </a:solidFill>
                <a:effectLst/>
                <a:latin typeface="Consolas" panose="020B0609020204030204" pitchFamily="49" charset="0"/>
                <a:ea typeface="Times New Roman" panose="02020603050405020304" pitchFamily="18" charset="0"/>
              </a:rPr>
              <a:t>super</a:t>
            </a:r>
            <a:r>
              <a:rPr lang="en-IN" sz="1200" dirty="0">
                <a:solidFill>
                  <a:srgbClr val="D4D4D4"/>
                </a:solidFill>
                <a:effectLst/>
                <a:latin typeface="Consolas" panose="020B0609020204030204" pitchFamily="49" charset="0"/>
                <a:ea typeface="Times New Roman" panose="02020603050405020304" pitchFamily="18" charset="0"/>
              </a:rPr>
              <a:t>(key: key);</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final</a:t>
            </a:r>
            <a:r>
              <a:rPr lang="en-IN" sz="1200" dirty="0">
                <a:solidFill>
                  <a:srgbClr val="D4D4D4"/>
                </a:solidFill>
                <a:effectLst/>
                <a:latin typeface="Consolas" panose="020B0609020204030204" pitchFamily="49" charset="0"/>
                <a:ea typeface="Times New Roman" panose="02020603050405020304" pitchFamily="18" charset="0"/>
              </a:rPr>
              <a:t> String title;</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@override</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State&lt;</a:t>
            </a:r>
            <a:r>
              <a:rPr lang="en-IN" sz="1200" dirty="0" err="1">
                <a:solidFill>
                  <a:srgbClr val="D4D4D4"/>
                </a:solidFill>
                <a:effectLst/>
                <a:latin typeface="Consolas" panose="020B0609020204030204" pitchFamily="49" charset="0"/>
                <a:ea typeface="Times New Roman" panose="02020603050405020304" pitchFamily="18" charset="0"/>
              </a:rPr>
              <a:t>MyHomePage</a:t>
            </a:r>
            <a:r>
              <a:rPr lang="en-IN" sz="1200" dirty="0">
                <a:solidFill>
                  <a:srgbClr val="D4D4D4"/>
                </a:solidFill>
                <a:effectLst/>
                <a:latin typeface="Consolas" panose="020B0609020204030204" pitchFamily="49" charset="0"/>
                <a:ea typeface="Times New Roman" panose="02020603050405020304" pitchFamily="18" charset="0"/>
              </a:rPr>
              <a:t>&gt; </a:t>
            </a:r>
            <a:r>
              <a:rPr lang="en-IN" sz="1200" dirty="0" err="1">
                <a:solidFill>
                  <a:srgbClr val="D4D4D4"/>
                </a:solidFill>
                <a:effectLst/>
                <a:latin typeface="Consolas" panose="020B0609020204030204" pitchFamily="49" charset="0"/>
                <a:ea typeface="Times New Roman" panose="02020603050405020304" pitchFamily="18" charset="0"/>
              </a:rPr>
              <a:t>createState</a:t>
            </a:r>
            <a:r>
              <a:rPr lang="en-IN" sz="1200" dirty="0">
                <a:solidFill>
                  <a:srgbClr val="D4D4D4"/>
                </a:solidFill>
                <a:effectLst/>
                <a:latin typeface="Consolas" panose="020B0609020204030204" pitchFamily="49" charset="0"/>
                <a:ea typeface="Times New Roman" panose="02020603050405020304" pitchFamily="18" charset="0"/>
              </a:rPr>
              <a:t>() =&gt; _</a:t>
            </a:r>
            <a:r>
              <a:rPr lang="en-IN" sz="1200" dirty="0" err="1">
                <a:solidFill>
                  <a:srgbClr val="D4D4D4"/>
                </a:solidFill>
                <a:effectLst/>
                <a:latin typeface="Consolas" panose="020B0609020204030204" pitchFamily="49" charset="0"/>
                <a:ea typeface="Times New Roman" panose="02020603050405020304" pitchFamily="18" charset="0"/>
              </a:rPr>
              <a:t>MyHomePageState</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569CD6"/>
                </a:solidFill>
                <a:effectLst/>
                <a:latin typeface="Consolas" panose="020B0609020204030204" pitchFamily="49" charset="0"/>
                <a:ea typeface="Times New Roman" panose="02020603050405020304" pitchFamily="18" charset="0"/>
              </a:rPr>
              <a:t>class</a:t>
            </a:r>
            <a:r>
              <a:rPr lang="en-IN" sz="1200" dirty="0">
                <a:solidFill>
                  <a:srgbClr val="D4D4D4"/>
                </a:solidFill>
                <a:effectLst/>
                <a:latin typeface="Consolas" panose="020B0609020204030204" pitchFamily="49" charset="0"/>
                <a:ea typeface="Times New Roman" panose="02020603050405020304" pitchFamily="18" charset="0"/>
              </a:rPr>
              <a:t> _</a:t>
            </a:r>
            <a:r>
              <a:rPr lang="en-IN" sz="1200" dirty="0" err="1">
                <a:solidFill>
                  <a:srgbClr val="D4D4D4"/>
                </a:solidFill>
                <a:effectLst/>
                <a:latin typeface="Consolas" panose="020B0609020204030204" pitchFamily="49" charset="0"/>
                <a:ea typeface="Times New Roman" panose="02020603050405020304" pitchFamily="18" charset="0"/>
              </a:rPr>
              <a:t>MyHomePageState</a:t>
            </a: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extends</a:t>
            </a:r>
            <a:r>
              <a:rPr lang="en-IN" sz="1200" dirty="0">
                <a:solidFill>
                  <a:srgbClr val="D4D4D4"/>
                </a:solidFill>
                <a:effectLst/>
                <a:latin typeface="Consolas" panose="020B0609020204030204" pitchFamily="49" charset="0"/>
                <a:ea typeface="Times New Roman" panose="02020603050405020304" pitchFamily="18" charset="0"/>
              </a:rPr>
              <a:t> State&lt;</a:t>
            </a:r>
            <a:r>
              <a:rPr lang="en-IN" sz="1200" dirty="0" err="1">
                <a:solidFill>
                  <a:srgbClr val="D4D4D4"/>
                </a:solidFill>
                <a:effectLst/>
                <a:latin typeface="Consolas" panose="020B0609020204030204" pitchFamily="49" charset="0"/>
                <a:ea typeface="Times New Roman" panose="02020603050405020304" pitchFamily="18" charset="0"/>
              </a:rPr>
              <a:t>MyHomePage</a:t>
            </a:r>
            <a:r>
              <a:rPr lang="en-IN" sz="1200" dirty="0">
                <a:solidFill>
                  <a:srgbClr val="D4D4D4"/>
                </a:solidFill>
                <a:effectLst/>
                <a:latin typeface="Consolas" panose="020B0609020204030204" pitchFamily="49" charset="0"/>
                <a:ea typeface="Times New Roman" panose="02020603050405020304" pitchFamily="18" charset="0"/>
              </a:rPr>
              <a:t>&gt;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int _counter = </a:t>
            </a:r>
            <a:r>
              <a:rPr lang="en-IN" sz="1200" dirty="0">
                <a:solidFill>
                  <a:srgbClr val="B5CEA8"/>
                </a:solidFill>
                <a:effectLst/>
                <a:latin typeface="Consolas" panose="020B0609020204030204" pitchFamily="49" charset="0"/>
                <a:ea typeface="Times New Roman" panose="02020603050405020304" pitchFamily="18" charset="0"/>
              </a:rPr>
              <a:t>0</a:t>
            </a:r>
            <a:r>
              <a:rPr lang="en-IN" sz="1200" dirty="0">
                <a:solidFill>
                  <a:srgbClr val="D4D4D4"/>
                </a:solidFill>
                <a:effectLst/>
                <a:latin typeface="Consolas" panose="020B0609020204030204" pitchFamily="49"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a:solidFill>
                  <a:srgbClr val="569CD6"/>
                </a:solidFill>
                <a:effectLst/>
                <a:latin typeface="Consolas" panose="020B0609020204030204" pitchFamily="49" charset="0"/>
                <a:ea typeface="Times New Roman" panose="02020603050405020304" pitchFamily="18" charset="0"/>
              </a:rPr>
              <a:t>void</a:t>
            </a:r>
            <a:r>
              <a:rPr lang="en-IN" sz="1200" dirty="0">
                <a:solidFill>
                  <a:srgbClr val="D4D4D4"/>
                </a:solidFill>
                <a:effectLst/>
                <a:latin typeface="Consolas" panose="020B0609020204030204" pitchFamily="49" charset="0"/>
                <a:ea typeface="Times New Roman" panose="02020603050405020304" pitchFamily="18" charset="0"/>
              </a:rPr>
              <a:t> _</a:t>
            </a:r>
            <a:r>
              <a:rPr lang="en-IN" sz="1200" dirty="0" err="1">
                <a:solidFill>
                  <a:srgbClr val="D4D4D4"/>
                </a:solidFill>
                <a:effectLst/>
                <a:latin typeface="Consolas" panose="020B0609020204030204" pitchFamily="49" charset="0"/>
                <a:ea typeface="Times New Roman" panose="02020603050405020304" pitchFamily="18" charset="0"/>
              </a:rPr>
              <a:t>incrementCounter</a:t>
            </a: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r>
              <a:rPr lang="en-IN" sz="1200" dirty="0" err="1">
                <a:solidFill>
                  <a:srgbClr val="D4D4D4"/>
                </a:solidFill>
                <a:effectLst/>
                <a:latin typeface="Consolas" panose="020B0609020204030204" pitchFamily="49" charset="0"/>
                <a:ea typeface="Times New Roman" panose="02020603050405020304" pitchFamily="18" charset="0"/>
              </a:rPr>
              <a:t>setState</a:t>
            </a: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_counter++;</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ts val="1425"/>
              </a:lnSpc>
            </a:pPr>
            <a:r>
              <a:rPr lang="en-IN" sz="1200" dirty="0">
                <a:solidFill>
                  <a:srgbClr val="D4D4D4"/>
                </a:solidFill>
                <a:effectLst/>
                <a:latin typeface="Consolas" panose="020B0609020204030204" pitchFamily="49"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xmlns="" id="{254326D8-B039-4411-BF82-DAB14BFA6DFD}"/>
              </a:ext>
            </a:extLst>
          </p:cNvPr>
          <p:cNvSpPr txBox="1"/>
          <p:nvPr/>
        </p:nvSpPr>
        <p:spPr>
          <a:xfrm>
            <a:off x="1919536" y="2924944"/>
            <a:ext cx="6097604" cy="369332"/>
          </a:xfrm>
          <a:prstGeom prst="rect">
            <a:avLst/>
          </a:prstGeom>
          <a:noFill/>
        </p:spPr>
        <p:txBody>
          <a:bodyPr wrap="square">
            <a:spAutoFit/>
          </a:bodyPr>
          <a:lstStyle/>
          <a:p>
            <a:r>
              <a:rPr lang="en-IN" sz="1800" b="1" dirty="0" err="1">
                <a:latin typeface="Times New Roman" panose="02020603050405020304" pitchFamily="18" charset="0"/>
                <a:cs typeface="Times New Roman" panose="02020603050405020304" pitchFamily="18" charset="0"/>
              </a:rPr>
              <a:t>main.dart</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80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24"/>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599258" y="2382887"/>
            <a:ext cx="10515600" cy="5033842"/>
          </a:xfrm>
        </p:spPr>
        <p:txBody>
          <a:bodyPr>
            <a:normAutofit/>
          </a:bodyPr>
          <a:lstStyle/>
          <a:p>
            <a:pPr marL="0" indent="0">
              <a:lnSpc>
                <a:spcPct val="150000"/>
              </a:lnSpc>
              <a:buNone/>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479376" y="1044696"/>
            <a:ext cx="11233248" cy="518004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69A39DE3-6D44-4EB6-9B74-A8C7D8E07F81}"/>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4098" name="Picture 2">
            <a:extLst>
              <a:ext uri="{FF2B5EF4-FFF2-40B4-BE49-F238E27FC236}">
                <a16:creationId xmlns:a16="http://schemas.microsoft.com/office/drawing/2014/main" xmlns="" id="{5A18740D-6E47-49C7-A8E9-D5A11780F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919" y="1057043"/>
            <a:ext cx="24542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xmlns="" id="{0B7F3C6B-DF7B-4E19-957B-8E4AC97EB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2175" y="1014181"/>
            <a:ext cx="248920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 6">
            <a:extLst>
              <a:ext uri="{FF2B5EF4-FFF2-40B4-BE49-F238E27FC236}">
                <a16:creationId xmlns:a16="http://schemas.microsoft.com/office/drawing/2014/main" xmlns="" id="{D6738D23-29D6-467D-9903-0AFEFE496E4B}"/>
              </a:ext>
            </a:extLst>
          </p:cNvPr>
          <p:cNvGraphicFramePr>
            <a:graphicFrameLocks noGrp="1"/>
          </p:cNvGraphicFramePr>
          <p:nvPr>
            <p:extLst>
              <p:ext uri="{D42A27DB-BD31-4B8C-83A1-F6EECF244321}">
                <p14:modId xmlns:p14="http://schemas.microsoft.com/office/powerpoint/2010/main" val="1020922410"/>
              </p:ext>
            </p:extLst>
          </p:nvPr>
        </p:nvGraphicFramePr>
        <p:xfrm>
          <a:off x="3719736" y="1056250"/>
          <a:ext cx="3600400" cy="1950720"/>
        </p:xfrm>
        <a:graphic>
          <a:graphicData uri="http://schemas.openxmlformats.org/drawingml/2006/table">
            <a:tbl>
              <a:tblPr>
                <a:tableStyleId>{5C22544A-7EE6-4342-B048-85BDC9FD1C3A}</a:tableStyleId>
              </a:tblPr>
              <a:tblGrid>
                <a:gridCol w="3600400">
                  <a:extLst>
                    <a:ext uri="{9D8B030D-6E8A-4147-A177-3AD203B41FA5}">
                      <a16:colId xmlns:a16="http://schemas.microsoft.com/office/drawing/2014/main" xmlns="" val="2185248722"/>
                    </a:ext>
                  </a:extLst>
                </a:gridCol>
              </a:tblGrid>
              <a:tr h="1493520">
                <a:tc>
                  <a:txBody>
                    <a:bodyPr/>
                    <a:lstStyle/>
                    <a:p>
                      <a:pPr algn="just"/>
                      <a:r>
                        <a:rPr lang="en-IN" sz="1600" b="1" dirty="0">
                          <a:effectLst/>
                          <a:latin typeface="Times New Roman" panose="02020603050405020304" pitchFamily="18" charset="0"/>
                          <a:cs typeface="Times New Roman" panose="02020603050405020304" pitchFamily="18" charset="0"/>
                        </a:rPr>
                        <a:t>Onboarding Screen:</a:t>
                      </a:r>
                    </a:p>
                    <a:p>
                      <a:pPr algn="just"/>
                      <a:r>
                        <a:rPr lang="en-IN" sz="1600" dirty="0">
                          <a:effectLst/>
                          <a:latin typeface="Times New Roman" panose="02020603050405020304" pitchFamily="18" charset="0"/>
                          <a:cs typeface="Times New Roman" panose="02020603050405020304" pitchFamily="18" charset="0"/>
                        </a:rPr>
                        <a:t>This screen onboards the customers into the app while painting a general image of what to expect in the main screen. It also displays a few quotes in three different slides and screens to give encouragement in the  motivational sense to exercise and stay fit.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305427698"/>
                  </a:ext>
                </a:extLst>
              </a:tr>
            </a:tbl>
          </a:graphicData>
        </a:graphic>
      </p:graphicFrame>
      <p:sp>
        <p:nvSpPr>
          <p:cNvPr id="8" name="Rectangle 4">
            <a:extLst>
              <a:ext uri="{FF2B5EF4-FFF2-40B4-BE49-F238E27FC236}">
                <a16:creationId xmlns:a16="http://schemas.microsoft.com/office/drawing/2014/main" xmlns="" id="{C096B1DD-D49D-420A-90BB-E082A3046EB9}"/>
              </a:ext>
            </a:extLst>
          </p:cNvPr>
          <p:cNvSpPr>
            <a:spLocks noChangeArrowheads="1"/>
          </p:cNvSpPr>
          <p:nvPr/>
        </p:nvSpPr>
        <p:spPr bwMode="auto">
          <a:xfrm>
            <a:off x="3863117" y="1056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11" name="Table 10">
            <a:extLst>
              <a:ext uri="{FF2B5EF4-FFF2-40B4-BE49-F238E27FC236}">
                <a16:creationId xmlns:a16="http://schemas.microsoft.com/office/drawing/2014/main" xmlns="" id="{7C3417EC-D86D-4F8D-B036-CB33B99C6AF7}"/>
              </a:ext>
            </a:extLst>
          </p:cNvPr>
          <p:cNvGraphicFramePr>
            <a:graphicFrameLocks noGrp="1"/>
          </p:cNvGraphicFramePr>
          <p:nvPr>
            <p:extLst>
              <p:ext uri="{D42A27DB-BD31-4B8C-83A1-F6EECF244321}">
                <p14:modId xmlns:p14="http://schemas.microsoft.com/office/powerpoint/2010/main" val="610613912"/>
              </p:ext>
            </p:extLst>
          </p:nvPr>
        </p:nvGraphicFramePr>
        <p:xfrm>
          <a:off x="4684921" y="3851031"/>
          <a:ext cx="3817059" cy="1463040"/>
        </p:xfrm>
        <a:graphic>
          <a:graphicData uri="http://schemas.openxmlformats.org/drawingml/2006/table">
            <a:tbl>
              <a:tblPr>
                <a:tableStyleId>{5C22544A-7EE6-4342-B048-85BDC9FD1C3A}</a:tableStyleId>
              </a:tblPr>
              <a:tblGrid>
                <a:gridCol w="3817059">
                  <a:extLst>
                    <a:ext uri="{9D8B030D-6E8A-4147-A177-3AD203B41FA5}">
                      <a16:colId xmlns:a16="http://schemas.microsoft.com/office/drawing/2014/main" xmlns="" val="2468986814"/>
                    </a:ext>
                  </a:extLst>
                </a:gridCol>
              </a:tblGrid>
              <a:tr h="1448435">
                <a:tc>
                  <a:txBody>
                    <a:bodyPr/>
                    <a:lstStyle/>
                    <a:p>
                      <a:pPr algn="l"/>
                      <a:r>
                        <a:rPr lang="en-IN" sz="1600" b="1" dirty="0">
                          <a:effectLst/>
                          <a:latin typeface="Times New Roman" panose="02020603050405020304" pitchFamily="18" charset="0"/>
                          <a:cs typeface="Times New Roman" panose="02020603050405020304" pitchFamily="18" charset="0"/>
                        </a:rPr>
                        <a:t>Home Page:</a:t>
                      </a:r>
                      <a:r>
                        <a:rPr lang="en-IN" sz="1200" dirty="0">
                          <a:effectLst/>
                        </a:rPr>
                        <a:t> </a:t>
                      </a:r>
                      <a:endParaRPr lang="en-IN" sz="1600" dirty="0">
                        <a:effectLst/>
                        <a:latin typeface="Times New Roman" panose="02020603050405020304" pitchFamily="18" charset="0"/>
                        <a:cs typeface="Times New Roman" panose="02020603050405020304" pitchFamily="18" charset="0"/>
                      </a:endParaRPr>
                    </a:p>
                    <a:p>
                      <a:pPr algn="just"/>
                      <a:r>
                        <a:rPr lang="en-IN" sz="1600" dirty="0">
                          <a:effectLst/>
                          <a:latin typeface="Times New Roman" panose="02020603050405020304" pitchFamily="18" charset="0"/>
                          <a:cs typeface="Times New Roman" panose="02020603050405020304" pitchFamily="18" charset="0"/>
                        </a:rPr>
                        <a:t>The On-Boarding screen leads next to the home page which contains a catalogue of exercises targeting specific body parts depending on the user wants to target for that particular workout session.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985577298"/>
                  </a:ext>
                </a:extLst>
              </a:tr>
            </a:tbl>
          </a:graphicData>
        </a:graphic>
      </p:graphicFrame>
    </p:spTree>
    <p:extLst>
      <p:ext uri="{BB962C8B-B14F-4D97-AF65-F5344CB8AC3E}">
        <p14:creationId xmlns:p14="http://schemas.microsoft.com/office/powerpoint/2010/main" val="410936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3E467EF-46D1-42B8-9FBE-5B2944EE19E6}"/>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xmlns="" id="{B2C0E688-90BB-4003-B9D1-031C4F88640E}"/>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xmlns="" id="{0FDE21DD-3778-4907-8104-0FC845DE10A9}"/>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5122" name="Picture 2">
            <a:extLst>
              <a:ext uri="{FF2B5EF4-FFF2-40B4-BE49-F238E27FC236}">
                <a16:creationId xmlns:a16="http://schemas.microsoft.com/office/drawing/2014/main" xmlns="" id="{D480401B-5F0E-44EC-8B0C-CA0495F7B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975" y="829410"/>
            <a:ext cx="248285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xmlns="" id="{825A7821-B403-4B76-8F83-440A8BBF8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829410"/>
            <a:ext cx="248285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xmlns="" id="{FE011E59-33B2-4A0A-944C-A453CE24BE9D}"/>
              </a:ext>
            </a:extLst>
          </p:cNvPr>
          <p:cNvGraphicFramePr>
            <a:graphicFrameLocks noGrp="1"/>
          </p:cNvGraphicFramePr>
          <p:nvPr>
            <p:extLst>
              <p:ext uri="{D42A27DB-BD31-4B8C-83A1-F6EECF244321}">
                <p14:modId xmlns:p14="http://schemas.microsoft.com/office/powerpoint/2010/main" val="1506051271"/>
              </p:ext>
            </p:extLst>
          </p:nvPr>
        </p:nvGraphicFramePr>
        <p:xfrm>
          <a:off x="3812752" y="837706"/>
          <a:ext cx="2808312" cy="1493520"/>
        </p:xfrm>
        <a:graphic>
          <a:graphicData uri="http://schemas.openxmlformats.org/drawingml/2006/table">
            <a:tbl>
              <a:tblPr>
                <a:tableStyleId>{5C22544A-7EE6-4342-B048-85BDC9FD1C3A}</a:tableStyleId>
              </a:tblPr>
              <a:tblGrid>
                <a:gridCol w="2808312">
                  <a:extLst>
                    <a:ext uri="{9D8B030D-6E8A-4147-A177-3AD203B41FA5}">
                      <a16:colId xmlns:a16="http://schemas.microsoft.com/office/drawing/2014/main" xmlns="" val="1071145688"/>
                    </a:ext>
                  </a:extLst>
                </a:gridCol>
              </a:tblGrid>
              <a:tr h="1493520">
                <a:tc>
                  <a:txBody>
                    <a:bodyPr/>
                    <a:lstStyle/>
                    <a:p>
                      <a:r>
                        <a:rPr lang="en-IN" sz="1600" b="1" dirty="0">
                          <a:effectLst/>
                          <a:latin typeface="Times New Roman" panose="02020603050405020304" pitchFamily="18" charset="0"/>
                          <a:cs typeface="Times New Roman" panose="02020603050405020304" pitchFamily="18" charset="0"/>
                        </a:rPr>
                        <a:t>Exercise Start Screen:</a:t>
                      </a:r>
                    </a:p>
                    <a:p>
                      <a:r>
                        <a:rPr lang="en-IN" sz="1600" dirty="0">
                          <a:effectLst/>
                          <a:latin typeface="Times New Roman" panose="02020603050405020304" pitchFamily="18" charset="0"/>
                          <a:cs typeface="Times New Roman" panose="02020603050405020304" pitchFamily="18" charset="0"/>
                        </a:rPr>
                        <a:t>This page allows us to set the timer for the particular workout routine and start the exercise.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648563571"/>
                  </a:ext>
                </a:extLst>
              </a:tr>
            </a:tbl>
          </a:graphicData>
        </a:graphic>
      </p:graphicFrame>
      <p:graphicFrame>
        <p:nvGraphicFramePr>
          <p:cNvPr id="6" name="Table 5">
            <a:extLst>
              <a:ext uri="{FF2B5EF4-FFF2-40B4-BE49-F238E27FC236}">
                <a16:creationId xmlns:a16="http://schemas.microsoft.com/office/drawing/2014/main" xmlns="" id="{7EC97955-4EA4-49F8-822B-F3ABA304F288}"/>
              </a:ext>
            </a:extLst>
          </p:cNvPr>
          <p:cNvGraphicFramePr>
            <a:graphicFrameLocks noGrp="1"/>
          </p:cNvGraphicFramePr>
          <p:nvPr>
            <p:extLst>
              <p:ext uri="{D42A27DB-BD31-4B8C-83A1-F6EECF244321}">
                <p14:modId xmlns:p14="http://schemas.microsoft.com/office/powerpoint/2010/main" val="2344531291"/>
              </p:ext>
            </p:extLst>
          </p:nvPr>
        </p:nvGraphicFramePr>
        <p:xfrm>
          <a:off x="4439816" y="2492896"/>
          <a:ext cx="3600400" cy="2952070"/>
        </p:xfrm>
        <a:graphic>
          <a:graphicData uri="http://schemas.openxmlformats.org/drawingml/2006/table">
            <a:tbl>
              <a:tblPr>
                <a:tableStyleId>{5C22544A-7EE6-4342-B048-85BDC9FD1C3A}</a:tableStyleId>
              </a:tblPr>
              <a:tblGrid>
                <a:gridCol w="3600400">
                  <a:extLst>
                    <a:ext uri="{9D8B030D-6E8A-4147-A177-3AD203B41FA5}">
                      <a16:colId xmlns:a16="http://schemas.microsoft.com/office/drawing/2014/main" xmlns="" val="2415457221"/>
                    </a:ext>
                  </a:extLst>
                </a:gridCol>
              </a:tblGrid>
              <a:tr h="2952070">
                <a:tc>
                  <a:txBody>
                    <a:bodyPr/>
                    <a:lstStyle/>
                    <a:p>
                      <a:pPr algn="l"/>
                      <a:r>
                        <a:rPr lang="en-IN" sz="1600" b="1" dirty="0">
                          <a:effectLst/>
                          <a:latin typeface="Times New Roman" panose="02020603050405020304" pitchFamily="18" charset="0"/>
                          <a:cs typeface="Times New Roman" panose="02020603050405020304" pitchFamily="18" charset="0"/>
                        </a:rPr>
                        <a:t>Exercise Screen:</a:t>
                      </a:r>
                    </a:p>
                    <a:p>
                      <a:pPr algn="l"/>
                      <a:r>
                        <a:rPr lang="en-IN" sz="1600" dirty="0">
                          <a:effectLst/>
                          <a:latin typeface="Times New Roman" panose="02020603050405020304" pitchFamily="18" charset="0"/>
                          <a:cs typeface="Times New Roman" panose="02020603050405020304" pitchFamily="18" charset="0"/>
                        </a:rPr>
                        <a:t>This screen shows a gif of the complete exercise in proper form so that the user can follow along with it and each exercise is performed for the time that was set by the user in the previous screen. Once the whole workout is completed, there’s a “cheers from the audience” indication, which serves as an appreciation note and also indicates that the workout is complete.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487657245"/>
                  </a:ext>
                </a:extLst>
              </a:tr>
            </a:tbl>
          </a:graphicData>
        </a:graphic>
      </p:graphicFrame>
    </p:spTree>
    <p:extLst>
      <p:ext uri="{BB962C8B-B14F-4D97-AF65-F5344CB8AC3E}">
        <p14:creationId xmlns:p14="http://schemas.microsoft.com/office/powerpoint/2010/main" val="4164670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44724"/>
            <a:ext cx="11089232" cy="5292588"/>
          </a:xfrm>
        </p:spPr>
        <p:txBody>
          <a:bodyPr>
            <a:normAutofit/>
          </a:bodyPr>
          <a:lstStyle/>
          <a:p>
            <a:pPr>
              <a:lnSpc>
                <a:spcPct val="150000"/>
              </a:lnSpc>
            </a:pPr>
            <a:r>
              <a:rPr lang="en-IN" sz="1800" dirty="0">
                <a:effectLst/>
                <a:latin typeface="Times New Roman" panose="02020603050405020304" pitchFamily="18" charset="0"/>
                <a:ea typeface="Times New Roman" panose="02020603050405020304" pitchFamily="18" charset="0"/>
              </a:rPr>
              <a:t> This report gives an insight into the background as to why I chose to develop this application. I believed that there was a problem with apps of this type and that if done a certain way this could be solved. The idea and my motivations have been stated clearly. The requirements are described in detail and the technologies used have also been outlined in this document</a:t>
            </a:r>
            <a:r>
              <a:rPr lang="en-IN" sz="1800" dirty="0" smtClean="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I believe that I achieved most of what I have set out to do when this idea was conceived. However, there are multiple different areas which could be improved and lots of room for expansion. </a:t>
            </a:r>
          </a:p>
          <a:p>
            <a:endParaRPr lang="en-US" sz="1800" dirty="0"/>
          </a:p>
        </p:txBody>
      </p:sp>
      <p:sp>
        <p:nvSpPr>
          <p:cNvPr id="5" name="Date Placeholder 4">
            <a:extLst>
              <a:ext uri="{FF2B5EF4-FFF2-40B4-BE49-F238E27FC236}">
                <a16:creationId xmlns:a16="http://schemas.microsoft.com/office/drawing/2014/main" xmlns=""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C198CA14-345C-4F3F-85D3-748718383803}"/>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944724"/>
            <a:ext cx="11317394" cy="5292588"/>
          </a:xfrm>
        </p:spPr>
        <p:txBody>
          <a:bodyPr>
            <a:normAutofit/>
          </a:bodyPr>
          <a:lstStyle/>
          <a:p>
            <a:pPr marL="0" indent="0">
              <a:lnSpc>
                <a:spcPct val="150000"/>
              </a:lnSpc>
              <a:buNone/>
            </a:pPr>
            <a:r>
              <a:rPr lang="en-IN" sz="1800" dirty="0">
                <a:latin typeface="Times New Roman" panose="02020603050405020304" pitchFamily="18" charset="0"/>
                <a:ea typeface="Times New Roman" panose="02020603050405020304" pitchFamily="18" charset="0"/>
              </a:rPr>
              <a:t> </a:t>
            </a:r>
            <a:r>
              <a:rPr lang="en-IN" sz="1800" dirty="0" smtClean="0">
                <a:latin typeface="Times New Roman" panose="02020603050405020304" pitchFamily="18" charset="0"/>
                <a:ea typeface="Times New Roman" panose="02020603050405020304" pitchFamily="18" charset="0"/>
              </a:rPr>
              <a:t>   </a:t>
            </a:r>
            <a:r>
              <a:rPr lang="en-IN" sz="1800" dirty="0" smtClean="0">
                <a:effectLst/>
                <a:latin typeface="Times New Roman" panose="02020603050405020304" pitchFamily="18" charset="0"/>
                <a:ea typeface="Times New Roman" panose="02020603050405020304" pitchFamily="18" charset="0"/>
              </a:rPr>
              <a:t>In </a:t>
            </a:r>
            <a:r>
              <a:rPr lang="en-IN" sz="1800" dirty="0">
                <a:effectLst/>
                <a:latin typeface="Times New Roman" panose="02020603050405020304" pitchFamily="18" charset="0"/>
                <a:ea typeface="Times New Roman" panose="02020603050405020304" pitchFamily="18" charset="0"/>
              </a:rPr>
              <a:t>the future, this application could be greatly improved and expanded to include new </a:t>
            </a:r>
            <a:r>
              <a:rPr lang="en-IN" sz="1800" dirty="0" smtClean="0">
                <a:effectLst/>
                <a:latin typeface="Times New Roman" panose="02020603050405020304" pitchFamily="18" charset="0"/>
                <a:ea typeface="Times New Roman" panose="02020603050405020304" pitchFamily="18" charset="0"/>
              </a:rPr>
              <a:t>features </a:t>
            </a:r>
            <a:r>
              <a:rPr lang="en-IN" sz="1800" dirty="0" smtClean="0">
                <a:latin typeface="Times New Roman" panose="02020603050405020304" pitchFamily="18" charset="0"/>
                <a:ea typeface="Times New Roman" panose="02020603050405020304" pitchFamily="18" charset="0"/>
              </a:rPr>
              <a:t>:</a:t>
            </a:r>
            <a:endParaRPr lang="en-IN" sz="1800" dirty="0" smtClean="0">
              <a:effectLst/>
              <a:latin typeface="Times New Roman" panose="02020603050405020304" pitchFamily="18" charset="0"/>
              <a:ea typeface="Times New Roman" panose="02020603050405020304" pitchFamily="18" charset="0"/>
            </a:endParaRPr>
          </a:p>
          <a:p>
            <a:pPr>
              <a:lnSpc>
                <a:spcPct val="150000"/>
              </a:lnSpc>
            </a:pPr>
            <a:r>
              <a:rPr lang="en-IN" sz="1800" dirty="0" smtClean="0">
                <a:effectLst/>
                <a:latin typeface="Times New Roman" panose="02020603050405020304" pitchFamily="18" charset="0"/>
                <a:ea typeface="Times New Roman" panose="02020603050405020304" pitchFamily="18" charset="0"/>
              </a:rPr>
              <a:t>The </a:t>
            </a:r>
            <a:r>
              <a:rPr lang="en-IN" sz="1800" dirty="0">
                <a:effectLst/>
                <a:latin typeface="Times New Roman" panose="02020603050405020304" pitchFamily="18" charset="0"/>
                <a:ea typeface="Times New Roman" panose="02020603050405020304" pitchFamily="18" charset="0"/>
              </a:rPr>
              <a:t>tracker and step counter can be improved. </a:t>
            </a:r>
            <a:endParaRPr lang="en-IN" sz="1800" dirty="0" smtClean="0">
              <a:effectLst/>
              <a:latin typeface="Times New Roman" panose="02020603050405020304" pitchFamily="18" charset="0"/>
              <a:ea typeface="Times New Roman" panose="02020603050405020304" pitchFamily="18" charset="0"/>
            </a:endParaRPr>
          </a:p>
          <a:p>
            <a:pPr>
              <a:lnSpc>
                <a:spcPct val="150000"/>
              </a:lnSpc>
            </a:pPr>
            <a:r>
              <a:rPr lang="en-IN" sz="1800" dirty="0" smtClean="0">
                <a:effectLst/>
                <a:latin typeface="Times New Roman" panose="02020603050405020304" pitchFamily="18" charset="0"/>
                <a:ea typeface="Times New Roman" panose="02020603050405020304" pitchFamily="18" charset="0"/>
              </a:rPr>
              <a:t>A </a:t>
            </a:r>
            <a:r>
              <a:rPr lang="en-IN" sz="1800" dirty="0">
                <a:effectLst/>
                <a:latin typeface="Times New Roman" panose="02020603050405020304" pitchFamily="18" charset="0"/>
                <a:ea typeface="Times New Roman" panose="02020603050405020304" pitchFamily="18" charset="0"/>
              </a:rPr>
              <a:t>calorie counter could be added to allow users keep track of their daily intake and pursue their weight loss goals. This would mean populating a database with vast amounts of food and nutritional data and allowing the user to enter food eaten after every meal. Once entered the app takes the number of calories from their daily allowance</a:t>
            </a:r>
            <a:r>
              <a:rPr lang="en-IN" sz="1800" dirty="0" smtClean="0">
                <a:effectLst/>
                <a:latin typeface="Times New Roman" panose="02020603050405020304" pitchFamily="18" charset="0"/>
                <a:ea typeface="Times New Roman" panose="02020603050405020304" pitchFamily="18" charset="0"/>
              </a:rPr>
              <a:t>.</a:t>
            </a:r>
          </a:p>
          <a:p>
            <a:pPr>
              <a:lnSpc>
                <a:spcPct val="150000"/>
              </a:lnSpc>
            </a:pPr>
            <a:r>
              <a:rPr lang="en-IN" sz="1800" dirty="0" smtClean="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An exercise instruction manual which advises users of exercises and how to do them.</a:t>
            </a:r>
          </a:p>
          <a:p>
            <a:endParaRPr lang="en-US" sz="1800" dirty="0"/>
          </a:p>
        </p:txBody>
      </p:sp>
      <p:sp>
        <p:nvSpPr>
          <p:cNvPr id="5" name="Date Placeholder 4">
            <a:extLst>
              <a:ext uri="{FF2B5EF4-FFF2-40B4-BE49-F238E27FC236}">
                <a16:creationId xmlns:a16="http://schemas.microsoft.com/office/drawing/2014/main" xmlns=""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AEE063CF-6D7D-432E-B18C-EBA1A9073E26}"/>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342900" lvl="0" indent="-342900" algn="just">
              <a:lnSpc>
                <a:spcPct val="115000"/>
              </a:lnSpc>
              <a:spcAft>
                <a:spcPts val="30"/>
              </a:spcAft>
              <a:buFont typeface="+mj-lt"/>
              <a:buAutoNum type="arabicPeriod"/>
            </a:pPr>
            <a:r>
              <a:rPr lang="en-IN" sz="1800" b="1" u="sng" spc="-5" dirty="0">
                <a:solidFill>
                  <a:srgbClr val="0000FF"/>
                </a:solidFill>
                <a:effectLst/>
                <a:latin typeface="Calibri" panose="020F0502020204030204" pitchFamily="34" charset="0"/>
                <a:ea typeface="SimSun" panose="02010600030101010101" pitchFamily="2" charset="-122"/>
                <a:cs typeface="Times New Roman" panose="02020603050405020304" pitchFamily="18" charset="0"/>
                <a:hlinkClick r:id="rId2"/>
              </a:rPr>
              <a:t>https://rubygarage.org</a:t>
            </a: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r>
              <a:rPr lang="en-IN" sz="1800" b="1" u="sng" spc="-5" dirty="0">
                <a:solidFill>
                  <a:srgbClr val="0000FF"/>
                </a:solidFill>
                <a:effectLst/>
                <a:latin typeface="Calibri" panose="020F0502020204030204" pitchFamily="34" charset="0"/>
                <a:ea typeface="SimSun" panose="02010600030101010101" pitchFamily="2" charset="-122"/>
                <a:cs typeface="Times New Roman" panose="02020603050405020304" pitchFamily="18" charset="0"/>
                <a:hlinkClick r:id="rId3"/>
              </a:rPr>
              <a:t>www.hackernoon.com</a:t>
            </a: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r>
              <a:rPr lang="en-IN" sz="1800" b="1" u="sng" spc="-5" dirty="0">
                <a:solidFill>
                  <a:srgbClr val="0000FF"/>
                </a:solidFill>
                <a:effectLst/>
                <a:latin typeface="Calibri" panose="020F0502020204030204" pitchFamily="34" charset="0"/>
                <a:ea typeface="SimSun" panose="02010600030101010101" pitchFamily="2" charset="-122"/>
                <a:cs typeface="Times New Roman" panose="02020603050405020304" pitchFamily="18" charset="0"/>
                <a:hlinkClick r:id="rId4"/>
              </a:rPr>
              <a:t>www.ncbi.nlm.nih.gov</a:t>
            </a: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r>
              <a:rPr lang="en-IN" sz="1800" b="1" u="sng" spc="-5" dirty="0">
                <a:solidFill>
                  <a:srgbClr val="0000FF"/>
                </a:solidFill>
                <a:effectLst/>
                <a:latin typeface="Calibri" panose="020F0502020204030204" pitchFamily="34" charset="0"/>
                <a:ea typeface="SimSun" panose="02010600030101010101" pitchFamily="2" charset="-122"/>
                <a:cs typeface="Times New Roman" panose="02020603050405020304" pitchFamily="18" charset="0"/>
                <a:hlinkClick r:id="rId5"/>
              </a:rPr>
              <a:t>www.ispo.com</a:t>
            </a: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Adria </a:t>
            </a:r>
            <a:r>
              <a:rPr lang="en-IN" sz="1800" spc="-5" dirty="0" err="1">
                <a:effectLst/>
                <a:latin typeface="Calibri" panose="020F0502020204030204" pitchFamily="34" charset="0"/>
                <a:ea typeface="SimSun" panose="02010600030101010101" pitchFamily="2" charset="-122"/>
                <a:cs typeface="Times New Roman" panose="02020603050405020304" pitchFamily="18" charset="0"/>
              </a:rPr>
              <a:t>Muntaner</a:t>
            </a:r>
            <a:r>
              <a:rPr lang="en-IN" sz="1800" spc="-5" dirty="0">
                <a:effectLst/>
                <a:latin typeface="Calibri" panose="020F0502020204030204" pitchFamily="34" charset="0"/>
                <a:ea typeface="SimSun" panose="02010600030101010101" pitchFamily="2" charset="-122"/>
                <a:cs typeface="Times New Roman" panose="02020603050405020304" pitchFamily="18" charset="0"/>
              </a:rPr>
              <a:t>-Mas, Antonio Martinez-Nicolas, Carl J. </a:t>
            </a:r>
            <a:r>
              <a:rPr lang="en-IN" sz="1800" spc="-5" dirty="0" err="1">
                <a:effectLst/>
                <a:latin typeface="Calibri" panose="020F0502020204030204" pitchFamily="34" charset="0"/>
                <a:ea typeface="SimSun" panose="02010600030101010101" pitchFamily="2" charset="-122"/>
                <a:cs typeface="Times New Roman" panose="02020603050405020304" pitchFamily="18" charset="0"/>
              </a:rPr>
              <a:t>Lavie</a:t>
            </a:r>
            <a:r>
              <a:rPr lang="en-IN" sz="1800" spc="-5" dirty="0">
                <a:effectLst/>
                <a:latin typeface="Calibri" panose="020F0502020204030204" pitchFamily="34" charset="0"/>
                <a:ea typeface="SimSun" panose="02010600030101010101" pitchFamily="2" charset="-122"/>
                <a:cs typeface="Times New Roman" panose="02020603050405020304" pitchFamily="18" charset="0"/>
              </a:rPr>
              <a:t>, Steven N. Blair, Robert Ross, Ross Arena, and Francisco B. Ortega (2019). A Systematic Review of Fitness Apps and Their Potential Clinical and Sports Utility for Objective and Remote Assessment of Cardiorespiratory Fitness. Sports Medicine 2019, 49(4), 587-600. </a:t>
            </a:r>
            <a:r>
              <a:rPr lang="en-IN" sz="1800" spc="-5" dirty="0" err="1">
                <a:effectLst/>
                <a:latin typeface="Calibri" panose="020F0502020204030204" pitchFamily="34" charset="0"/>
                <a:ea typeface="SimSun" panose="02010600030101010101" pitchFamily="2" charset="-122"/>
                <a:cs typeface="Times New Roman" panose="02020603050405020304" pitchFamily="18" charset="0"/>
              </a:rPr>
              <a:t>doi:10.1007</a:t>
            </a:r>
            <a:r>
              <a:rPr lang="en-IN" sz="1800" spc="-5" dirty="0">
                <a:effectLst/>
                <a:latin typeface="Calibri" panose="020F0502020204030204" pitchFamily="34" charset="0"/>
                <a:ea typeface="SimSun" panose="02010600030101010101" pitchFamily="2" charset="-122"/>
                <a:cs typeface="Times New Roman" panose="02020603050405020304" pitchFamily="18" charset="0"/>
              </a:rPr>
              <a:t>/</a:t>
            </a:r>
            <a:r>
              <a:rPr lang="en-IN" sz="1800" spc="-5" dirty="0" err="1">
                <a:effectLst/>
                <a:latin typeface="Calibri" panose="020F0502020204030204" pitchFamily="34" charset="0"/>
                <a:ea typeface="SimSun" panose="02010600030101010101" pitchFamily="2" charset="-122"/>
                <a:cs typeface="Times New Roman" panose="02020603050405020304" pitchFamily="18" charset="0"/>
              </a:rPr>
              <a:t>s40279</a:t>
            </a:r>
            <a:r>
              <a:rPr lang="en-IN" sz="1800" spc="-5" dirty="0">
                <a:effectLst/>
                <a:latin typeface="Calibri" panose="020F0502020204030204" pitchFamily="34" charset="0"/>
                <a:ea typeface="SimSun" panose="02010600030101010101" pitchFamily="2" charset="-122"/>
                <a:cs typeface="Times New Roman" panose="02020603050405020304" pitchFamily="18" charset="0"/>
              </a:rPr>
              <a:t>-019-01084-y</a:t>
            </a:r>
          </a:p>
          <a:p>
            <a:pPr marL="342900" lvl="0" indent="-342900" algn="just">
              <a:lnSpc>
                <a:spcPct val="115000"/>
              </a:lnSpc>
              <a:spcAft>
                <a:spcPts val="30"/>
              </a:spcAft>
              <a:buFont typeface="+mj-lt"/>
              <a:buAutoNum type="arabicPeriod"/>
            </a:pPr>
            <a:r>
              <a:rPr lang="en-IN" sz="1800" spc="-5" dirty="0">
                <a:latin typeface="Calibri" panose="020F0502020204030204" pitchFamily="34" charset="0"/>
                <a:ea typeface="SimSun" panose="02010600030101010101" pitchFamily="2" charset="-122"/>
                <a:cs typeface="Times New Roman" panose="02020603050405020304" pitchFamily="18" charset="0"/>
                <a:hlinkClick r:id="rId6"/>
              </a:rPr>
              <a:t>www.github.com</a:t>
            </a:r>
            <a:endParaRPr lang="en-IN" sz="1800" spc="-5" dirty="0">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r>
              <a:rPr lang="en-IN" sz="1800" spc="-5" dirty="0">
                <a:effectLst/>
                <a:latin typeface="Calibri" panose="020F0502020204030204" pitchFamily="34" charset="0"/>
                <a:ea typeface="SimSun" panose="02010600030101010101" pitchFamily="2" charset="-122"/>
                <a:cs typeface="Times New Roman" panose="02020603050405020304" pitchFamily="18" charset="0"/>
                <a:hlinkClick r:id="rId7"/>
              </a:rPr>
              <a:t>www.stackoverflow.com</a:t>
            </a: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gn="just">
              <a:lnSpc>
                <a:spcPct val="115000"/>
              </a:lnSpc>
              <a:spcAft>
                <a:spcPts val="30"/>
              </a:spcAft>
              <a:buFont typeface="+mj-lt"/>
              <a:buAutoNum type="arabicPeriod"/>
            </a:pP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a:buNone/>
            </a:pPr>
            <a:endParaRPr lang="en-US" sz="1800" dirty="0">
              <a:solidFill>
                <a:schemeClr val="tx1">
                  <a:lumMod val="75000"/>
                  <a:lumOff val="25000"/>
                </a:schemeClr>
              </a:solidFill>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xmlns=""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xmlns="" id="{8351C7A7-D0BC-42EC-8035-D91B8D8A8121}"/>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xmlns=""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xmlns=""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xmlns="" id="{CD602A3F-45C8-46FF-A99F-20E606B7B72B}"/>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Testing</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xmlns=""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rmAutofit fontScale="77500" lnSpcReduction="20000"/>
          </a:bodyPr>
          <a:lstStyle/>
          <a:p>
            <a:pPr algn="just">
              <a:lnSpc>
                <a:spcPct val="120000"/>
              </a:lnSpc>
            </a:pPr>
            <a:r>
              <a:rPr lang="en-US" sz="2800" dirty="0" err="1">
                <a:latin typeface="Times New Roman" pitchFamily="18" charset="0"/>
                <a:cs typeface="Times New Roman" pitchFamily="18" charset="0"/>
              </a:rPr>
              <a:t>Enmaz</a:t>
            </a:r>
            <a:r>
              <a:rPr lang="en-US" sz="2800" dirty="0">
                <a:latin typeface="Times New Roman" pitchFamily="18" charset="0"/>
                <a:cs typeface="Times New Roman" pitchFamily="18" charset="0"/>
              </a:rPr>
              <a:t> Engineering Pvt. Ltd is a Service based company founded in the year 2019.</a:t>
            </a:r>
          </a:p>
          <a:p>
            <a:pPr algn="just">
              <a:lnSpc>
                <a:spcPct val="120000"/>
              </a:lnSpc>
            </a:pPr>
            <a:r>
              <a:rPr lang="en-US" sz="2800" dirty="0">
                <a:latin typeface="Times New Roman" pitchFamily="18" charset="0"/>
                <a:cs typeface="Times New Roman" pitchFamily="18" charset="0"/>
              </a:rPr>
              <a:t>It specializes in </a:t>
            </a:r>
          </a:p>
          <a:p>
            <a:pPr algn="just">
              <a:lnSpc>
                <a:spcPct val="120000"/>
              </a:lnSpc>
              <a:buFont typeface="Wingdings" panose="05000000000000000000" pitchFamily="2" charset="2"/>
              <a:buChar char="Ø"/>
            </a:pPr>
            <a:r>
              <a:rPr lang="en-US" sz="2800" b="0" i="0" dirty="0">
                <a:effectLst/>
                <a:latin typeface="Times New Roman" pitchFamily="18" charset="0"/>
                <a:cs typeface="Times New Roman" pitchFamily="18" charset="0"/>
              </a:rPr>
              <a:t>     Embedded H/W Development </a:t>
            </a:r>
          </a:p>
          <a:p>
            <a:pPr algn="just">
              <a:lnSpc>
                <a:spcPct val="120000"/>
              </a:lnSpc>
              <a:buFont typeface="Wingdings" panose="05000000000000000000" pitchFamily="2" charset="2"/>
              <a:buChar char="Ø"/>
            </a:pPr>
            <a:r>
              <a:rPr lang="en-US" sz="2800" b="0" i="0" dirty="0">
                <a:effectLst/>
                <a:latin typeface="Times New Roman" pitchFamily="18" charset="0"/>
                <a:cs typeface="Times New Roman" pitchFamily="18" charset="0"/>
              </a:rPr>
              <a:t>     Embedded Firmware Development </a:t>
            </a:r>
          </a:p>
          <a:p>
            <a:pPr algn="just">
              <a:lnSpc>
                <a:spcPct val="12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Cloud support </a:t>
            </a:r>
          </a:p>
          <a:p>
            <a:pPr algn="just">
              <a:lnSpc>
                <a:spcPct val="12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Big Data Analysis and Reporting </a:t>
            </a:r>
          </a:p>
          <a:p>
            <a:pPr algn="just">
              <a:lnSpc>
                <a:spcPct val="12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Dashboard UX/UI design and development </a:t>
            </a:r>
          </a:p>
          <a:p>
            <a:pPr algn="just">
              <a:lnSpc>
                <a:spcPct val="120000"/>
              </a:lnSpc>
              <a:buFont typeface="Wingdings" panose="05000000000000000000" pitchFamily="2" charset="2"/>
              <a:buChar char="Ø"/>
            </a:pPr>
            <a:r>
              <a:rPr lang="en-US" sz="2800" b="0" i="0" dirty="0">
                <a:effectLst/>
                <a:latin typeface="Times New Roman" panose="02020603050405020304" pitchFamily="18" charset="0"/>
                <a:cs typeface="Times New Roman" panose="02020603050405020304" pitchFamily="18" charset="0"/>
              </a:rPr>
              <a:t>    Model Analysis.</a:t>
            </a:r>
            <a:endParaRPr lang="en-US" sz="2800" dirty="0">
              <a:latin typeface="Times New Roman" panose="02020603050405020304" pitchFamily="18" charset="0"/>
              <a:cs typeface="Times New Roman" pitchFamily="18" charset="0"/>
            </a:endParaRPr>
          </a:p>
          <a:p>
            <a:pPr marL="0" indent="0" algn="just">
              <a:lnSpc>
                <a:spcPct val="120000"/>
              </a:lnSpc>
              <a:buNone/>
            </a:pPr>
            <a:endParaRPr lang="en-US" b="1" dirty="0">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B70F791B-2FC0-473B-A001-5B20E76E69A9}"/>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127448" y="1357298"/>
            <a:ext cx="9183394" cy="4591982"/>
          </a:xfrm>
        </p:spPr>
        <p:txBody>
          <a:bodyPr>
            <a:normAutofit/>
          </a:bodyPr>
          <a:lstStyle/>
          <a:p>
            <a:pPr marL="228600" marR="12700" algn="just">
              <a:lnSpc>
                <a:spcPct val="145000"/>
              </a:lnSpc>
              <a:spcAft>
                <a:spcPts val="0"/>
              </a:spcAft>
            </a:pPr>
            <a:r>
              <a:rPr lang="en-IN" sz="1800" dirty="0">
                <a:effectLst/>
                <a:latin typeface="Times New Roman" panose="02020603050405020304" pitchFamily="18" charset="0"/>
                <a:ea typeface="Times New Roman" panose="02020603050405020304" pitchFamily="18" charset="0"/>
              </a:rPr>
              <a:t>Over recent years the world has seen a spike in the download and usage of fitness and health apps. In 2014 fitness app usage grew at a substantial rate, being up there as the most used category of application for that year. Since then it has maintained its user base and continues to grow, with the inclusion of wearables like google fit, Fitbit and HealthKit. This is the dawn of a new era, an era where people look more to their mobiles or their fitness watches to check on their health, rather than the traditional method of going and seeing a doctor. These apps provide a great avenue for those who are interested on tracking their fitness levels runners, cyclists, and gym goers alike. Everything can be tracked nowadays, even the standard iPhone comes with a health app built in, with a range of features.</a:t>
            </a:r>
          </a:p>
          <a:p>
            <a:pPr marL="0" marR="12700" indent="0" algn="just">
              <a:lnSpc>
                <a:spcPct val="145000"/>
              </a:lnSpc>
              <a:spcAft>
                <a:spcPts val="0"/>
              </a:spcAft>
              <a:buNone/>
            </a:pP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US" sz="1800" b="1" dirty="0"/>
          </a:p>
          <a:p>
            <a:pPr algn="just"/>
            <a:endParaRPr lang="en-US" sz="1800" b="1"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xmlns=""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B251B2EA-778B-412E-9857-F89F9B20D7C5}"/>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marL="36195" marR="36195" algn="just">
              <a:lnSpc>
                <a:spcPct val="150000"/>
              </a:lnSpc>
              <a:spcBef>
                <a:spcPts val="600"/>
              </a:spcBef>
              <a:spcAft>
                <a:spcPts val="600"/>
              </a:spcAft>
            </a:pPr>
            <a:r>
              <a:rPr lang="en-US" b="1" dirty="0">
                <a:latin typeface="Times New Roman" pitchFamily="18" charset="0"/>
                <a:cs typeface="Times New Roman" pitchFamily="18" charset="0"/>
              </a:rPr>
              <a:t> </a:t>
            </a:r>
            <a:r>
              <a:rPr lang="en-IN" sz="1800" spc="-5" dirty="0">
                <a:effectLst/>
                <a:latin typeface="Times New Roman" panose="02020603050405020304" pitchFamily="18" charset="0"/>
                <a:ea typeface="SimSun" panose="02010600030101010101" pitchFamily="2" charset="-122"/>
              </a:rPr>
              <a:t>The purpose of my application is to develop an application that is valuable to gym goers and people who exercise in general who would like to track their workouts and accomplish their fitness goals. The graphical user interface of the app should look appealing to the user so as to entice them. The app should provide a pleasant experience and a provide a feeling of accomplishment after being used to encourage recurrent usage. </a:t>
            </a:r>
            <a:endParaRPr lang="en-IN" sz="1800" dirty="0">
              <a:effectLst/>
              <a:latin typeface="Times New Roman" panose="02020603050405020304" pitchFamily="18" charset="0"/>
              <a:ea typeface="Times New Roman" panose="02020603050405020304" pitchFamily="18" charset="0"/>
            </a:endParaRPr>
          </a:p>
          <a:p>
            <a:pPr marL="36195" marR="36195" algn="just">
              <a:lnSpc>
                <a:spcPct val="150000"/>
              </a:lnSpc>
              <a:spcBef>
                <a:spcPts val="600"/>
              </a:spcBef>
              <a:spcAft>
                <a:spcPts val="600"/>
              </a:spcAft>
            </a:pPr>
            <a:r>
              <a:rPr lang="en-IN" sz="1800" spc="-5" dirty="0">
                <a:effectLst/>
                <a:latin typeface="Times New Roman" panose="02020603050405020304" pitchFamily="18" charset="0"/>
                <a:ea typeface="SimSun" panose="02010600030101010101" pitchFamily="2" charset="-122"/>
              </a:rPr>
              <a:t>It should be highly accessible regardless of the user’s familiarity with applications. Whether the user is a novice or is experienced, the app will be good for both. The key to this app is simplicity and this app will provide a few features popular in this market, through a simple and straight to the point application. The app should also provide the user with a fun experience. </a:t>
            </a:r>
            <a:endParaRPr lang="en-IN" sz="1800" dirty="0">
              <a:effectLst/>
              <a:latin typeface="Times New Roman" panose="02020603050405020304" pitchFamily="18" charset="0"/>
              <a:ea typeface="Times New Roman" panose="02020603050405020304" pitchFamily="18" charset="0"/>
            </a:endParaRPr>
          </a:p>
          <a:p>
            <a:pPr algn="just">
              <a:lnSpc>
                <a:spcPct val="120000"/>
              </a:lnSpc>
              <a:buFont typeface="Wingdings" pitchFamily="2" charset="2"/>
              <a:buChar char="Ø"/>
            </a:pPr>
            <a:endParaRPr lang="en-US" sz="1800" dirty="0"/>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3D06170-7AC1-466E-A475-661BB166323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xmlns="" id="{C1929531-D011-4D67-80ED-460B63C11C29}"/>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xmlns="" id="{3F545FC6-B843-4D89-8796-318FEF7C46E7}"/>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
        <p:nvSpPr>
          <p:cNvPr id="6" name="TextBox 5">
            <a:extLst>
              <a:ext uri="{FF2B5EF4-FFF2-40B4-BE49-F238E27FC236}">
                <a16:creationId xmlns:a16="http://schemas.microsoft.com/office/drawing/2014/main" xmlns="" id="{537EA27A-A472-4CA7-B0D0-49191129EED2}"/>
              </a:ext>
            </a:extLst>
          </p:cNvPr>
          <p:cNvSpPr txBox="1"/>
          <p:nvPr/>
        </p:nvSpPr>
        <p:spPr>
          <a:xfrm>
            <a:off x="983432" y="1196752"/>
            <a:ext cx="10297144" cy="2427844"/>
          </a:xfrm>
          <a:prstGeom prst="rect">
            <a:avLst/>
          </a:prstGeom>
          <a:noFill/>
        </p:spPr>
        <p:txBody>
          <a:bodyPr wrap="square">
            <a:spAutoFit/>
          </a:bodyPr>
          <a:lstStyle/>
          <a:p>
            <a:pPr marL="321945" marR="36195" indent="-285750" algn="just">
              <a:lnSpc>
                <a:spcPct val="150000"/>
              </a:lnSpc>
              <a:spcBef>
                <a:spcPts val="600"/>
              </a:spcBef>
              <a:spcAft>
                <a:spcPts val="600"/>
              </a:spcAft>
              <a:buFont typeface="Arial" panose="020B0604020202020204" pitchFamily="34" charset="0"/>
              <a:buChar char="•"/>
            </a:pPr>
            <a:r>
              <a:rPr lang="en-IN" sz="1800" spc="-5" dirty="0">
                <a:effectLst/>
                <a:latin typeface="Times New Roman" panose="02020603050405020304" pitchFamily="18" charset="0"/>
                <a:ea typeface="SimSun" panose="02010600030101010101" pitchFamily="2" charset="-122"/>
              </a:rPr>
              <a:t>The popular features I have aimed to include in this application are; </a:t>
            </a:r>
            <a:endParaRPr lang="en-IN" sz="1800" dirty="0">
              <a:effectLst/>
              <a:latin typeface="Times New Roman" panose="02020603050405020304" pitchFamily="18" charset="0"/>
              <a:ea typeface="Times New Roman" panose="02020603050405020304" pitchFamily="18" charset="0"/>
            </a:endParaRPr>
          </a:p>
          <a:p>
            <a:pPr marL="36195" marR="36195" algn="just">
              <a:lnSpc>
                <a:spcPct val="150000"/>
              </a:lnSpc>
              <a:spcBef>
                <a:spcPts val="600"/>
              </a:spcBef>
              <a:spcAft>
                <a:spcPts val="600"/>
              </a:spcAft>
            </a:pPr>
            <a:r>
              <a:rPr lang="en-IN" sz="1800" spc="-5" dirty="0">
                <a:effectLst/>
                <a:latin typeface="Times New Roman" panose="02020603050405020304" pitchFamily="18" charset="0"/>
                <a:ea typeface="SimSun" panose="02010600030101010101" pitchFamily="2" charset="-122"/>
              </a:rPr>
              <a:t>1.	A stopwatch – A simple stopwatch for interval training when working out. A workout planner -A simple workout planner which allows you to add and delete workout routines. </a:t>
            </a:r>
            <a:endParaRPr lang="en-IN" sz="1800" dirty="0">
              <a:effectLst/>
              <a:latin typeface="Times New Roman" panose="02020603050405020304" pitchFamily="18" charset="0"/>
              <a:ea typeface="Times New Roman" panose="02020603050405020304" pitchFamily="18" charset="0"/>
            </a:endParaRPr>
          </a:p>
          <a:p>
            <a:pPr marL="36195" marR="36195" algn="just">
              <a:lnSpc>
                <a:spcPct val="150000"/>
              </a:lnSpc>
              <a:spcBef>
                <a:spcPts val="600"/>
              </a:spcBef>
              <a:spcAft>
                <a:spcPts val="600"/>
              </a:spcAft>
            </a:pPr>
            <a:r>
              <a:rPr lang="en-IN" sz="1800" spc="-5" dirty="0">
                <a:effectLst/>
                <a:latin typeface="Times New Roman" panose="02020603050405020304" pitchFamily="18" charset="0"/>
                <a:ea typeface="SimSun" panose="02010600030101010101" pitchFamily="2" charset="-122"/>
              </a:rPr>
              <a:t>2.	Catalogue – A catalogue of workouts for different body parts depending on what the user wants to target 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2492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3" name="Content Placeholder 2"/>
          <p:cNvSpPr>
            <a:spLocks noGrp="1"/>
          </p:cNvSpPr>
          <p:nvPr>
            <p:ph idx="1"/>
          </p:nvPr>
        </p:nvSpPr>
        <p:spPr>
          <a:xfrm>
            <a:off x="359376" y="992124"/>
            <a:ext cx="11353247" cy="5245188"/>
          </a:xfrm>
        </p:spPr>
        <p:txBody>
          <a:bodyPr>
            <a:normAutofit/>
          </a:bodyPr>
          <a:lstStyle/>
          <a:p>
            <a:pPr indent="0" algn="just">
              <a:spcAft>
                <a:spcPts val="30"/>
              </a:spcAft>
              <a:buNone/>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The Hardware requirements are very minimal and the program can be run on most of the machines. </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Processor                               :      Pentium 4 Processor</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Processor Speed                   :      2.4 GHz</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RAM                                        :      2 GB</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Storage Space                       :      40 GB</a:t>
            </a:r>
          </a:p>
          <a:p>
            <a:pPr indent="0" algn="just">
              <a:spcAft>
                <a:spcPts val="30"/>
              </a:spcAft>
              <a:buNone/>
            </a:pP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indent="0" algn="just">
              <a:spcAft>
                <a:spcPts val="30"/>
              </a:spcAft>
              <a:buNone/>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The software requirements are very minimal and the program can be run on the machines with these requirements satisfied:</a:t>
            </a:r>
          </a:p>
          <a:p>
            <a:pPr indent="182880" algn="just">
              <a:spcAft>
                <a:spcPts val="30"/>
              </a:spcAft>
            </a:pP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Editor                                     :      Visual Studio Code </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Operating System                :      </a:t>
            </a:r>
            <a:r>
              <a:rPr lang="en-IN" sz="1800" spc="-5" dirty="0" smtClean="0">
                <a:effectLst/>
                <a:latin typeface="Calibri" panose="020F0502020204030204" pitchFamily="34" charset="0"/>
                <a:ea typeface="SimSun" panose="02010600030101010101" pitchFamily="2" charset="-122"/>
                <a:cs typeface="Times New Roman" panose="02020603050405020304" pitchFamily="18" charset="0"/>
              </a:rPr>
              <a:t>Windows / Mac </a:t>
            </a:r>
            <a:r>
              <a:rPr lang="en-IN" sz="1800" spc="-5" dirty="0">
                <a:effectLst/>
                <a:latin typeface="Calibri" panose="020F0502020204030204" pitchFamily="34" charset="0"/>
                <a:ea typeface="SimSun" panose="02010600030101010101" pitchFamily="2" charset="-122"/>
                <a:cs typeface="Times New Roman" panose="02020603050405020304" pitchFamily="18" charset="0"/>
              </a:rPr>
              <a:t>OS</a:t>
            </a: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IDE                                         :       VS </a:t>
            </a:r>
            <a:r>
              <a:rPr lang="en-IN" sz="1800" spc="-5" dirty="0" smtClean="0">
                <a:effectLst/>
                <a:latin typeface="Calibri" panose="020F0502020204030204" pitchFamily="34" charset="0"/>
                <a:ea typeface="SimSun" panose="02010600030101010101" pitchFamily="2" charset="-122"/>
                <a:cs typeface="Times New Roman" panose="02020603050405020304" pitchFamily="18" charset="0"/>
              </a:rPr>
              <a:t>Code / Flutter</a:t>
            </a:r>
            <a:endParaRPr lang="en-IN" sz="1800" spc="-5" dirty="0">
              <a:effectLst/>
              <a:latin typeface="Calibri" panose="020F0502020204030204" pitchFamily="34" charset="0"/>
              <a:ea typeface="SimSun" panose="02010600030101010101" pitchFamily="2" charset="-122"/>
              <a:cs typeface="Times New Roman" panose="02020603050405020304" pitchFamily="18" charset="0"/>
            </a:endParaRPr>
          </a:p>
          <a:p>
            <a:pPr indent="182880" algn="just">
              <a:spcAft>
                <a:spcPts val="30"/>
              </a:spcAft>
            </a:pPr>
            <a:r>
              <a:rPr lang="en-IN" sz="1800" spc="-5" dirty="0">
                <a:effectLst/>
                <a:latin typeface="Calibri" panose="020F0502020204030204" pitchFamily="34" charset="0"/>
                <a:ea typeface="SimSun" panose="02010600030101010101" pitchFamily="2" charset="-122"/>
                <a:cs typeface="Times New Roman" panose="02020603050405020304" pitchFamily="18" charset="0"/>
              </a:rPr>
              <a:t> Backend Tool                        :       JSON</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xmlns=""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F07D3F4B-99EC-490F-B7F2-3CD7EFAB9616}"/>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xmlns="" id="{5FE7CFFF-CD13-4F2E-A803-A2A984D354C1}"/>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CF9E3B61-6F68-4FD8-94BB-A850856433F6}"/>
              </a:ext>
            </a:extLst>
          </p:cNvPr>
          <p:cNvSpPr>
            <a:spLocks noGrp="1"/>
          </p:cNvSpPr>
          <p:nvPr>
            <p:ph type="sldNum" sz="quarter" idx="12"/>
          </p:nvPr>
        </p:nvSpPr>
        <p:spPr/>
        <p:txBody>
          <a:bodyPr/>
          <a:lstStyle/>
          <a:p>
            <a:fld id="{5B4F5413-E548-45A8-B9DD-11B71454D5CA}" type="slidenum">
              <a:rPr lang="en-US" smtClean="0"/>
              <a:pPr/>
              <a:t>8</a:t>
            </a:fld>
            <a:endParaRPr lang="en-US" dirty="0"/>
          </a:p>
        </p:txBody>
      </p:sp>
      <p:pic>
        <p:nvPicPr>
          <p:cNvPr id="1026" name="Picture 2">
            <a:extLst>
              <a:ext uri="{FF2B5EF4-FFF2-40B4-BE49-F238E27FC236}">
                <a16:creationId xmlns:a16="http://schemas.microsoft.com/office/drawing/2014/main" xmlns="" id="{BAAF96EC-A4C8-47CD-BA2D-8E874124B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564" y="1700808"/>
            <a:ext cx="7848872"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xmlns="" id="{538A4AC6-F668-41D6-A6AF-127E6D263AC2}"/>
              </a:ext>
            </a:extLst>
          </p:cNvPr>
          <p:cNvSpPr txBox="1"/>
          <p:nvPr/>
        </p:nvSpPr>
        <p:spPr>
          <a:xfrm>
            <a:off x="1631504" y="1124744"/>
            <a:ext cx="6097604" cy="369332"/>
          </a:xfrm>
          <a:prstGeom prst="rect">
            <a:avLst/>
          </a:prstGeom>
          <a:noFill/>
        </p:spPr>
        <p:txBody>
          <a:bodyPr wrap="square">
            <a:spAutoFit/>
          </a:bodyPr>
          <a:lstStyle/>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Widget Tree for Home page</a:t>
            </a:r>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16E79A7-DE54-437E-905D-DE57D5637D0E}"/>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xmlns="" id="{F2389583-DF14-4DF4-8414-DB229237C06A}"/>
              </a:ext>
            </a:extLst>
          </p:cNvPr>
          <p:cNvSpPr>
            <a:spLocks noGrp="1"/>
          </p:cNvSpPr>
          <p:nvPr>
            <p:ph type="ftr" sz="quarter" idx="11"/>
          </p:nvPr>
        </p:nvSpPr>
        <p:spPr/>
        <p:txBody>
          <a:bodyPr/>
          <a:lstStyle/>
          <a:p>
            <a:r>
              <a:rPr lang="en-US"/>
              <a:t>2021 - 2022</a:t>
            </a:r>
            <a:endParaRPr lang="en-US" dirty="0"/>
          </a:p>
        </p:txBody>
      </p:sp>
      <p:sp>
        <p:nvSpPr>
          <p:cNvPr id="4" name="Slide Number Placeholder 3">
            <a:extLst>
              <a:ext uri="{FF2B5EF4-FFF2-40B4-BE49-F238E27FC236}">
                <a16:creationId xmlns:a16="http://schemas.microsoft.com/office/drawing/2014/main" xmlns="" id="{F8E290E5-F252-4610-92E1-846D41C09861}"/>
              </a:ext>
            </a:extLst>
          </p:cNvPr>
          <p:cNvSpPr>
            <a:spLocks noGrp="1"/>
          </p:cNvSpPr>
          <p:nvPr>
            <p:ph type="sldNum" sz="quarter" idx="12"/>
          </p:nvPr>
        </p:nvSpPr>
        <p:spPr/>
        <p:txBody>
          <a:bodyPr/>
          <a:lstStyle/>
          <a:p>
            <a:fld id="{5B4F5413-E548-45A8-B9DD-11B71454D5CA}" type="slidenum">
              <a:rPr lang="en-US" smtClean="0"/>
              <a:pPr/>
              <a:t>9</a:t>
            </a:fld>
            <a:endParaRPr lang="en-US" dirty="0"/>
          </a:p>
        </p:txBody>
      </p:sp>
      <p:pic>
        <p:nvPicPr>
          <p:cNvPr id="2050" name="Picture 2">
            <a:extLst>
              <a:ext uri="{FF2B5EF4-FFF2-40B4-BE49-F238E27FC236}">
                <a16:creationId xmlns:a16="http://schemas.microsoft.com/office/drawing/2014/main" xmlns="" id="{DCE52C1F-25AA-4D32-9817-97E826E2C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484784"/>
            <a:ext cx="8640960"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62FF3E2C-2606-4155-BD94-065ACB79B0FA}"/>
              </a:ext>
            </a:extLst>
          </p:cNvPr>
          <p:cNvSpPr txBox="1"/>
          <p:nvPr/>
        </p:nvSpPr>
        <p:spPr>
          <a:xfrm>
            <a:off x="1559496" y="875913"/>
            <a:ext cx="6097604" cy="369332"/>
          </a:xfrm>
          <a:prstGeom prst="rect">
            <a:avLst/>
          </a:prstGeom>
          <a:noFill/>
        </p:spPr>
        <p:txBody>
          <a:bodyPr wrap="square">
            <a:spAutoFit/>
          </a:bodyPr>
          <a:lstStyle/>
          <a:p>
            <a:pPr marL="342900" indent="-3429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Widget Tree for Exercise Start Screen </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705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5093</TotalTime>
  <Words>1056</Words>
  <Application>Microsoft Office PowerPoint</Application>
  <PresentationFormat>Widescreen</PresentationFormat>
  <Paragraphs>198</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SimSun</vt:lpstr>
      <vt:lpstr>Arial</vt:lpstr>
      <vt:lpstr>Calibri</vt:lpstr>
      <vt:lpstr>Calibri Light</vt:lpstr>
      <vt:lpstr>Consolas</vt:lpstr>
      <vt:lpstr>Times New Roman</vt:lpstr>
      <vt:lpstr>Wingdings</vt:lpstr>
      <vt:lpstr>Office Theme</vt:lpstr>
      <vt:lpstr>Fitway App using Flutter </vt:lpstr>
      <vt:lpstr>AGENDA</vt:lpstr>
      <vt:lpstr>About the Company</vt:lpstr>
      <vt:lpstr>ABSTRACT </vt:lpstr>
      <vt:lpstr>INTRODUCTION </vt:lpstr>
      <vt:lpstr>PowerPoint Presentation</vt:lpstr>
      <vt:lpstr>Requirements</vt:lpstr>
      <vt:lpstr>System Design </vt:lpstr>
      <vt:lpstr>PowerPoint Presentation</vt:lpstr>
      <vt:lpstr>Implementation / Coding</vt:lpstr>
      <vt:lpstr>PowerPoint Presentation</vt:lpstr>
      <vt:lpstr>RESULTS</vt:lpstr>
      <vt:lpstr>PowerPoint Presentation</vt:lpstr>
      <vt:lpstr>CONCLUSIONS</vt:lpstr>
      <vt:lpstr>Future Enhancements</vt:lpstr>
      <vt:lpstr>PowerPoint Presentation</vt:lpstr>
      <vt:lpstr>THANK YOU</vt:lpstr>
    </vt:vector>
  </TitlesOfParts>
  <Company>DARSHAN SATHYA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Microsoft account</cp:lastModifiedBy>
  <cp:revision>296</cp:revision>
  <dcterms:created xsi:type="dcterms:W3CDTF">2015-10-29T14:36:38Z</dcterms:created>
  <dcterms:modified xsi:type="dcterms:W3CDTF">2022-01-10T07:13:02Z</dcterms:modified>
</cp:coreProperties>
</file>