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91" r:id="rId6"/>
    <p:sldId id="284" r:id="rId7"/>
    <p:sldId id="275" r:id="rId8"/>
    <p:sldId id="285" r:id="rId9"/>
    <p:sldId id="295" r:id="rId10"/>
    <p:sldId id="296" r:id="rId11"/>
    <p:sldId id="298" r:id="rId12"/>
    <p:sldId id="299" r:id="rId13"/>
    <p:sldId id="297" r:id="rId14"/>
    <p:sldId id="294" r:id="rId15"/>
    <p:sldId id="287" r:id="rId16"/>
    <p:sldId id="288" r:id="rId17"/>
    <p:sldId id="289" r:id="rId18"/>
    <p:sldId id="281" r:id="rId19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Franklin Gothic Book" panose="020B0503020102020204" pitchFamily="34" charset="0"/>
      <p:regular r:id="rId28"/>
      <p:italic r:id="rId29"/>
    </p:embeddedFont>
    <p:embeddedFont>
      <p:font typeface="Franklin Gothic Medium" panose="020B0603020102020204" pitchFamily="34" charset="0"/>
      <p:regular r:id="rId30"/>
      <p:italic r:id="rId31"/>
    </p:embeddedFont>
    <p:embeddedFont>
      <p:font typeface="Franklin Gothic Medium Cond" panose="020B0606030402020204" pitchFamily="3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64280-0327-4DF2-BD2A-50F46D8AD505}" v="1" dt="2023-12-06T18:22:22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84" autoAdjust="0"/>
    <p:restoredTop sz="62470" autoAdjust="0"/>
  </p:normalViewPr>
  <p:slideViewPr>
    <p:cSldViewPr snapToGrid="0">
      <p:cViewPr varScale="1">
        <p:scale>
          <a:sx n="102" d="100"/>
          <a:sy n="102" d="100"/>
        </p:scale>
        <p:origin x="120" y="216"/>
      </p:cViewPr>
      <p:guideLst>
        <p:guide orient="horz" pos="1080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microsoft.com/office/2018/10/relationships/authors" Target="authors.xml"/><Relationship Id="rId21" Type="http://schemas.openxmlformats.org/officeDocument/2006/relationships/handoutMaster" Target="handoutMasters/handoutMaster1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nnusamy, Madhumathi" userId="9b208f5e-ed50-44d6-8d46-13f5e948cacc" providerId="ADAL" clId="{2BD64280-0327-4DF2-BD2A-50F46D8AD505}"/>
    <pc:docChg chg="modSld">
      <pc:chgData name="Ponnusamy, Madhumathi" userId="9b208f5e-ed50-44d6-8d46-13f5e948cacc" providerId="ADAL" clId="{2BD64280-0327-4DF2-BD2A-50F46D8AD505}" dt="2023-12-06T18:22:22.575" v="0" actId="164"/>
      <pc:docMkLst>
        <pc:docMk/>
      </pc:docMkLst>
      <pc:sldChg chg="addSp modSp">
        <pc:chgData name="Ponnusamy, Madhumathi" userId="9b208f5e-ed50-44d6-8d46-13f5e948cacc" providerId="ADAL" clId="{2BD64280-0327-4DF2-BD2A-50F46D8AD505}" dt="2023-12-06T18:22:22.575" v="0" actId="164"/>
        <pc:sldMkLst>
          <pc:docMk/>
          <pc:sldMk cId="3389894216" sldId="297"/>
        </pc:sldMkLst>
        <pc:spChg chg="mod">
          <ac:chgData name="Ponnusamy, Madhumathi" userId="9b208f5e-ed50-44d6-8d46-13f5e948cacc" providerId="ADAL" clId="{2BD64280-0327-4DF2-BD2A-50F46D8AD505}" dt="2023-12-06T18:22:22.575" v="0" actId="164"/>
          <ac:spMkLst>
            <pc:docMk/>
            <pc:sldMk cId="3389894216" sldId="297"/>
            <ac:spMk id="6" creationId="{FDF09BA2-AD74-2B4E-A846-6FEB79B4C331}"/>
          </ac:spMkLst>
        </pc:spChg>
        <pc:spChg chg="mod">
          <ac:chgData name="Ponnusamy, Madhumathi" userId="9b208f5e-ed50-44d6-8d46-13f5e948cacc" providerId="ADAL" clId="{2BD64280-0327-4DF2-BD2A-50F46D8AD505}" dt="2023-12-06T18:22:22.575" v="0" actId="164"/>
          <ac:spMkLst>
            <pc:docMk/>
            <pc:sldMk cId="3389894216" sldId="297"/>
            <ac:spMk id="9" creationId="{5ACB2185-9DC4-A1C1-3AD7-7D3C27CDE51D}"/>
          </ac:spMkLst>
        </pc:spChg>
        <pc:spChg chg="mod">
          <ac:chgData name="Ponnusamy, Madhumathi" userId="9b208f5e-ed50-44d6-8d46-13f5e948cacc" providerId="ADAL" clId="{2BD64280-0327-4DF2-BD2A-50F46D8AD505}" dt="2023-12-06T18:22:22.575" v="0" actId="164"/>
          <ac:spMkLst>
            <pc:docMk/>
            <pc:sldMk cId="3389894216" sldId="297"/>
            <ac:spMk id="10" creationId="{8CA3B974-D1B7-A8FD-B76C-AC25BE9591C7}"/>
          </ac:spMkLst>
        </pc:spChg>
        <pc:spChg chg="mod">
          <ac:chgData name="Ponnusamy, Madhumathi" userId="9b208f5e-ed50-44d6-8d46-13f5e948cacc" providerId="ADAL" clId="{2BD64280-0327-4DF2-BD2A-50F46D8AD505}" dt="2023-12-06T18:22:22.575" v="0" actId="164"/>
          <ac:spMkLst>
            <pc:docMk/>
            <pc:sldMk cId="3389894216" sldId="297"/>
            <ac:spMk id="11" creationId="{7B914F67-7E23-DD41-7C4C-F9F49FA84479}"/>
          </ac:spMkLst>
        </pc:spChg>
        <pc:spChg chg="mod">
          <ac:chgData name="Ponnusamy, Madhumathi" userId="9b208f5e-ed50-44d6-8d46-13f5e948cacc" providerId="ADAL" clId="{2BD64280-0327-4DF2-BD2A-50F46D8AD505}" dt="2023-12-06T18:22:22.575" v="0" actId="164"/>
          <ac:spMkLst>
            <pc:docMk/>
            <pc:sldMk cId="3389894216" sldId="297"/>
            <ac:spMk id="12" creationId="{3CEE7AC8-6CCD-F586-9DC1-0CEAE19B6CEC}"/>
          </ac:spMkLst>
        </pc:spChg>
        <pc:spChg chg="mod">
          <ac:chgData name="Ponnusamy, Madhumathi" userId="9b208f5e-ed50-44d6-8d46-13f5e948cacc" providerId="ADAL" clId="{2BD64280-0327-4DF2-BD2A-50F46D8AD505}" dt="2023-12-06T18:22:22.575" v="0" actId="164"/>
          <ac:spMkLst>
            <pc:docMk/>
            <pc:sldMk cId="3389894216" sldId="297"/>
            <ac:spMk id="13" creationId="{1C82ED63-1073-BB78-BFF0-3DF1C8E865A1}"/>
          </ac:spMkLst>
        </pc:spChg>
        <pc:grpChg chg="add mod">
          <ac:chgData name="Ponnusamy, Madhumathi" userId="9b208f5e-ed50-44d6-8d46-13f5e948cacc" providerId="ADAL" clId="{2BD64280-0327-4DF2-BD2A-50F46D8AD505}" dt="2023-12-06T18:22:22.575" v="0" actId="164"/>
          <ac:grpSpMkLst>
            <pc:docMk/>
            <pc:sldMk cId="3389894216" sldId="297"/>
            <ac:grpSpMk id="2" creationId="{8240D3C6-AAA9-8868-E66B-39E7AD28B4D1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F3A5C3-B58C-8814-9D47-02DB910291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MGMT 59000: Analyzing Unstructured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A6BEB-4D0B-9805-8685-AD9052E163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A20E8-A880-45CD-8A1C-2FF28BE65A35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1B543-5303-F79F-3685-3AD570C84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6F896-3DF5-2F01-F856-C6E3B6EA54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3BF87-3453-4D8E-BF78-E3AF8F58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760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MGMT 59000: Analyzing Unstructured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433BC-35CD-4363-A5EF-737F2D61CB17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20805110958/http:/www.craigslist.org/about/expans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600" b="1" i="1" u="sng" dirty="0">
                <a:solidFill>
                  <a:schemeClr val="accent2"/>
                </a:solidFill>
                <a:latin typeface="+mj-lt"/>
              </a:rPr>
              <a:t>Group -6</a:t>
            </a: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Durga Madhab Dash</a:t>
            </a: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Madhumathi Ponnusamy</a:t>
            </a:r>
          </a:p>
          <a:p>
            <a:pPr algn="just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Mourya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Gupta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Vakacharla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Ritik Khandelwal</a:t>
            </a: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Saurav Shakti Borah</a:t>
            </a: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Venkata Sai Teja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Gangumalla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Who?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incorporated as a for-profit in 1999.Started on 1995 by Craig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Newmark.Started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email distribution list to friends by the CEO /Founder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than 30 billion page views per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than 50 million in the US alone.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hlinkClick r:id="rId3"/>
              </a:rPr>
              <a:t>More than 700 local sites in 70 countries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is the issue?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craigslist users post more than 50 million new classified ads each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Category of ads is not placed in prefect way makes it difficult for both customers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Mangerial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personnels.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Background - Craigslist's Computers Subsection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Massive online marketplace facilitating peer transactions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Spans laptops, desktops, components, storage, networking, printers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Taxonomy has thousands of self-selected terminal branches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Prone to misclassifications due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Consumer ignorance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Community reporting lacking oversight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Prior studies found &gt;40% inaccurate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classification:https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://www.wired.com/2009/08/ff-craigslist/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8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8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5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Relatively Small Sample 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Concern: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dataset (2,143 listings) may risk overfitting, limiting the model's ability to generalize to new data.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Single Locality Focus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Limited linguistic diversity in Chicago, Seattle, and San Francisco may not capture language variability across regions.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Binary Classification Framing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Limitation: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Binary framework lacks insight into the degree of misclassification deviation, requiring a more nuanced approach.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Methodological Tradeoffs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Labor-Intensive Manual Labeling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Scalability concerns arise with a labor-intensive labeling process for larger datasets.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No Mechanism to Prioritize "Edge Cases"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Risk: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Lack of prioritization for challenging cases may lead to oversights in model training.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Class Imbalance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Underrepresented categories pose difficulties in generalization across all classes.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Model Considerations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LSTM Opaqueness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Limitation: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Inherent opaqueness limits interpretability, hindering efforts to address misclassifications.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Overparameterization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Risk: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Complexity may capture noise, requiring careful tuning to avoid spurious results.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Out-of-Sample Predictions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Concern: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Model's performance on new, unseen data remains uncertain for real-world effectiveness.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0433BC-35CD-4363-A5EF-737F2D61CB17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23786" y="5853872"/>
            <a:ext cx="4876390" cy="529110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15D662-4E39-E167-612C-BF5868256B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8833EC5A-F4C3-203A-5753-6592FEF805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D2D034-EF04-7ED6-DAB6-6B66FFFD23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34D6146E-4DA5-5EFA-D365-ABE9238693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9E755D-1048-EC23-56AF-29D378F2C60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71BCFE13-4CC4-7895-01E7-2B78337390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E64CB18-213F-28B8-BC8E-873B3669AA9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7885BE02-44FE-30F4-782B-5601C39F6A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E3B72F0-0088-F8E0-924C-87A1C1CC8D9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89EF9959-A116-44C8-7F8F-37E274FF3C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CB8506A9-E20F-568A-3F37-34B50D2E1AB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F30CBACD-2B6E-D911-3BBA-15078FB989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21478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214780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00BEC40F-E017-ACC8-6F70-36F200F08B5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FE2D9420-1AF7-7F68-FEC2-CEC37A40FF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02740E5-1AA7-77F5-9C2F-719A4E9BAA3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urdue Logo">
            <a:extLst>
              <a:ext uri="{FF2B5EF4-FFF2-40B4-BE49-F238E27FC236}">
                <a16:creationId xmlns:a16="http://schemas.microsoft.com/office/drawing/2014/main" id="{4040E4BA-7B15-3126-064D-3DA28C931E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ED7D901-CED9-5E58-9106-F4A82C04F75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urdue Logo">
            <a:extLst>
              <a:ext uri="{FF2B5EF4-FFF2-40B4-BE49-F238E27FC236}">
                <a16:creationId xmlns:a16="http://schemas.microsoft.com/office/drawing/2014/main" id="{EAF01E8D-1471-67D1-6C2D-A9BDC7A7D9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6339E01-BB7B-CF3A-32FB-E200673E461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urdue Logo">
            <a:extLst>
              <a:ext uri="{FF2B5EF4-FFF2-40B4-BE49-F238E27FC236}">
                <a16:creationId xmlns:a16="http://schemas.microsoft.com/office/drawing/2014/main" id="{90751DE4-0DCA-1D5D-6D23-009141D6C8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  <p:pic>
        <p:nvPicPr>
          <p:cNvPr id="3" name="Purdue Logo">
            <a:extLst>
              <a:ext uri="{FF2B5EF4-FFF2-40B4-BE49-F238E27FC236}">
                <a16:creationId xmlns:a16="http://schemas.microsoft.com/office/drawing/2014/main" id="{6F45C50D-78FC-DB13-5ACD-1F5517D080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3786" y="5853872"/>
            <a:ext cx="4876390" cy="5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E94D6C-2E61-91FC-DA54-8FB71DE93C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943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6D1137-A56F-85A2-FEB3-FEBA9D3C8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721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26B9638-0AB1-0F11-EA67-211E598673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240" y="204067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052176-019A-903D-9420-52A50097203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D5C68D6F-A08F-AB9D-1ABC-BE7D3E1069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ED3E9FAC-10A3-F5B2-9CE9-1477A1686C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A3185744-30DC-8ACF-7EAE-49ADD4BCE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129C062-832F-2D3C-B059-A8AF7503AA9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urdue Logo">
            <a:extLst>
              <a:ext uri="{FF2B5EF4-FFF2-40B4-BE49-F238E27FC236}">
                <a16:creationId xmlns:a16="http://schemas.microsoft.com/office/drawing/2014/main" id="{E5EADC48-3462-E89B-5599-1690706D0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6752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F9F93194-3FAC-550F-2266-CB2C67F6649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92463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58083BA-FDA7-F862-D712-EC253B2CFF0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3" name="Purdue Logo">
            <a:extLst>
              <a:ext uri="{FF2B5EF4-FFF2-40B4-BE49-F238E27FC236}">
                <a16:creationId xmlns:a16="http://schemas.microsoft.com/office/drawing/2014/main" id="{875FE604-BD3C-0ED1-2C8B-BE58B61393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3786" y="5853872"/>
            <a:ext cx="4876390" cy="5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6" name="Purdue Logo">
            <a:extLst>
              <a:ext uri="{FF2B5EF4-FFF2-40B4-BE49-F238E27FC236}">
                <a16:creationId xmlns:a16="http://schemas.microsoft.com/office/drawing/2014/main" id="{8167355C-9EF0-9DD0-7E9F-E772716F30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3786" y="5853872"/>
            <a:ext cx="4876390" cy="5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6C644467-0807-17A0-8E23-7CE636F17F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92463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E1B5199A-E846-1045-4AEF-C32153F2B2B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E6AE7EF-33F9-6CA3-ECA4-96D66E35033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B979C628-DD5A-E285-2A88-0E8220852C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6EF2C6E-54C6-701F-2234-4B0FED572E2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urdue Logo">
            <a:extLst>
              <a:ext uri="{FF2B5EF4-FFF2-40B4-BE49-F238E27FC236}">
                <a16:creationId xmlns:a16="http://schemas.microsoft.com/office/drawing/2014/main" id="{936CF569-1FA9-AC98-BF7F-1DF0A306B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2A7B8E-09D9-1047-F0C9-E4435CC82C3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urdue Logo">
            <a:extLst>
              <a:ext uri="{FF2B5EF4-FFF2-40B4-BE49-F238E27FC236}">
                <a16:creationId xmlns:a16="http://schemas.microsoft.com/office/drawing/2014/main" id="{C8CEBC4E-788E-D346-2E00-B24FA67ED8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90604A0-8AD7-01C3-4CB9-EC951DCA03B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urdue Logo">
            <a:extLst>
              <a:ext uri="{FF2B5EF4-FFF2-40B4-BE49-F238E27FC236}">
                <a16:creationId xmlns:a16="http://schemas.microsoft.com/office/drawing/2014/main" id="{82E41BE0-2795-A230-7F69-FD45ADE4C7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31B34F3-D277-4F4A-C27A-05257C4E2F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urdue Logo">
            <a:extLst>
              <a:ext uri="{FF2B5EF4-FFF2-40B4-BE49-F238E27FC236}">
                <a16:creationId xmlns:a16="http://schemas.microsoft.com/office/drawing/2014/main" id="{ADD2647E-285E-DAE0-E845-1DB530309F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7236" y="6171914"/>
            <a:ext cx="4015843" cy="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1F4F-1AB4-0707-050D-533100BDB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28CDB9-2AA0-E4B2-A29A-40786DD4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0364" y="6316394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t" latinLnBrk="0" hangingPunct="1">
        <a:lnSpc>
          <a:spcPct val="90000"/>
        </a:lnSpc>
        <a:spcBef>
          <a:spcPct val="0"/>
        </a:spcBef>
        <a:buNone/>
        <a:defRPr lang="en-US" sz="4800" b="0" i="1" kern="1200" cap="none" baseline="0" dirty="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696-6F93-4562-0C2C-60904209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35" y="1280160"/>
            <a:ext cx="7763458" cy="1293517"/>
          </a:xfrm>
        </p:spPr>
        <p:txBody>
          <a:bodyPr/>
          <a:lstStyle/>
          <a:p>
            <a:pPr algn="just"/>
            <a:r>
              <a:rPr lang="en-US" dirty="0"/>
              <a:t>Classifying Craigslist Ads to Improve User Experience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90FEF-ADE7-D7AA-1196-C4C8BEDCA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599" y="3522120"/>
            <a:ext cx="7763458" cy="14544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Client Name</a:t>
            </a:r>
            <a:r>
              <a:rPr lang="en-US" dirty="0"/>
              <a:t> :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10941-8FD0-F148-BFCE-423B35C524A7}"/>
              </a:ext>
            </a:extLst>
          </p:cNvPr>
          <p:cNvSpPr txBox="1"/>
          <p:nvPr/>
        </p:nvSpPr>
        <p:spPr>
          <a:xfrm>
            <a:off x="11219272" y="6581001"/>
            <a:ext cx="1574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12/06/2023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B9583-8934-C901-2D46-7F31E71E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963" y="2776196"/>
            <a:ext cx="2467640" cy="1850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B8F9DA-A014-A4F6-06F1-14124EAEF156}"/>
              </a:ext>
            </a:extLst>
          </p:cNvPr>
          <p:cNvSpPr txBox="1"/>
          <p:nvPr/>
        </p:nvSpPr>
        <p:spPr>
          <a:xfrm>
            <a:off x="4079652" y="11148"/>
            <a:ext cx="28275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u="sng" dirty="0">
                <a:solidFill>
                  <a:schemeClr val="accent2"/>
                </a:solidFill>
                <a:latin typeface="+mj-lt"/>
              </a:rPr>
              <a:t>Group - 2</a:t>
            </a:r>
          </a:p>
          <a:p>
            <a:pPr algn="just"/>
            <a:endParaRPr lang="en-US" sz="3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DEF6B-95AC-497A-8EC0-F1BC7BB87A25}"/>
              </a:ext>
            </a:extLst>
          </p:cNvPr>
          <p:cNvSpPr txBox="1"/>
          <p:nvPr/>
        </p:nvSpPr>
        <p:spPr>
          <a:xfrm>
            <a:off x="1751720" y="6400364"/>
            <a:ext cx="49490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3"/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28719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69B49-EF99-ECE1-9C7F-E6C65BC0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Model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ECE0E-2712-12DB-52B8-00B5ECC4552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0D3C6-AAA9-8868-E66B-39E7AD28B4D1}"/>
              </a:ext>
            </a:extLst>
          </p:cNvPr>
          <p:cNvGrpSpPr/>
          <p:nvPr/>
        </p:nvGrpSpPr>
        <p:grpSpPr>
          <a:xfrm>
            <a:off x="2433196" y="850912"/>
            <a:ext cx="6086477" cy="5313731"/>
            <a:chOff x="2433196" y="850912"/>
            <a:chExt cx="6086477" cy="5313731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DF09BA2-AD74-2B4E-A846-6FEB79B4C331}"/>
                </a:ext>
              </a:extLst>
            </p:cNvPr>
            <p:cNvSpPr/>
            <p:nvPr/>
          </p:nvSpPr>
          <p:spPr>
            <a:xfrm>
              <a:off x="3895880" y="2651624"/>
              <a:ext cx="3161109" cy="301341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Naïve Bayes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86.31%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5ACB2185-9DC4-A1C1-3AD7-7D3C27CDE51D}"/>
                </a:ext>
              </a:extLst>
            </p:cNvPr>
            <p:cNvSpPr/>
            <p:nvPr/>
          </p:nvSpPr>
          <p:spPr>
            <a:xfrm>
              <a:off x="6490848" y="4135818"/>
              <a:ext cx="2028825" cy="2028825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CatBoost</a:t>
              </a:r>
              <a:endParaRPr lang="en-IN" dirty="0"/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83.20%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8CA3B974-D1B7-A8FD-B76C-AC25BE9591C7}"/>
                </a:ext>
              </a:extLst>
            </p:cNvPr>
            <p:cNvSpPr/>
            <p:nvPr/>
          </p:nvSpPr>
          <p:spPr>
            <a:xfrm>
              <a:off x="6455570" y="1865325"/>
              <a:ext cx="2028825" cy="2028825"/>
            </a:xfrm>
            <a:prstGeom prst="flowChartConnector">
              <a:avLst/>
            </a:prstGeom>
            <a:solidFill>
              <a:schemeClr val="bg1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Deep Learning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84.91%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B914F67-7E23-DD41-7C4C-F9F49FA84479}"/>
                </a:ext>
              </a:extLst>
            </p:cNvPr>
            <p:cNvSpPr/>
            <p:nvPr/>
          </p:nvSpPr>
          <p:spPr>
            <a:xfrm>
              <a:off x="4462021" y="850912"/>
              <a:ext cx="2028825" cy="2028825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Logistic Regression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86.15%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3CEE7AC8-6CCD-F586-9DC1-0CEAE19B6CEC}"/>
                </a:ext>
              </a:extLst>
            </p:cNvPr>
            <p:cNvSpPr/>
            <p:nvPr/>
          </p:nvSpPr>
          <p:spPr>
            <a:xfrm>
              <a:off x="2433196" y="1865325"/>
              <a:ext cx="2028825" cy="2028825"/>
            </a:xfrm>
            <a:prstGeom prst="flowChartConnector">
              <a:avLst/>
            </a:prstGeom>
            <a:solidFill>
              <a:schemeClr val="bg1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Random Forest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80.09%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1C82ED63-1073-BB78-BFF0-3DF1C8E865A1}"/>
                </a:ext>
              </a:extLst>
            </p:cNvPr>
            <p:cNvSpPr/>
            <p:nvPr/>
          </p:nvSpPr>
          <p:spPr>
            <a:xfrm>
              <a:off x="2433196" y="4135818"/>
              <a:ext cx="2028825" cy="2028825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XGBoost</a:t>
              </a:r>
              <a:endParaRPr lang="en-IN" dirty="0"/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83.51%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7BF8E8E-FFAB-821A-45A3-6ED1CEA616F8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38989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DA93D3-242E-23B2-7586-9DFF7935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E4E31-77E3-8B9A-73B5-85D7A7C221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6807F-C3FB-95B1-6D94-B625F7578FC2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46BED2C-A99A-69A1-264D-2CD8076E6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392345"/>
            <a:ext cx="11277600" cy="365760"/>
          </a:xfrm>
        </p:spPr>
        <p:txBody>
          <a:bodyPr/>
          <a:lstStyle/>
          <a:p>
            <a:r>
              <a:rPr lang="en-US" dirty="0"/>
              <a:t>Problem statement solution 3: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0AB914-D872-8B66-42BB-3B6DFDB865B9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138742893"/>
              </p:ext>
            </p:extLst>
          </p:nvPr>
        </p:nvGraphicFramePr>
        <p:xfrm>
          <a:off x="457200" y="2364619"/>
          <a:ext cx="11266485" cy="246521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53297">
                  <a:extLst>
                    <a:ext uri="{9D8B030D-6E8A-4147-A177-3AD203B41FA5}">
                      <a16:colId xmlns:a16="http://schemas.microsoft.com/office/drawing/2014/main" val="2197644577"/>
                    </a:ext>
                  </a:extLst>
                </a:gridCol>
                <a:gridCol w="2253297">
                  <a:extLst>
                    <a:ext uri="{9D8B030D-6E8A-4147-A177-3AD203B41FA5}">
                      <a16:colId xmlns:a16="http://schemas.microsoft.com/office/drawing/2014/main" val="1525852292"/>
                    </a:ext>
                  </a:extLst>
                </a:gridCol>
                <a:gridCol w="2253297">
                  <a:extLst>
                    <a:ext uri="{9D8B030D-6E8A-4147-A177-3AD203B41FA5}">
                      <a16:colId xmlns:a16="http://schemas.microsoft.com/office/drawing/2014/main" val="401346082"/>
                    </a:ext>
                  </a:extLst>
                </a:gridCol>
                <a:gridCol w="2253297">
                  <a:extLst>
                    <a:ext uri="{9D8B030D-6E8A-4147-A177-3AD203B41FA5}">
                      <a16:colId xmlns:a16="http://schemas.microsoft.com/office/drawing/2014/main" val="98337987"/>
                    </a:ext>
                  </a:extLst>
                </a:gridCol>
                <a:gridCol w="2253297">
                  <a:extLst>
                    <a:ext uri="{9D8B030D-6E8A-4147-A177-3AD203B41FA5}">
                      <a16:colId xmlns:a16="http://schemas.microsoft.com/office/drawing/2014/main" val="2832372916"/>
                    </a:ext>
                  </a:extLst>
                </a:gridCol>
              </a:tblGrid>
              <a:tr h="28168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Buyers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For Craigslist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86628"/>
                  </a:ext>
                </a:extLst>
              </a:tr>
              <a:tr h="436826">
                <a:tc>
                  <a:txBody>
                    <a:bodyPr/>
                    <a:lstStyle/>
                    <a:p>
                      <a:pPr algn="ctr" fontAlgn="ctr"/>
                      <a:r>
                        <a:rPr lang="en-US" i="1" dirty="0"/>
                        <a:t>Enhanced User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i="1" dirty="0"/>
                        <a:t>Frictionless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i="1" dirty="0"/>
                        <a:t>Long-Term User 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i="1" dirty="0"/>
                        <a:t>Automated Oversight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i="1" dirty="0"/>
                        <a:t>Marketplace Viability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66725"/>
                  </a:ext>
                </a:extLst>
              </a:tr>
              <a:tr h="1459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Accurate categorization facilitates an improved discovery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Models remove friction, increasing transparency in properly classified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Satisfies immediate user needs, contributing to long-term user 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LSTM model streamlines moderation, optimizing human resources.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Models enhance overall marketplace viability, attracting more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45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6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5718-2B14-BFF0-ADC4-FE7EA594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455B-F942-A87B-5D7D-DC83A08A157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Phase 1: Integration into Backend Infrastructure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Objective</a:t>
            </a:r>
            <a:r>
              <a:rPr lang="en-US" i="1" dirty="0"/>
              <a:t>: Seamlessly integrate LSTM model APIs into Craigslist's backend.</a:t>
            </a:r>
          </a:p>
          <a:p>
            <a:pPr marL="0" indent="0">
              <a:buNone/>
            </a:pPr>
            <a:r>
              <a:rPr lang="en-US" i="1" u="sng" dirty="0"/>
              <a:t>Tasks</a:t>
            </a:r>
            <a:r>
              <a:rPr lang="en-US" i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Trigger prediction requests for new listing submissions.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Compute classification probabilities based on textual descriptors.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Flag listings with probabilities below 60% for admin review.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50473-0766-4C72-AF33-B5C83FB09B76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Phase 2: Moderation Portal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Objective: </a:t>
            </a:r>
            <a:r>
              <a:rPr lang="en-US" i="1" dirty="0"/>
              <a:t>Introduce a dedicated moderation portal for manual validation.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u="sng" dirty="0"/>
              <a:t>Tasks: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Present flagged listings to human reviewers.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Allow real-time adjustments to probability cutoffs.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Optimize workloads for human reviewers.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8C7E04-1E8C-368A-755A-A9919A72889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Phase 3: Incremental Retraining and Active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Objective</a:t>
            </a:r>
            <a:r>
              <a:rPr lang="en-US" i="1" dirty="0"/>
              <a:t>: Enable continuous improvement through incremental retraining.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u="sng" dirty="0"/>
              <a:t>Tasks: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Incremental retraining on new labeled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Prioritize samples in gray areas using active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Regular monitoring for concept drift and language pattern evolution.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CD2A70-1342-54A2-CFC3-527AFD2E8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Implementation Plan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23F152-6871-29BA-BEEC-35FF33669E71}"/>
              </a:ext>
            </a:extLst>
          </p:cNvPr>
          <p:cNvCxnSpPr/>
          <p:nvPr/>
        </p:nvCxnSpPr>
        <p:spPr>
          <a:xfrm>
            <a:off x="4142342" y="1543322"/>
            <a:ext cx="0" cy="4390337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C5622C-8CE3-0F47-979D-57FEFE493B55}"/>
              </a:ext>
            </a:extLst>
          </p:cNvPr>
          <p:cNvCxnSpPr/>
          <p:nvPr/>
        </p:nvCxnSpPr>
        <p:spPr>
          <a:xfrm>
            <a:off x="8029460" y="1543322"/>
            <a:ext cx="0" cy="4390337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A0164E-3163-D682-6394-50E26A53E95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43240-CBE4-90B6-FC5A-9624C76E87DB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40183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676A2-272A-1CFA-272C-A2A01CED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71F436-4271-B316-82CA-C90B9C39089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279C9-0AA8-2335-63A8-85CEB40DC96D}"/>
              </a:ext>
            </a:extLst>
          </p:cNvPr>
          <p:cNvSpPr txBox="1"/>
          <p:nvPr/>
        </p:nvSpPr>
        <p:spPr>
          <a:xfrm>
            <a:off x="636332" y="1240185"/>
            <a:ext cx="8716296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1600" b="1" dirty="0"/>
              <a:t>Data Constraints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i="1" dirty="0"/>
              <a:t>Relatively Small Sample Size : 2,143 listings may risk overfitting, limiting generalization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i="1" dirty="0"/>
              <a:t>Single Locality Focus: Limited linguistic diversity risks omitting variability</a:t>
            </a:r>
          </a:p>
          <a:p>
            <a:pPr algn="just"/>
            <a:endParaRPr lang="en-US" sz="1600" i="1" dirty="0"/>
          </a:p>
          <a:p>
            <a:pPr algn="just"/>
            <a:r>
              <a:rPr lang="en-US" sz="1600" b="1" i="1" dirty="0"/>
              <a:t>Methodology Limitations</a:t>
            </a:r>
          </a:p>
          <a:p>
            <a:pPr algn="just"/>
            <a:endParaRPr lang="en-US" sz="16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/>
              <a:t>Manual Labeling: Scalability issues with labor-intensive process</a:t>
            </a:r>
          </a:p>
          <a:p>
            <a:pPr algn="just"/>
            <a:endParaRPr lang="en-US" sz="1600" i="1" dirty="0"/>
          </a:p>
          <a:p>
            <a:pPr algn="just"/>
            <a:r>
              <a:rPr lang="en-US" sz="1600" b="1" i="1" dirty="0"/>
              <a:t>Model Considerations</a:t>
            </a:r>
          </a:p>
          <a:p>
            <a:pPr algn="just"/>
            <a:endParaRPr lang="en-US" sz="16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/>
              <a:t>LSTM Opaqueness: Inherent opaqueness hinders interpretability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/>
              <a:t>Overparameterization: Complexity may capture noise instead of signal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D13355-169B-0D8D-B390-7FA2D2466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74" y="6577560"/>
            <a:ext cx="2615411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9C06-D6EF-B228-D45B-DFDB0496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Future Work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2786513-532A-7766-2103-98CEFDCE84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6F9021-BB57-B0FA-D188-CDD18579C468}"/>
              </a:ext>
            </a:extLst>
          </p:cNvPr>
          <p:cNvSpPr txBox="1"/>
          <p:nvPr/>
        </p:nvSpPr>
        <p:spPr>
          <a:xfrm>
            <a:off x="700549" y="1458554"/>
            <a:ext cx="8745794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Expand data significantly across more locations to improve diversity, balance, and priority on edge cases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Expansion to Image Recognition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Further segmenting based on the Computer type (Laptops, iMac, Tower etc.)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Advance methodology via active learning, model ensembles, feature explanation (LIME) and multi-label classification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Refine deployment with extensive user testing, gradual rollouts, and </a:t>
            </a:r>
            <a:r>
              <a:rPr lang="en-US" i="1" dirty="0" err="1"/>
              <a:t>explainability</a:t>
            </a:r>
            <a:r>
              <a:rPr lang="en-US" i="1" dirty="0"/>
              <a:t> for trust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Ultimate goals are enhancing scalability, accuracy and usability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20392-5F4B-D93E-2BC6-A3D65D95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74" y="6577560"/>
            <a:ext cx="2615411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1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C9C-28F4-BC48-54CA-B5EA5E25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E703B-DD4F-F534-173F-D493C733D031}"/>
              </a:ext>
            </a:extLst>
          </p:cNvPr>
          <p:cNvSpPr txBox="1"/>
          <p:nvPr/>
        </p:nvSpPr>
        <p:spPr>
          <a:xfrm>
            <a:off x="1751720" y="6400364"/>
            <a:ext cx="49490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3"/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7024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860A91-CD98-61EE-8394-2916824A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83572"/>
            <a:ext cx="11266714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Group -2 Members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9EDA04-6DBF-6725-E4BA-C8C5AC085B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8C6F6A-7050-DC8C-D03C-A43D51543A7A}"/>
              </a:ext>
            </a:extLst>
          </p:cNvPr>
          <p:cNvSpPr txBox="1"/>
          <p:nvPr/>
        </p:nvSpPr>
        <p:spPr>
          <a:xfrm>
            <a:off x="787924" y="5756037"/>
            <a:ext cx="260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Durga Madhab Dash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D090C-5457-B767-CAFB-605CC384144C}"/>
              </a:ext>
            </a:extLst>
          </p:cNvPr>
          <p:cNvSpPr txBox="1"/>
          <p:nvPr/>
        </p:nvSpPr>
        <p:spPr>
          <a:xfrm>
            <a:off x="635246" y="3277574"/>
            <a:ext cx="2758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err="1"/>
              <a:t>Madhumathi</a:t>
            </a:r>
            <a:r>
              <a:rPr lang="en-US" b="1" i="1" dirty="0"/>
              <a:t> </a:t>
            </a:r>
            <a:r>
              <a:rPr lang="en-US" b="1" i="1" dirty="0" err="1"/>
              <a:t>Ponnusamy</a:t>
            </a:r>
            <a:endParaRPr lang="en-US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57BD8-26E9-71F0-9333-41D5EB515FC7}"/>
              </a:ext>
            </a:extLst>
          </p:cNvPr>
          <p:cNvSpPr txBox="1"/>
          <p:nvPr/>
        </p:nvSpPr>
        <p:spPr>
          <a:xfrm>
            <a:off x="4405651" y="3283591"/>
            <a:ext cx="294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solidFill>
                  <a:schemeClr val="bg2">
                    <a:lumMod val="10000"/>
                  </a:schemeClr>
                </a:solidFill>
              </a:rPr>
              <a:t>Mourya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 Gupta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</a:rPr>
              <a:t>Vakacharla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D37B21-0D6D-5232-C595-C8176CF21CDD}"/>
              </a:ext>
            </a:extLst>
          </p:cNvPr>
          <p:cNvSpPr txBox="1"/>
          <p:nvPr/>
        </p:nvSpPr>
        <p:spPr>
          <a:xfrm>
            <a:off x="8418962" y="3301916"/>
            <a:ext cx="2635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Ritik Khandelwal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D7C540-8C58-F8A2-B2E2-0E83E4A52D3B}"/>
              </a:ext>
            </a:extLst>
          </p:cNvPr>
          <p:cNvSpPr txBox="1"/>
          <p:nvPr/>
        </p:nvSpPr>
        <p:spPr>
          <a:xfrm>
            <a:off x="4694588" y="6039545"/>
            <a:ext cx="2368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Saurav Shakti Borah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F2CF50-F12C-C393-C947-426D91C139A6}"/>
              </a:ext>
            </a:extLst>
          </p:cNvPr>
          <p:cNvSpPr txBox="1"/>
          <p:nvPr/>
        </p:nvSpPr>
        <p:spPr>
          <a:xfrm>
            <a:off x="8204999" y="5940703"/>
            <a:ext cx="6165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Venkata Sai Teja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</a:rPr>
              <a:t>Gangumalla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A person wearing glasses and a plaid shirt&#10;&#10;Description automatically generated">
            <a:extLst>
              <a:ext uri="{FF2B5EF4-FFF2-40B4-BE49-F238E27FC236}">
                <a16:creationId xmlns:a16="http://schemas.microsoft.com/office/drawing/2014/main" id="{0293D761-7DEA-CB67-E88E-395B4B826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962" y="1167179"/>
            <a:ext cx="2117323" cy="205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C0C8BC0-1040-9B93-A272-7C39F6040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30" y="3758996"/>
            <a:ext cx="2258061" cy="218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person in a suit&#10;&#10;Description automatically generated">
            <a:extLst>
              <a:ext uri="{FF2B5EF4-FFF2-40B4-BE49-F238E27FC236}">
                <a16:creationId xmlns:a16="http://schemas.microsoft.com/office/drawing/2014/main" id="{53123277-212E-2282-BF11-4E069C0C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24" y="989760"/>
            <a:ext cx="2117323" cy="22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0B1835-AE1B-AF9F-0F76-3FD03C1CE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24" y="3758996"/>
            <a:ext cx="2117323" cy="19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Placeholder 15" descr="A person in a suit and tie&#10;&#10;Description automatically generated">
            <a:extLst>
              <a:ext uri="{FF2B5EF4-FFF2-40B4-BE49-F238E27FC236}">
                <a16:creationId xmlns:a16="http://schemas.microsoft.com/office/drawing/2014/main" id="{8E195EE2-E518-E4E3-8CCE-30D67A08E709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7"/>
          <a:srcRect l="1309" r="1309"/>
          <a:stretch/>
        </p:blipFill>
        <p:spPr>
          <a:xfrm>
            <a:off x="4575140" y="968378"/>
            <a:ext cx="2173928" cy="2062774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CD8B5F-4490-AB39-744B-816333AD7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149" y="6621884"/>
            <a:ext cx="2615411" cy="280440"/>
          </a:xfrm>
          <a:prstGeom prst="rect">
            <a:avLst/>
          </a:prstGeom>
        </p:spPr>
      </p:pic>
      <p:pic>
        <p:nvPicPr>
          <p:cNvPr id="18" name="Picture 17" descr="A person in a suit and tie&#10;&#10;Description automatically generated">
            <a:extLst>
              <a:ext uri="{FF2B5EF4-FFF2-40B4-BE49-F238E27FC236}">
                <a16:creationId xmlns:a16="http://schemas.microsoft.com/office/drawing/2014/main" id="{EDAA1CCA-F7E6-9BC8-2B83-09EC253AC2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8962" y="3811990"/>
            <a:ext cx="2258060" cy="19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5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8E777-DCF0-89EA-E8E4-4F199928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3306299" cy="6133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Background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E2127B-9533-95E4-387A-7CE72934F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74" y="6577560"/>
            <a:ext cx="2615411" cy="28044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F2E24-B888-9D97-9F8D-890D86FA85F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2" name="Picture 4" descr="At 25 Years, Understanding The Longevity Of Craigslist : NPR">
            <a:extLst>
              <a:ext uri="{FF2B5EF4-FFF2-40B4-BE49-F238E27FC236}">
                <a16:creationId xmlns:a16="http://schemas.microsoft.com/office/drawing/2014/main" id="{0DEE9F45-1702-4ABD-9190-B307E1D4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981" y="221566"/>
            <a:ext cx="7038844" cy="60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FA7882D-EEBC-BDA7-A07D-79441D1ED6D7}"/>
              </a:ext>
            </a:extLst>
          </p:cNvPr>
          <p:cNvGrpSpPr/>
          <p:nvPr/>
        </p:nvGrpSpPr>
        <p:grpSpPr>
          <a:xfrm>
            <a:off x="5317996" y="3716594"/>
            <a:ext cx="3580330" cy="1150374"/>
            <a:chOff x="445980" y="3923071"/>
            <a:chExt cx="3580330" cy="11503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287940-3609-9CCC-2A26-0CC2A8905E02}"/>
                </a:ext>
              </a:extLst>
            </p:cNvPr>
            <p:cNvSpPr/>
            <p:nvPr/>
          </p:nvSpPr>
          <p:spPr>
            <a:xfrm>
              <a:off x="3288890" y="3923071"/>
              <a:ext cx="737420" cy="132735"/>
            </a:xfrm>
            <a:prstGeom prst="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3434BE-1C4A-ECC3-4240-DDDD328319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980" y="3989438"/>
              <a:ext cx="2842910" cy="10840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AAF1E-5DFA-9E88-2254-E50BE0297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061" y="1081058"/>
            <a:ext cx="4925807" cy="2165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Who?</a:t>
            </a:r>
          </a:p>
          <a:p>
            <a:pPr lvl="1"/>
            <a:r>
              <a:rPr lang="en-US" sz="1600" i="1" dirty="0"/>
              <a:t>American Classified </a:t>
            </a:r>
            <a:r>
              <a:rPr lang="en-IN" sz="1600" i="1" dirty="0"/>
              <a:t>advertisements</a:t>
            </a:r>
            <a:r>
              <a:rPr lang="en-US" sz="1600" i="1" dirty="0"/>
              <a:t>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Originated as community message board, now facilitates classifieds/commerce across 700+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Connects local peer-to-peer buyers and sellers for jobs, housing, goods, services,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0B21E-FBD5-38B1-2A8E-043771DD583D}"/>
              </a:ext>
            </a:extLst>
          </p:cNvPr>
          <p:cNvSpPr txBox="1"/>
          <p:nvPr/>
        </p:nvSpPr>
        <p:spPr>
          <a:xfrm>
            <a:off x="372651" y="3709972"/>
            <a:ext cx="4367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Our Interest: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/>
              <a:t>We aim to improve the classification under the computer section.</a:t>
            </a:r>
          </a:p>
        </p:txBody>
      </p:sp>
    </p:spTree>
    <p:extLst>
      <p:ext uri="{BB962C8B-B14F-4D97-AF65-F5344CB8AC3E}">
        <p14:creationId xmlns:p14="http://schemas.microsoft.com/office/powerpoint/2010/main" val="186926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2A59E2-F4CD-6EAC-243F-C15764F77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3506" y="1436468"/>
            <a:ext cx="3319462" cy="494969"/>
          </a:xfrm>
        </p:spPr>
        <p:txBody>
          <a:bodyPr/>
          <a:lstStyle/>
          <a:p>
            <a:r>
              <a:rPr lang="en-US" b="1" i="1"/>
              <a:t>Misclassified Listing</a:t>
            </a:r>
            <a:endParaRPr lang="en-US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50842-7B4D-D2E2-627E-7CAFE15E2E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5871" y="2932577"/>
            <a:ext cx="2946661" cy="12475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/>
              <a:t>Misclassified listing under the Computer section leads to a degraded user experience and we plan to solve it.</a:t>
            </a:r>
            <a:endParaRPr lang="en-US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854FD-5045-6725-9E58-B2D76E3E2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1"/>
              <a:t>Consumer View</a:t>
            </a:r>
            <a:endParaRPr lang="en-US" b="1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EABD80-BB99-3A8E-7BFC-D36E7B8EA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12591" y="2886338"/>
            <a:ext cx="2816119" cy="21956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Customers can’t easily navigate the product under a particular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/>
              <a:t>Makes tracking product item difficult for a new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Need: Recategorization of the items under the sub-section </a:t>
            </a:r>
            <a:endParaRPr lang="en-US" i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D300D5-A893-92BA-7545-7F21EEB221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i="1"/>
              <a:t>Craiglist View</a:t>
            </a:r>
            <a:endParaRPr lang="en-US" i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5D1F6-A722-2F30-3DDF-39CC3903A8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3239" y="2886337"/>
            <a:ext cx="2816119" cy="14990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/>
              <a:t>Incur high cost to platform manager to maintain and organize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/>
              <a:t>Negative Consumer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/>
              <a:t>Lesser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84204F2-8BF4-8FD6-A37C-BBDEF35C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6C66C-FCFB-0579-F11B-01B785BC5C71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  <a:endParaRPr lang="en-US" sz="105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6106-3F90-B72D-EFD9-C4C18131AC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7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F996C1A-CFAA-800C-60C8-07983C7306A7}"/>
              </a:ext>
            </a:extLst>
          </p:cNvPr>
          <p:cNvSpPr/>
          <p:nvPr/>
        </p:nvSpPr>
        <p:spPr>
          <a:xfrm>
            <a:off x="3571175" y="1462661"/>
            <a:ext cx="2932534" cy="34490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1C6EF-0080-F9AC-8115-EF71FA36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BE019-566A-0992-F920-191B2A474D7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5BE36-40B2-739F-B9A0-193BAACEDFF0}"/>
              </a:ext>
            </a:extLst>
          </p:cNvPr>
          <p:cNvSpPr/>
          <p:nvPr/>
        </p:nvSpPr>
        <p:spPr>
          <a:xfrm>
            <a:off x="268016" y="1782669"/>
            <a:ext cx="2920180" cy="181588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1C1917"/>
                </a:solidFill>
                <a:effectLst/>
              </a:rPr>
              <a:t>39.9% listings incorrectly classified as computers</a:t>
            </a:r>
          </a:p>
          <a:p>
            <a:pPr algn="l"/>
            <a:endParaRPr lang="en-US" sz="1600" b="0" i="0" dirty="0">
              <a:solidFill>
                <a:srgbClr val="1C1917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1C1917"/>
                </a:solidFill>
                <a:effectLst/>
              </a:rPr>
              <a:t>Data Cleaning and handling of null values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1" dirty="0">
              <a:solidFill>
                <a:srgbClr val="1C1917"/>
              </a:solidFill>
              <a:effectLst/>
            </a:endParaRPr>
          </a:p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B748CE-5BCA-B09F-41D1-D453D8D84710}"/>
              </a:ext>
            </a:extLst>
          </p:cNvPr>
          <p:cNvSpPr/>
          <p:nvPr/>
        </p:nvSpPr>
        <p:spPr>
          <a:xfrm>
            <a:off x="3793125" y="1653371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1" dirty="0">
                <a:solidFill>
                  <a:srgbClr val="1C1917"/>
                </a:solidFill>
                <a:effectLst/>
              </a:rPr>
              <a:t>Web scraping</a:t>
            </a:r>
            <a:endParaRPr lang="en-US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D0E6D-FC38-1B9C-2B9B-958DC79E8F8B}"/>
              </a:ext>
            </a:extLst>
          </p:cNvPr>
          <p:cNvSpPr/>
          <p:nvPr/>
        </p:nvSpPr>
        <p:spPr>
          <a:xfrm>
            <a:off x="10184707" y="1383104"/>
            <a:ext cx="1830335" cy="34804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Logistic Regression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Naïve Bayes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err="1"/>
              <a:t>XGBoost</a:t>
            </a:r>
            <a:r>
              <a:rPr lang="en-US" sz="1600" i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Neural Network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Decision Tree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Random Forest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Light GBM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err="1"/>
              <a:t>CatBoost</a:t>
            </a:r>
            <a:r>
              <a:rPr lang="en-US" sz="1600" i="1" dirty="0"/>
              <a:t> </a:t>
            </a:r>
          </a:p>
          <a:p>
            <a:pPr algn="ctr"/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51A893-5A66-A95C-D302-F833238DAD11}"/>
              </a:ext>
            </a:extLst>
          </p:cNvPr>
          <p:cNvSpPr txBox="1"/>
          <p:nvPr/>
        </p:nvSpPr>
        <p:spPr>
          <a:xfrm>
            <a:off x="4062321" y="1018451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b="1" i="1" dirty="0"/>
              <a:t>Data Collection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CAA5C-699A-4F03-4D1A-ACE90228A2C3}"/>
              </a:ext>
            </a:extLst>
          </p:cNvPr>
          <p:cNvSpPr txBox="1"/>
          <p:nvPr/>
        </p:nvSpPr>
        <p:spPr>
          <a:xfrm>
            <a:off x="268016" y="1244349"/>
            <a:ext cx="191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1C1917"/>
                </a:solidFill>
                <a:effectLst/>
              </a:rPr>
              <a:t>Exploratory Analysis</a:t>
            </a:r>
            <a:endParaRPr lang="en-US" sz="1600" b="1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88AC6-6AAE-54FB-02BE-97E0B5152160}"/>
              </a:ext>
            </a:extLst>
          </p:cNvPr>
          <p:cNvSpPr/>
          <p:nvPr/>
        </p:nvSpPr>
        <p:spPr>
          <a:xfrm>
            <a:off x="3793125" y="2658367"/>
            <a:ext cx="2359742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600" b="0" i="1" dirty="0">
                <a:solidFill>
                  <a:srgbClr val="1C1917"/>
                </a:solidFill>
                <a:effectLst/>
              </a:rPr>
              <a:t>Extracted product URL, headers,</a:t>
            </a:r>
            <a:r>
              <a:rPr lang="en-US" sz="1600" i="1" dirty="0">
                <a:solidFill>
                  <a:srgbClr val="1C1917"/>
                </a:solidFill>
              </a:rPr>
              <a:t> and </a:t>
            </a:r>
            <a:r>
              <a:rPr lang="en-US" sz="1600" b="0" i="1" dirty="0">
                <a:solidFill>
                  <a:srgbClr val="1C1917"/>
                </a:solidFill>
                <a:effectLst/>
              </a:rPr>
              <a:t>text descriptions for 2100 records</a:t>
            </a:r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67AD81-72AF-60E2-34B9-EC6518A4830B}"/>
              </a:ext>
            </a:extLst>
          </p:cNvPr>
          <p:cNvSpPr/>
          <p:nvPr/>
        </p:nvSpPr>
        <p:spPr>
          <a:xfrm>
            <a:off x="3793125" y="4442608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Manual labeling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A19DF7-0114-BC7F-95A9-1CBD0C46B1C3}"/>
              </a:ext>
            </a:extLst>
          </p:cNvPr>
          <p:cNvSpPr/>
          <p:nvPr/>
        </p:nvSpPr>
        <p:spPr>
          <a:xfrm>
            <a:off x="369274" y="3929831"/>
            <a:ext cx="1813560" cy="75680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Computers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12BE49-085A-4330-D6E6-E95BE9B0ECD1}"/>
              </a:ext>
            </a:extLst>
          </p:cNvPr>
          <p:cNvSpPr/>
          <p:nvPr/>
        </p:nvSpPr>
        <p:spPr>
          <a:xfrm>
            <a:off x="369274" y="4909066"/>
            <a:ext cx="1813560" cy="7568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Computers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020B90-9E4D-7353-D873-A82D3AE6F1CD}"/>
              </a:ext>
            </a:extLst>
          </p:cNvPr>
          <p:cNvCxnSpPr>
            <a:stCxn id="23" idx="1"/>
            <a:endCxn id="27" idx="6"/>
          </p:cNvCxnSpPr>
          <p:nvPr/>
        </p:nvCxnSpPr>
        <p:spPr>
          <a:xfrm rot="10800000">
            <a:off x="2182835" y="4308235"/>
            <a:ext cx="1610291" cy="31904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89B4F59-789A-9AB4-1FCC-264D9905C2A8}"/>
              </a:ext>
            </a:extLst>
          </p:cNvPr>
          <p:cNvCxnSpPr>
            <a:stCxn id="28" idx="6"/>
            <a:endCxn id="23" idx="1"/>
          </p:cNvCxnSpPr>
          <p:nvPr/>
        </p:nvCxnSpPr>
        <p:spPr>
          <a:xfrm flipV="1">
            <a:off x="2182834" y="4627275"/>
            <a:ext cx="1610291" cy="660194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28E655-497D-5B45-F654-5A0919141820}"/>
              </a:ext>
            </a:extLst>
          </p:cNvPr>
          <p:cNvSpPr txBox="1"/>
          <p:nvPr/>
        </p:nvSpPr>
        <p:spPr>
          <a:xfrm>
            <a:off x="10184707" y="967571"/>
            <a:ext cx="140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1C1917"/>
                </a:solidFill>
                <a:effectLst/>
              </a:rPr>
              <a:t>Modeling</a:t>
            </a:r>
            <a:endParaRPr lang="en-US" sz="1600" b="1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006D41-3790-A6F1-3A3B-90938EA27878}"/>
              </a:ext>
            </a:extLst>
          </p:cNvPr>
          <p:cNvCxnSpPr>
            <a:cxnSpLocks/>
          </p:cNvCxnSpPr>
          <p:nvPr/>
        </p:nvCxnSpPr>
        <p:spPr>
          <a:xfrm>
            <a:off x="6485462" y="2644075"/>
            <a:ext cx="3367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F56116-B172-FA98-5400-00EA00AEF85B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4972996" y="2022704"/>
            <a:ext cx="0" cy="635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F9B9C4-7F6E-F921-6DF2-28A175DFD62F}"/>
              </a:ext>
            </a:extLst>
          </p:cNvPr>
          <p:cNvCxnSpPr>
            <a:cxnSpLocks/>
          </p:cNvCxnSpPr>
          <p:nvPr/>
        </p:nvCxnSpPr>
        <p:spPr>
          <a:xfrm>
            <a:off x="4972996" y="3982334"/>
            <a:ext cx="0" cy="4602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D04F5BB-0377-BF82-5548-8ED1052FF863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22C411A-903F-E4B5-0968-85C981FBD7DC}"/>
              </a:ext>
            </a:extLst>
          </p:cNvPr>
          <p:cNvCxnSpPr>
            <a:cxnSpLocks/>
          </p:cNvCxnSpPr>
          <p:nvPr/>
        </p:nvCxnSpPr>
        <p:spPr>
          <a:xfrm flipH="1">
            <a:off x="3188196" y="2558543"/>
            <a:ext cx="3812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9E1699-BE7B-A653-5AD7-F3AEADC4BD62}"/>
              </a:ext>
            </a:extLst>
          </p:cNvPr>
          <p:cNvSpPr txBox="1"/>
          <p:nvPr/>
        </p:nvSpPr>
        <p:spPr>
          <a:xfrm>
            <a:off x="7325829" y="1000814"/>
            <a:ext cx="23671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1" dirty="0"/>
              <a:t>Data 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0CAD3-9DA7-BD92-D121-0132A8811933}"/>
              </a:ext>
            </a:extLst>
          </p:cNvPr>
          <p:cNvSpPr/>
          <p:nvPr/>
        </p:nvSpPr>
        <p:spPr>
          <a:xfrm>
            <a:off x="7237374" y="1592079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Keyword Extraction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F7A195-2D13-58EE-A686-880964646130}"/>
              </a:ext>
            </a:extLst>
          </p:cNvPr>
          <p:cNvCxnSpPr>
            <a:cxnSpLocks/>
          </p:cNvCxnSpPr>
          <p:nvPr/>
        </p:nvCxnSpPr>
        <p:spPr>
          <a:xfrm>
            <a:off x="8299335" y="2007463"/>
            <a:ext cx="0" cy="251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A779B1-A304-3D16-B2B3-53CD95D19D30}"/>
              </a:ext>
            </a:extLst>
          </p:cNvPr>
          <p:cNvSpPr/>
          <p:nvPr/>
        </p:nvSpPr>
        <p:spPr>
          <a:xfrm>
            <a:off x="7237374" y="2258470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Tokenization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66F36B-02D7-12F9-A7D9-011211CD5D1D}"/>
              </a:ext>
            </a:extLst>
          </p:cNvPr>
          <p:cNvSpPr/>
          <p:nvPr/>
        </p:nvSpPr>
        <p:spPr>
          <a:xfrm>
            <a:off x="7237732" y="3002529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1C1917"/>
                </a:solidFill>
              </a:rPr>
              <a:t>Lemmatization</a:t>
            </a:r>
            <a:endParaRPr lang="en-US" sz="1600" i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061637-9444-BD0C-1790-3CAC6C0CD19C}"/>
              </a:ext>
            </a:extLst>
          </p:cNvPr>
          <p:cNvSpPr/>
          <p:nvPr/>
        </p:nvSpPr>
        <p:spPr>
          <a:xfrm>
            <a:off x="7267356" y="3704910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Stopword</a:t>
            </a:r>
            <a:r>
              <a:rPr lang="en-US" sz="1600" i="1" dirty="0"/>
              <a:t> Removal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D25FCC-E659-551A-E053-0CECA040329B}"/>
              </a:ext>
            </a:extLst>
          </p:cNvPr>
          <p:cNvCxnSpPr>
            <a:cxnSpLocks/>
          </p:cNvCxnSpPr>
          <p:nvPr/>
        </p:nvCxnSpPr>
        <p:spPr>
          <a:xfrm>
            <a:off x="8304765" y="2697030"/>
            <a:ext cx="0" cy="251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7E3DBC-35B2-5F9D-4FEC-8ADD9E180364}"/>
              </a:ext>
            </a:extLst>
          </p:cNvPr>
          <p:cNvCxnSpPr>
            <a:cxnSpLocks/>
          </p:cNvCxnSpPr>
          <p:nvPr/>
        </p:nvCxnSpPr>
        <p:spPr>
          <a:xfrm>
            <a:off x="8302968" y="3429000"/>
            <a:ext cx="0" cy="251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B5C45-780D-1848-9BED-02AF929C710C}"/>
              </a:ext>
            </a:extLst>
          </p:cNvPr>
          <p:cNvCxnSpPr>
            <a:cxnSpLocks/>
          </p:cNvCxnSpPr>
          <p:nvPr/>
        </p:nvCxnSpPr>
        <p:spPr>
          <a:xfrm>
            <a:off x="8325002" y="4146297"/>
            <a:ext cx="0" cy="251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25A80B1-A670-D445-2AE7-A5003775829A}"/>
              </a:ext>
            </a:extLst>
          </p:cNvPr>
          <p:cNvSpPr/>
          <p:nvPr/>
        </p:nvSpPr>
        <p:spPr>
          <a:xfrm>
            <a:off x="7281800" y="4455448"/>
            <a:ext cx="2359742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Term- Vectorization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076675-A816-8E23-B048-16A5984EF34D}"/>
              </a:ext>
            </a:extLst>
          </p:cNvPr>
          <p:cNvSpPr/>
          <p:nvPr/>
        </p:nvSpPr>
        <p:spPr>
          <a:xfrm>
            <a:off x="6822243" y="1383104"/>
            <a:ext cx="3025976" cy="352596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A6612A-8BB6-7D78-33BE-FADBB9C8D666}"/>
              </a:ext>
            </a:extLst>
          </p:cNvPr>
          <p:cNvSpPr/>
          <p:nvPr/>
        </p:nvSpPr>
        <p:spPr>
          <a:xfrm>
            <a:off x="8927822" y="5420501"/>
            <a:ext cx="2359742" cy="589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  <a:p>
            <a:pPr algn="ctr"/>
            <a:r>
              <a:rPr lang="en-IN" sz="1600" i="1" dirty="0"/>
              <a:t>Train Test Split (70% Train and 30% test)</a:t>
            </a:r>
            <a:r>
              <a:rPr lang="en-IN" sz="1600" dirty="0"/>
              <a:t>	</a:t>
            </a:r>
          </a:p>
          <a:p>
            <a:pPr algn="ctr"/>
            <a:endParaRPr lang="en-US" sz="1600" i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D8299DE-80CD-0810-0BFC-2A7D9E463C00}"/>
              </a:ext>
            </a:extLst>
          </p:cNvPr>
          <p:cNvCxnSpPr>
            <a:cxnSpLocks/>
            <a:stCxn id="56" idx="2"/>
            <a:endCxn id="66" idx="1"/>
          </p:cNvCxnSpPr>
          <p:nvPr/>
        </p:nvCxnSpPr>
        <p:spPr>
          <a:xfrm>
            <a:off x="8335231" y="4909065"/>
            <a:ext cx="592591" cy="80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5087FF-A527-57B6-5F36-5B26225D0B59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11287564" y="4863599"/>
            <a:ext cx="159369" cy="85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11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F1C6EF-0080-F9AC-8115-EF71FA36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Extraction and Labelling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BE019-566A-0992-F920-191B2A474D7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4F5BB-0377-BF82-5548-8ED1052FF863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  <p:pic>
        <p:nvPicPr>
          <p:cNvPr id="3074" name="Picture 2" descr="A graph of records with numbers and labels&#10;&#10;Description automatically generated with medium confidence">
            <a:extLst>
              <a:ext uri="{FF2B5EF4-FFF2-40B4-BE49-F238E27FC236}">
                <a16:creationId xmlns:a16="http://schemas.microsoft.com/office/drawing/2014/main" id="{E0A33012-B5AA-8607-1775-B10176170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93" y="1012360"/>
            <a:ext cx="4017746" cy="29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57B70-0A2D-12EC-C60E-357A63F6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194" y="3871539"/>
            <a:ext cx="6241576" cy="2601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70DD42-6E5B-99A0-1E15-3A2A0E26C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85" y="1623798"/>
            <a:ext cx="5160712" cy="39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4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2D74DD-1638-23D0-B1EC-0DD586E6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Pre-processing and Model Size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B8F41-CFE2-CD4E-4716-7A7EF4B6C1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E130F-578A-2AE0-2570-60435255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1" y="1447635"/>
            <a:ext cx="5068453" cy="4143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374D3B-3C32-5369-3277-279A6105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86" y="2062080"/>
            <a:ext cx="6219878" cy="2733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3EBD47-19A5-C338-5078-D16E645DD261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50407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64BEC3-6FC9-4816-A87E-0FA12DDAC6B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79297" y="1691630"/>
            <a:ext cx="4783536" cy="4454706"/>
          </a:xfrm>
        </p:spPr>
        <p:txBody>
          <a:bodyPr/>
          <a:lstStyle/>
          <a:p>
            <a:r>
              <a:rPr lang="en-US" i="1" dirty="0"/>
              <a:t>Considered L2 regularization (Ridge)</a:t>
            </a:r>
          </a:p>
          <a:p>
            <a:pPr lvl="1"/>
            <a:r>
              <a:rPr lang="en-US" i="1"/>
              <a:t>prevents overfitting by penalizing large coefficients</a:t>
            </a:r>
          </a:p>
          <a:p>
            <a:pPr lvl="1"/>
            <a:r>
              <a:rPr lang="en-US" i="1"/>
              <a:t>works well when many of the features contribute to the target variable</a:t>
            </a:r>
          </a:p>
          <a:p>
            <a:r>
              <a:rPr lang="en-US" i="1"/>
              <a:t>Performed </a:t>
            </a:r>
            <a:r>
              <a:rPr lang="en-US" i="1" dirty="0" err="1"/>
              <a:t>GridSearchCV</a:t>
            </a:r>
            <a:r>
              <a:rPr lang="en-US" i="1" dirty="0"/>
              <a:t> method </a:t>
            </a:r>
          </a:p>
          <a:p>
            <a:pPr lvl="1"/>
            <a:r>
              <a:rPr lang="en-US" i="1"/>
              <a:t>finds the best performed predefined parameters in the model</a:t>
            </a:r>
          </a:p>
          <a:p>
            <a:r>
              <a:rPr lang="en-US" i="1"/>
              <a:t>Results</a:t>
            </a:r>
            <a:r>
              <a:rPr lang="en-US" i="1" dirty="0"/>
              <a:t>: </a:t>
            </a:r>
          </a:p>
          <a:p>
            <a:pPr lvl="1"/>
            <a:r>
              <a:rPr lang="en-US" i="1"/>
              <a:t>Achieved 86.15% accuracy 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2BCF78-B03D-0A22-BB83-72BA8EFF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00DAC-FFD8-9143-298F-DE9AF5F391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1F594-95EF-8BC8-C029-C48145CD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62" y="1691630"/>
            <a:ext cx="5524421" cy="4108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A2B301-3F24-94CE-4E8D-FA73EDA889BC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63440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2BCF78-B03D-0A22-BB83-72BA8EFF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Multinomial Naive Bayes Model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64BEC3-6FC9-4816-A87E-0FA12DDAC6B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9675" y="1543323"/>
            <a:ext cx="5413169" cy="4390338"/>
          </a:xfrm>
        </p:spPr>
        <p:txBody>
          <a:bodyPr>
            <a:normAutofit/>
          </a:bodyPr>
          <a:lstStyle/>
          <a:p>
            <a:r>
              <a:rPr lang="en-US" i="1" dirty="0"/>
              <a:t>Probabilistic Classification model based on Bayes theorem</a:t>
            </a:r>
          </a:p>
          <a:p>
            <a:pPr lvl="1"/>
            <a:r>
              <a:rPr lang="en-US" sz="2000" i="1" dirty="0"/>
              <a:t>effective particularly in NLP tasks like text classification</a:t>
            </a:r>
          </a:p>
          <a:p>
            <a:r>
              <a:rPr lang="en-US" i="1" dirty="0"/>
              <a:t>Dealing with the sparse data</a:t>
            </a:r>
          </a:p>
          <a:p>
            <a:pPr lvl="1"/>
            <a:r>
              <a:rPr lang="en-US" i="1" dirty="0"/>
              <a:t>applied Laplace smoothing</a:t>
            </a:r>
          </a:p>
          <a:p>
            <a:r>
              <a:rPr lang="en-US" i="1" dirty="0"/>
              <a:t>Results:</a:t>
            </a:r>
          </a:p>
          <a:p>
            <a:pPr lvl="1"/>
            <a:r>
              <a:rPr lang="en-US" i="1" dirty="0"/>
              <a:t>Best alpha value: 0.1 </a:t>
            </a:r>
          </a:p>
          <a:p>
            <a:pPr lvl="1"/>
            <a:r>
              <a:rPr lang="en-US" i="1" dirty="0"/>
              <a:t>Accuracy: 86.31%</a:t>
            </a:r>
          </a:p>
          <a:p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866BFE9-048A-D3EE-BF16-DDF7C237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6682" y="1543323"/>
            <a:ext cx="5425643" cy="33436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00DAC-FFD8-9143-298F-DE9AF5F391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30364" y="6316394"/>
            <a:ext cx="914400" cy="32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1A59A-17FD-FCFA-BFFA-1F8F2A5C1C91}"/>
              </a:ext>
            </a:extLst>
          </p:cNvPr>
          <p:cNvSpPr txBox="1"/>
          <p:nvPr/>
        </p:nvSpPr>
        <p:spPr>
          <a:xfrm>
            <a:off x="1146928" y="6604084"/>
            <a:ext cx="494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MGMT 59000: Analyzing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38606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7" id="{13B4C7CD-90B5-3943-86D6-4561C0336C49}" vid="{8433697B-7B02-704B-9698-E222E0244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59a0a3-9972-4cc7-ab94-f606f9f7c8e5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_activity xmlns="31ed985f-3ed3-41bc-9eaf-67aebf064d1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8957588B49D4C9D5BAD87B2D47446" ma:contentTypeVersion="16" ma:contentTypeDescription="Create a new document." ma:contentTypeScope="" ma:versionID="7cba32966600222e533095b7b2f078e7">
  <xsd:schema xmlns:xsd="http://www.w3.org/2001/XMLSchema" xmlns:xs="http://www.w3.org/2001/XMLSchema" xmlns:p="http://schemas.microsoft.com/office/2006/metadata/properties" xmlns:ns3="7e59a0a3-9972-4cc7-ab94-f606f9f7c8e5" xmlns:ns4="31ed985f-3ed3-41bc-9eaf-67aebf064d1c" targetNamespace="http://schemas.microsoft.com/office/2006/metadata/properties" ma:root="true" ma:fieldsID="9261ee6f15c5f926073feea3cccdba6c" ns3:_="" ns4:_="">
    <xsd:import namespace="7e59a0a3-9972-4cc7-ab94-f606f9f7c8e5"/>
    <xsd:import namespace="31ed985f-3ed3-41bc-9eaf-67aebf064d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ServiceDateTaken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9a0a3-9972-4cc7-ab94-f606f9f7c8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ed985f-3ed3-41bc-9eaf-67aebf064d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DE0D6C-581B-4814-98E7-EF172D5D46A1}">
  <ds:schemaRefs>
    <ds:schemaRef ds:uri="31ed985f-3ed3-41bc-9eaf-67aebf064d1c"/>
    <ds:schemaRef ds:uri="http://schemas.microsoft.com/office/2006/documentManagement/types"/>
    <ds:schemaRef ds:uri="http://purl.org/dc/dcmitype/"/>
    <ds:schemaRef ds:uri="http://www.w3.org/XML/1998/namespace"/>
    <ds:schemaRef ds:uri="7e59a0a3-9972-4cc7-ab94-f606f9f7c8e5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DC62A8-B7BD-4858-A0DA-8F611CC8D6C2}">
  <ds:schemaRefs>
    <ds:schemaRef ds:uri="31ed985f-3ed3-41bc-9eaf-67aebf064d1c"/>
    <ds:schemaRef ds:uri="7e59a0a3-9972-4cc7-ab94-f606f9f7c8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Co-Brand_Powerpoint 2</Template>
  <TotalTime>398</TotalTime>
  <Words>1143</Words>
  <Application>Microsoft Office PowerPoint</Application>
  <PresentationFormat>Widescreen</PresentationFormat>
  <Paragraphs>242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Söhne</vt:lpstr>
      <vt:lpstr>Arial</vt:lpstr>
      <vt:lpstr>Franklin Gothic Book</vt:lpstr>
      <vt:lpstr>Times New Roman</vt:lpstr>
      <vt:lpstr>Franklin Gothic Medium Cond</vt:lpstr>
      <vt:lpstr>Wingdings</vt:lpstr>
      <vt:lpstr>Calibri</vt:lpstr>
      <vt:lpstr>Calibri Light</vt:lpstr>
      <vt:lpstr>Franklin Gothic Medium</vt:lpstr>
      <vt:lpstr>-apple-system</vt:lpstr>
      <vt:lpstr>Office Theme</vt:lpstr>
      <vt:lpstr>Classifying Craigslist Ads to Improve User Experience </vt:lpstr>
      <vt:lpstr>Group -2 Members</vt:lpstr>
      <vt:lpstr>Background</vt:lpstr>
      <vt:lpstr>Problem Statement</vt:lpstr>
      <vt:lpstr>Methodology</vt:lpstr>
      <vt:lpstr>Data Extraction and Labelling</vt:lpstr>
      <vt:lpstr>Data Pre-processing and Model Size</vt:lpstr>
      <vt:lpstr>Logistic Regression Model</vt:lpstr>
      <vt:lpstr>Multinomial Naive Bayes Model</vt:lpstr>
      <vt:lpstr>Model Comparison</vt:lpstr>
      <vt:lpstr>Results</vt:lpstr>
      <vt:lpstr>Next Steps</vt:lpstr>
      <vt:lpstr>Limitations</vt:lpstr>
      <vt:lpstr>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Product Categorization in Craigslist Computers using Text and Image Analysis</dc:title>
  <dc:creator>Ponnusamy, Madhumathi</dc:creator>
  <cp:lastModifiedBy>Ponnusamy, Madhumathi</cp:lastModifiedBy>
  <cp:revision>81</cp:revision>
  <dcterms:created xsi:type="dcterms:W3CDTF">2023-12-05T05:53:13Z</dcterms:created>
  <dcterms:modified xsi:type="dcterms:W3CDTF">2023-12-06T18:22:34Z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0x01010040E8957588B49D4C9D5BAD87B2D47446</vt:lpwstr>
  </property>
  <property fmtid="{D5CDD505-2E9C-101B-9397-08002B2CF9AE}" pid="3" name="MediaServiceImageTags">
    <vt:lpwstr/>
  </property>
  <property fmtid="{D5CDD505-2E9C-101B-9397-08002B2CF9AE}" pid="4" name="MSIP_Label_4044bd30-2ed7-4c9d-9d12-46200872a97b_Enabled">
    <vt:lpwstr>true</vt:lpwstr>
  </property>
  <property fmtid="{D5CDD505-2E9C-101B-9397-08002B2CF9AE}" pid="5" name="MSIP_Label_4044bd30-2ed7-4c9d-9d12-46200872a97b_SetDate">
    <vt:lpwstr>2023-12-06T16:03:57Z</vt:lpwstr>
  </property>
  <property fmtid="{D5CDD505-2E9C-101B-9397-08002B2CF9AE}" pid="6" name="MSIP_Label_4044bd30-2ed7-4c9d-9d12-46200872a97b_Method">
    <vt:lpwstr>Privileged</vt:lpwstr>
  </property>
  <property fmtid="{D5CDD505-2E9C-101B-9397-08002B2CF9AE}" pid="7" name="MSIP_Label_4044bd30-2ed7-4c9d-9d12-46200872a97b_Name">
    <vt:lpwstr>defa4170-0d19-0005-0004-bc88714345d2</vt:lpwstr>
  </property>
  <property fmtid="{D5CDD505-2E9C-101B-9397-08002B2CF9AE}" pid="8" name="MSIP_Label_4044bd30-2ed7-4c9d-9d12-46200872a97b_SiteId">
    <vt:lpwstr>4130bd39-7c53-419c-b1e5-8758d6d63f21</vt:lpwstr>
  </property>
  <property fmtid="{D5CDD505-2E9C-101B-9397-08002B2CF9AE}" pid="9" name="MSIP_Label_4044bd30-2ed7-4c9d-9d12-46200872a97b_ActionId">
    <vt:lpwstr>b33bf962-ed92-4dd9-bc75-9825fb79b2e3</vt:lpwstr>
  </property>
  <property fmtid="{D5CDD505-2E9C-101B-9397-08002B2CF9AE}" pid="10" name="MSIP_Label_4044bd30-2ed7-4c9d-9d12-46200872a97b_ContentBits">
    <vt:lpwstr>0</vt:lpwstr>
  </property>
</Properties>
</file>