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4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5814"/>
  </p:normalViewPr>
  <p:slideViewPr>
    <p:cSldViewPr snapToGrid="0">
      <p:cViewPr varScale="1">
        <p:scale>
          <a:sx n="95" d="100"/>
          <a:sy n="95" d="100"/>
        </p:scale>
        <p:origin x="1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2C9A2-8E64-9C4D-92CE-7A4C89BD9BE1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39CA9-B510-734B-B7E6-A7C136C77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9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The ROC plot displays both TPR (TPR = 1-FNR) and FPR</a:t>
            </a:r>
            <a:br>
              <a:rPr lang="en-IN" dirty="0"/>
            </a:br>
            <a:r>
              <a:rPr lang="en-IN" b="0" i="0" dirty="0">
                <a:effectLst/>
                <a:latin typeface="Arial" panose="020B0604020202020204" pitchFamily="34" charset="0"/>
              </a:rPr>
              <a:t>simultaneously, summarized over all possible thresholds.</a:t>
            </a:r>
            <a:br>
              <a:rPr lang="en-IN" b="0" i="0" dirty="0">
                <a:effectLst/>
                <a:latin typeface="Arial" panose="020B0604020202020204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Sometimes we use the area under the curve (AUC) to</a:t>
            </a:r>
            <a:br>
              <a:rPr lang="en-IN" dirty="0"/>
            </a:br>
            <a:r>
              <a:rPr lang="en-IN" b="0" i="0" dirty="0">
                <a:effectLst/>
                <a:latin typeface="Arial" panose="020B0604020202020204" pitchFamily="34" charset="0"/>
              </a:rPr>
              <a:t>summarize the overall performance. Higher AUC is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39CA9-B510-734B-B7E6-A7C136C77F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improve accuracy and reliability, an Ensemble node was employed using the average ensemble method.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approach combined predictions from both models, mitigating biases and enhancing overall performance by leveraging the strengths of multiple algorithms.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39CA9-B510-734B-B7E6-A7C136C77F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50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AF68-F82F-E3C7-F051-8E7F2573F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0C3A1-F14E-D7C7-9762-588668041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1694A-264F-E90C-1D0E-363D0E1C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7F8B-01D6-4B0B-87F2-034E69921DDC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2C1A3-C6E5-A55E-A1C6-85AC451C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87FCF-E2C7-0178-120A-2865948E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5FF-125A-47AA-B00E-C76A744C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7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EA81-E454-79CB-EFD4-E8C909F3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F328E-4058-AA5B-E1CC-1DE086187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01141-9D3B-4206-A737-D885FAE9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7F8B-01D6-4B0B-87F2-034E69921DDC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85D39-EFB8-EEEC-BE21-BF5679B1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686E6-89F6-3DD7-05F7-2E1697B1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5FF-125A-47AA-B00E-C76A744C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2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A6393-7008-7F57-CC14-3E2780648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9A139-F474-0AAC-411A-58299E359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8EBD2-972A-0B2C-AF9F-DCA2DC659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7F8B-01D6-4B0B-87F2-034E69921DDC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08133-3143-5CD9-CB24-CB89DF11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5115-77B0-6ECB-E366-77A20061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5FF-125A-47AA-B00E-C76A744C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1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7F32-4FDA-DC7C-27C4-329502C0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39389-B1D6-9A55-04C3-C2778AA2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75A92-90D6-E133-1933-11EB0800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7F8B-01D6-4B0B-87F2-034E69921DDC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D959B-3BE7-A618-BBF5-FCB5A564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F8A23-26BD-148F-7C44-006A47F1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5FF-125A-47AA-B00E-C76A744C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6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7681-EE25-10A8-FCFF-3A064E66A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7C454-A967-1F9C-5DAA-54191744F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376AC-703C-3866-A118-1B7553D3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7F8B-01D6-4B0B-87F2-034E69921DDC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F6B6B-2876-873B-AF3D-8CC6087C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1B706-6BC0-56D5-6075-A0A1CDA4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5FF-125A-47AA-B00E-C76A744C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9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DC88-1C4E-846D-8F42-BCC2CBA3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BA6B-C3E6-3ED0-465A-28F3DACF8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E0F2C-4716-6E73-1CA5-002882122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0DBD6-F782-E948-8292-807AA7D2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7F8B-01D6-4B0B-87F2-034E69921DDC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1B183-3BD8-F9AD-7C3A-FF32DB8A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5AD89-6CD9-C60B-E93A-A0A5762A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5FF-125A-47AA-B00E-C76A744C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4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E16E-9B36-8171-6FE7-26E0F0C6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F57B7-60A1-0B02-6E83-59C5E4F62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11211-1244-B208-9981-29BB3527F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8E2C3-9738-2269-BE14-0071D92AD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70C07-F8D9-D2F8-CA0C-D73914A1C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E00FB-E0E8-9826-3473-44A84B68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7F8B-01D6-4B0B-87F2-034E69921DDC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C8608-A176-1B50-8A54-63F8F542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45030-6B93-47CF-8699-BE95FD46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5FF-125A-47AA-B00E-C76A744C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7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159E-4E90-9A27-4E75-7A8736D7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81051-4CEE-CF88-8514-B7BAB834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7F8B-01D6-4B0B-87F2-034E69921DDC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8F31B-493E-698C-D952-A57CD5B7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EAE5C-02B5-BA71-323F-3200F5AF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5FF-125A-47AA-B00E-C76A744C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2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F0F9D-96C1-A71E-154A-04BA364A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7F8B-01D6-4B0B-87F2-034E69921DDC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05526-B370-55E8-539D-C1AD50EF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63F04-7A08-EEA2-9548-32B063C2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5FF-125A-47AA-B00E-C76A744C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42F7-FB81-19D2-D482-C029B02E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5C3D-318F-E08B-DF1F-E145EB497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7C0BF-DC91-CAA3-F989-C27DEB024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7A34D-C436-4D6B-0168-58063EF9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7F8B-01D6-4B0B-87F2-034E69921DDC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AFD4E-827A-3700-ECB0-8E9EED26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25C96-EE73-86C4-1BB3-C2110DCC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5FF-125A-47AA-B00E-C76A744C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3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5886-F208-986F-D789-13D62E5A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AB912-0D07-AE45-B655-C92A1CAA5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01F73-4BA5-0507-6CDA-A043AC2F9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B159D-B500-E8E8-9DC0-73748E75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7F8B-01D6-4B0B-87F2-034E69921DDC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DC865-F71B-4F1E-B3EC-DEE39370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9E0FE-71E3-B745-BDB4-4DDB7EFC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5FF-125A-47AA-B00E-C76A744C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3D58A-6478-0028-C41B-FD67C772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CC2CE-77EF-4C0F-94D8-4F6F18B1A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925EB-F50D-358A-930E-33E396881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E7F8B-01D6-4B0B-87F2-034E69921DDC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42E61-6B81-95A4-A7DB-34EF7D467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534C-100D-1B06-16B7-15C2558B0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715FF-125A-47AA-B00E-C76A744C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4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5D790-B051-C84C-B29A-EBF572375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700"/>
              <a:t>Data Mining Final Project: The Mining Mavericks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AF099-E899-895B-13B3-F817E27F6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Durga M Dash, Jacob K Shaw, and </a:t>
            </a:r>
            <a:r>
              <a:rPr lang="en-US" sz="2800"/>
              <a:t>Saurav S Borah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99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F9350-8E35-058C-8036-E0878312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Lessons Learned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C179-061D-052A-9847-34DE2029A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Lessons</a:t>
            </a:r>
          </a:p>
          <a:p>
            <a:pPr lvl="1"/>
            <a:r>
              <a:rPr lang="en-IN" sz="1800" dirty="0">
                <a:solidFill>
                  <a:srgbClr val="374151"/>
                </a:solidFill>
                <a:latin typeface="Söhne"/>
              </a:rPr>
              <a:t>Learned to use</a:t>
            </a:r>
            <a:r>
              <a:rPr lang="en-IN" sz="1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N" sz="1800" dirty="0">
                <a:solidFill>
                  <a:srgbClr val="374151"/>
                </a:solidFill>
                <a:latin typeface="Söhne"/>
              </a:rPr>
              <a:t>t</a:t>
            </a:r>
            <a:r>
              <a:rPr lang="en-IN" sz="1800" b="0" i="0" dirty="0">
                <a:solidFill>
                  <a:srgbClr val="374151"/>
                </a:solidFill>
                <a:effectLst/>
                <a:latin typeface="Söhne"/>
              </a:rPr>
              <a:t>he Ensemble node which aggregates predictions generated by the selected models according to the specified ensemble method which in our case is the average value method.</a:t>
            </a:r>
          </a:p>
          <a:p>
            <a:pPr lvl="1"/>
            <a:r>
              <a:rPr lang="en-IN" sz="1800" dirty="0">
                <a:solidFill>
                  <a:srgbClr val="374151"/>
                </a:solidFill>
                <a:latin typeface="Söhne"/>
              </a:rPr>
              <a:t>With the number of hidden layers and neurons in the Neural network models, the accuracy of the model improved significantly.</a:t>
            </a:r>
          </a:p>
          <a:p>
            <a:r>
              <a:rPr lang="en-US" sz="2400" dirty="0"/>
              <a:t>Unexpected findings or insights gained</a:t>
            </a:r>
          </a:p>
          <a:p>
            <a:pPr lvl="1"/>
            <a:r>
              <a:rPr lang="en-US" sz="1800" dirty="0"/>
              <a:t>With the change in the random seed of the validation set, the ROC index value varied significantly.</a:t>
            </a:r>
          </a:p>
          <a:p>
            <a:pPr lvl="1"/>
            <a:r>
              <a:rPr lang="en-US" sz="1800" dirty="0"/>
              <a:t>The use of the filter and impute nodes in the model increased the prediction error.</a:t>
            </a:r>
            <a:br>
              <a:rPr lang="en-US" sz="2000" dirty="0"/>
            </a:br>
            <a:endParaRPr lang="en-US" sz="2000" dirty="0"/>
          </a:p>
          <a:p>
            <a:endParaRPr lang="en-IN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1895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BEB4F-55F7-F8BD-3D8D-EED99429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 of Problem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AA79D-85B3-A65D-4CDD-836B8A275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Objective: Develop a predictive model for bankruptcy prediction</a:t>
            </a:r>
          </a:p>
          <a:p>
            <a:r>
              <a:rPr lang="en-US" dirty="0"/>
              <a:t>Data: 64 predictors, 10,000 data points</a:t>
            </a:r>
          </a:p>
        </p:txBody>
      </p:sp>
    </p:spTree>
    <p:extLst>
      <p:ext uri="{BB962C8B-B14F-4D97-AF65-F5344CB8AC3E}">
        <p14:creationId xmlns:p14="http://schemas.microsoft.com/office/powerpoint/2010/main" val="243306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CF44B-7B63-A629-3C37-62007E360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 Exploration and Selection Criteria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70CD4-F580-0E63-BD08-5B47938A4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Tried many different models:</a:t>
            </a:r>
          </a:p>
          <a:p>
            <a:pPr lvl="1"/>
            <a:r>
              <a:rPr lang="en-US" dirty="0"/>
              <a:t>Logistic Regression, Adaptive Lasso, SVM, Random Forest, Bagging, NN, etc.</a:t>
            </a:r>
          </a:p>
          <a:p>
            <a:r>
              <a:rPr lang="en-US" dirty="0"/>
              <a:t>Lot of Trial and Error with different parameters</a:t>
            </a:r>
          </a:p>
          <a:p>
            <a:r>
              <a:rPr lang="en-US" dirty="0"/>
              <a:t>Utilized Ensemble Node which boosted results</a:t>
            </a:r>
          </a:p>
          <a:p>
            <a:r>
              <a:rPr lang="en-US" dirty="0"/>
              <a:t>Compared the ROC index values on the validation set to select best models</a:t>
            </a:r>
          </a:p>
          <a:p>
            <a:r>
              <a:rPr lang="en-US" dirty="0"/>
              <a:t>Ultimately, decided on Gradient Boosting and Neural Networks</a:t>
            </a:r>
          </a:p>
          <a:p>
            <a:pPr lvl="1"/>
            <a:r>
              <a:rPr lang="en-US" dirty="0"/>
              <a:t>Ability to handle complex data relationships and identify intricate patterns</a:t>
            </a:r>
          </a:p>
        </p:txBody>
      </p:sp>
    </p:spTree>
    <p:extLst>
      <p:ext uri="{BB962C8B-B14F-4D97-AF65-F5344CB8AC3E}">
        <p14:creationId xmlns:p14="http://schemas.microsoft.com/office/powerpoint/2010/main" val="420276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65036-2CDC-F512-1AA5-FD1ED9B0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 1: HP Neural and Gradient Boosting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05EA-167C-859E-871D-2533048D7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319088"/>
            <a:ext cx="6906491" cy="585787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HP Neural: </a:t>
            </a:r>
          </a:p>
          <a:p>
            <a:pPr lvl="1"/>
            <a:r>
              <a:rPr lang="en-US" dirty="0"/>
              <a:t>Input Standardization: Z-Score </a:t>
            </a:r>
          </a:p>
          <a:p>
            <a:pPr lvl="1"/>
            <a:r>
              <a:rPr lang="en-US" dirty="0"/>
              <a:t>Architecture: User-Defined</a:t>
            </a:r>
          </a:p>
          <a:p>
            <a:pPr lvl="1"/>
            <a:r>
              <a:rPr lang="en-US" dirty="0"/>
              <a:t>No. of Hidden Layers: 5, No. of Neurons/Layer: 12/14</a:t>
            </a:r>
          </a:p>
          <a:p>
            <a:pPr lvl="2"/>
            <a:r>
              <a:rPr lang="en-US" dirty="0"/>
              <a:t>Creates a more complex architecture</a:t>
            </a:r>
          </a:p>
          <a:p>
            <a:pPr lvl="1"/>
            <a:r>
              <a:rPr lang="en-US" dirty="0"/>
              <a:t>Number of Tries: 8</a:t>
            </a:r>
          </a:p>
          <a:p>
            <a:pPr lvl="2"/>
            <a:r>
              <a:rPr lang="en-US" sz="2200" dirty="0"/>
              <a:t>Retrained network using different initial weights</a:t>
            </a:r>
          </a:p>
          <a:p>
            <a:pPr lvl="1"/>
            <a:r>
              <a:rPr lang="en-US" dirty="0"/>
              <a:t>ROC Index (on Validation set): 0.954</a:t>
            </a:r>
          </a:p>
          <a:p>
            <a:pPr lvl="1"/>
            <a:r>
              <a:rPr lang="en-US" dirty="0"/>
              <a:t>Performance: </a:t>
            </a:r>
          </a:p>
          <a:p>
            <a:pPr lvl="2"/>
            <a:r>
              <a:rPr lang="en-US" dirty="0"/>
              <a:t>Public Score: 0.9299</a:t>
            </a:r>
          </a:p>
          <a:p>
            <a:r>
              <a:rPr lang="en-US" dirty="0"/>
              <a:t>Gradient Boosting:</a:t>
            </a:r>
          </a:p>
          <a:p>
            <a:pPr lvl="1"/>
            <a:r>
              <a:rPr lang="en-US" dirty="0"/>
              <a:t>N Iterations: 430</a:t>
            </a:r>
          </a:p>
          <a:p>
            <a:pPr lvl="1"/>
            <a:r>
              <a:rPr lang="en-US" dirty="0"/>
              <a:t>Max Branch = 2, Max Depth = 2</a:t>
            </a:r>
          </a:p>
          <a:p>
            <a:pPr lvl="1"/>
            <a:r>
              <a:rPr lang="en-US" dirty="0"/>
              <a:t>ROC Index (on Validation set): 0.931</a:t>
            </a:r>
          </a:p>
          <a:p>
            <a:pPr lvl="1"/>
            <a:r>
              <a:rPr lang="en-US" dirty="0"/>
              <a:t>Performance: </a:t>
            </a:r>
          </a:p>
          <a:p>
            <a:pPr lvl="2"/>
            <a:r>
              <a:rPr lang="en-US" dirty="0"/>
              <a:t>Public Score: 0.9341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65036-2CDC-F512-1AA5-FD1ED9B0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 1: HP Neural and Gradient Boosting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05EA-167C-859E-871D-2533048D7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85726"/>
            <a:ext cx="6906491" cy="2269754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/>
              <a:t>Ensemble Node:</a:t>
            </a:r>
          </a:p>
          <a:p>
            <a:pPr lvl="1"/>
            <a:r>
              <a:rPr lang="en-US" sz="2000" dirty="0"/>
              <a:t>Predicted Values: Soft Voting method</a:t>
            </a:r>
          </a:p>
          <a:p>
            <a:pPr marL="914400" lvl="2" indent="0">
              <a:buNone/>
            </a:pPr>
            <a:r>
              <a:rPr lang="en-US" sz="1600" dirty="0"/>
              <a:t>Soft voting uses averages of posterior probabilities from each model to predict new probabilities.</a:t>
            </a:r>
            <a:endParaRPr lang="en-US" sz="2000" dirty="0"/>
          </a:p>
          <a:p>
            <a:r>
              <a:rPr lang="en-US" sz="2400" dirty="0"/>
              <a:t>Performance:</a:t>
            </a:r>
          </a:p>
          <a:p>
            <a:pPr lvl="1"/>
            <a:r>
              <a:rPr lang="en-US" sz="2000" dirty="0"/>
              <a:t>ROC Index(on Validation set): 0.964</a:t>
            </a:r>
          </a:p>
          <a:p>
            <a:pPr lvl="1"/>
            <a:r>
              <a:rPr lang="en-US" sz="2000" dirty="0"/>
              <a:t>Public Score: .95117</a:t>
            </a:r>
          </a:p>
          <a:p>
            <a:pPr lvl="1"/>
            <a:r>
              <a:rPr lang="en-US" sz="2000" dirty="0"/>
              <a:t>Private Score: .95448</a:t>
            </a:r>
          </a:p>
        </p:txBody>
      </p:sp>
      <p:pic>
        <p:nvPicPr>
          <p:cNvPr id="7" name="Picture 6" descr="A graph showing a line&#10;&#10;Description automatically generated with medium confidence">
            <a:extLst>
              <a:ext uri="{FF2B5EF4-FFF2-40B4-BE49-F238E27FC236}">
                <a16:creationId xmlns:a16="http://schemas.microsoft.com/office/drawing/2014/main" id="{DBCA2E1A-A5CC-21F5-3ACE-01C53DBF4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050" y="2531528"/>
            <a:ext cx="4509691" cy="3896166"/>
          </a:xfrm>
          <a:prstGeom prst="rect">
            <a:avLst/>
          </a:prstGeom>
        </p:spPr>
      </p:pic>
      <p:pic>
        <p:nvPicPr>
          <p:cNvPr id="16" name="Picture 1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03E552C-18A9-4E56-236D-E0E1EE8E63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"/>
          <a:stretch/>
        </p:blipFill>
        <p:spPr>
          <a:xfrm>
            <a:off x="8928847" y="2531529"/>
            <a:ext cx="3146612" cy="166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5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65036-2CDC-F512-1AA5-FD1ED9B0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 1: HP Neural and Gradient Boosting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05EA-167C-859E-871D-2533048D7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5"/>
            <a:ext cx="6906491" cy="56222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SAS EM Diagram: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DF32119-8F71-4875-CDBC-208B582C5F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65"/>
          <a:stretch/>
        </p:blipFill>
        <p:spPr>
          <a:xfrm>
            <a:off x="4447308" y="1105024"/>
            <a:ext cx="7368573" cy="3808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686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27D87-C87C-66E9-B93A-918B23A5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 2: Neural Network and Gradient Boosting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E918-DF1A-B731-5804-AC8284D99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Neural Network:</a:t>
            </a:r>
          </a:p>
          <a:p>
            <a:pPr lvl="1"/>
            <a:r>
              <a:rPr lang="en-US" dirty="0"/>
              <a:t>Continue Training: Yes</a:t>
            </a:r>
          </a:p>
          <a:p>
            <a:pPr lvl="1"/>
            <a:r>
              <a:rPr lang="en-US" dirty="0"/>
              <a:t>Model Selection Criteria: Profit/Loss</a:t>
            </a:r>
          </a:p>
          <a:p>
            <a:pPr lvl="2"/>
            <a:r>
              <a:rPr lang="en-US" dirty="0"/>
              <a:t>Minimizes loss for cases in validation set</a:t>
            </a:r>
          </a:p>
          <a:p>
            <a:pPr lvl="1"/>
            <a:r>
              <a:rPr lang="en-US" dirty="0"/>
              <a:t>ROC Index (on Validation set): 0.919</a:t>
            </a:r>
          </a:p>
          <a:p>
            <a:pPr lvl="1"/>
            <a:r>
              <a:rPr lang="en-US" dirty="0"/>
              <a:t>Performance: </a:t>
            </a:r>
          </a:p>
          <a:p>
            <a:pPr lvl="2"/>
            <a:r>
              <a:rPr lang="en-US" dirty="0"/>
              <a:t>Public Score: 0.92384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Gradient Boosting:</a:t>
            </a:r>
          </a:p>
          <a:p>
            <a:pPr lvl="1"/>
            <a:r>
              <a:rPr lang="en-US" dirty="0"/>
              <a:t>N Iterations: 200</a:t>
            </a:r>
          </a:p>
          <a:p>
            <a:pPr lvl="1"/>
            <a:r>
              <a:rPr lang="en-US" dirty="0"/>
              <a:t>Max Branch = 2, Max Depth = 10</a:t>
            </a:r>
          </a:p>
          <a:p>
            <a:pPr lvl="1"/>
            <a:r>
              <a:rPr lang="en-US" dirty="0"/>
              <a:t>Shrinkage= .001</a:t>
            </a:r>
          </a:p>
          <a:p>
            <a:pPr lvl="2"/>
            <a:r>
              <a:rPr lang="en-US" dirty="0"/>
              <a:t>Lets model learn slowly, reduce overfitting</a:t>
            </a:r>
          </a:p>
          <a:p>
            <a:pPr lvl="1"/>
            <a:r>
              <a:rPr lang="en-US" dirty="0"/>
              <a:t>ROC Index (on Validation set): 0.887</a:t>
            </a:r>
          </a:p>
          <a:p>
            <a:pPr lvl="1"/>
            <a:r>
              <a:rPr lang="en-US" dirty="0"/>
              <a:t>Performance: </a:t>
            </a:r>
          </a:p>
          <a:p>
            <a:pPr lvl="2"/>
            <a:r>
              <a:rPr lang="en-US" dirty="0"/>
              <a:t>Public Score: 0.91878</a:t>
            </a:r>
          </a:p>
        </p:txBody>
      </p:sp>
    </p:spTree>
    <p:extLst>
      <p:ext uri="{BB962C8B-B14F-4D97-AF65-F5344CB8AC3E}">
        <p14:creationId xmlns:p14="http://schemas.microsoft.com/office/powerpoint/2010/main" val="65216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27D87-C87C-66E9-B93A-918B23A5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 2: Neural Network and Gradient Boosting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E918-DF1A-B731-5804-AC8284D99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058" y="318304"/>
            <a:ext cx="6737057" cy="2230586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3100" dirty="0"/>
              <a:t>Ensemble Node:</a:t>
            </a:r>
          </a:p>
          <a:p>
            <a:pPr lvl="1"/>
            <a:r>
              <a:rPr lang="en-US" sz="2600" dirty="0"/>
              <a:t>Predicted Values: Average method</a:t>
            </a:r>
          </a:p>
          <a:p>
            <a:pPr marL="914400" lvl="2" indent="0">
              <a:buNone/>
            </a:pPr>
            <a:r>
              <a:rPr lang="en-US" dirty="0"/>
              <a:t>Averages posterior probabilities from models to form prediction</a:t>
            </a:r>
          </a:p>
          <a:p>
            <a:r>
              <a:rPr lang="en-US" sz="3100" dirty="0"/>
              <a:t>Performance:</a:t>
            </a:r>
          </a:p>
          <a:p>
            <a:pPr lvl="1"/>
            <a:r>
              <a:rPr lang="en-US" sz="2600" dirty="0"/>
              <a:t>ROC Index(on Validation set): 0.923</a:t>
            </a:r>
          </a:p>
          <a:p>
            <a:pPr lvl="1"/>
            <a:r>
              <a:rPr lang="en-US" sz="2600" dirty="0"/>
              <a:t>Public Score: .9414</a:t>
            </a:r>
          </a:p>
          <a:p>
            <a:pPr lvl="1"/>
            <a:r>
              <a:rPr lang="en-US" sz="2600" dirty="0"/>
              <a:t>Private Score: .9485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5" name="Picture 1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8922EAA-4B81-1F7E-7130-A94CB988D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2"/>
          <a:stretch/>
        </p:blipFill>
        <p:spPr>
          <a:xfrm>
            <a:off x="9160501" y="2455479"/>
            <a:ext cx="2893707" cy="1612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9D615119-BF0D-E8F5-2FE0-5CAD156EB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42" y="2460896"/>
            <a:ext cx="4429057" cy="40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4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27D87-C87C-66E9-B93A-918B23A5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 2: Neural Network and Gradient Boosting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E918-DF1A-B731-5804-AC8284D99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5"/>
            <a:ext cx="6906491" cy="334486"/>
          </a:xfrm>
        </p:spPr>
        <p:txBody>
          <a:bodyPr anchor="ctr"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dirty="0"/>
              <a:t>SAS EM Diagram: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0B4DCB5-1ADB-9746-8680-6D7033F68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36" y="925830"/>
            <a:ext cx="7701340" cy="38747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909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594</Words>
  <Application>Microsoft Macintosh PowerPoint</Application>
  <PresentationFormat>Widescreen</PresentationFormat>
  <Paragraphs>78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Office Theme</vt:lpstr>
      <vt:lpstr>Data Mining Final Project: The Mining Mavericks</vt:lpstr>
      <vt:lpstr>Overview of Problem</vt:lpstr>
      <vt:lpstr>Model Exploration and Selection Criteria</vt:lpstr>
      <vt:lpstr>Model 1: HP Neural and Gradient Boosting</vt:lpstr>
      <vt:lpstr>Model 1: HP Neural and Gradient Boosting</vt:lpstr>
      <vt:lpstr>Model 1: HP Neural and Gradient Boosting</vt:lpstr>
      <vt:lpstr>Model 2: Neural Network and Gradient Boosting</vt:lpstr>
      <vt:lpstr>Model 2: Neural Network and Gradient Boosting</vt:lpstr>
      <vt:lpstr>Model 2: Neural Network and Gradient Boosting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Final Project: The Mining Mavericks</dc:title>
  <dc:creator>Jacob Kenneth Shaw</dc:creator>
  <cp:lastModifiedBy>Saurav Shakti Borah</cp:lastModifiedBy>
  <cp:revision>11</cp:revision>
  <dcterms:created xsi:type="dcterms:W3CDTF">2023-11-30T15:17:30Z</dcterms:created>
  <dcterms:modified xsi:type="dcterms:W3CDTF">2023-12-04T10:31:15Z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2023-11-30T21:03:09Z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e18b8f3b-f053-4bc3-bc46-e874b1704c6f</vt:lpwstr>
  </property>
  <property fmtid="{D5CDD505-2E9C-101B-9397-08002B2CF9AE}" pid="8" name="MSIP_Label_4044bd30-2ed7-4c9d-9d12-46200872a97b_ContentBits">
    <vt:lpwstr>0</vt:lpwstr>
  </property>
</Properties>
</file>