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B629FB-9FE1-46B6-B2C4-0FAC10E75BC1}" v="1" dt="2023-01-19T11:41:06.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V LABADE" userId="396dd722126eb7f7" providerId="LiveId" clId="{F6B629FB-9FE1-46B6-B2C4-0FAC10E75BC1}"/>
    <pc:docChg chg="modSld">
      <pc:chgData name="SAURAV LABADE" userId="396dd722126eb7f7" providerId="LiveId" clId="{F6B629FB-9FE1-46B6-B2C4-0FAC10E75BC1}" dt="2023-01-19T11:46:30.536" v="6" actId="1076"/>
      <pc:docMkLst>
        <pc:docMk/>
      </pc:docMkLst>
      <pc:sldChg chg="modSp mod">
        <pc:chgData name="SAURAV LABADE" userId="396dd722126eb7f7" providerId="LiveId" clId="{F6B629FB-9FE1-46B6-B2C4-0FAC10E75BC1}" dt="2023-01-19T11:43:26.788" v="5" actId="20577"/>
        <pc:sldMkLst>
          <pc:docMk/>
          <pc:sldMk cId="3412733475" sldId="259"/>
        </pc:sldMkLst>
        <pc:spChg chg="mod">
          <ac:chgData name="SAURAV LABADE" userId="396dd722126eb7f7" providerId="LiveId" clId="{F6B629FB-9FE1-46B6-B2C4-0FAC10E75BC1}" dt="2023-01-19T11:43:26.788" v="5" actId="20577"/>
          <ac:spMkLst>
            <pc:docMk/>
            <pc:sldMk cId="3412733475" sldId="259"/>
            <ac:spMk id="10" creationId="{00AF4A7E-D69B-0B9F-ED43-A4FA82F75859}"/>
          </ac:spMkLst>
        </pc:spChg>
        <pc:graphicFrameChg chg="mod">
          <ac:chgData name="SAURAV LABADE" userId="396dd722126eb7f7" providerId="LiveId" clId="{F6B629FB-9FE1-46B6-B2C4-0FAC10E75BC1}" dt="2023-01-19T11:41:06.195" v="1"/>
          <ac:graphicFrameMkLst>
            <pc:docMk/>
            <pc:sldMk cId="3412733475" sldId="259"/>
            <ac:graphicFrameMk id="9" creationId="{23603D45-857F-4043-96D1-C28E23410B6D}"/>
          </ac:graphicFrameMkLst>
        </pc:graphicFrameChg>
      </pc:sldChg>
      <pc:sldChg chg="modSp mod">
        <pc:chgData name="SAURAV LABADE" userId="396dd722126eb7f7" providerId="LiveId" clId="{F6B629FB-9FE1-46B6-B2C4-0FAC10E75BC1}" dt="2023-01-19T11:46:30.536" v="6" actId="1076"/>
        <pc:sldMkLst>
          <pc:docMk/>
          <pc:sldMk cId="35813814" sldId="261"/>
        </pc:sldMkLst>
        <pc:spChg chg="mod">
          <ac:chgData name="SAURAV LABADE" userId="396dd722126eb7f7" providerId="LiveId" clId="{F6B629FB-9FE1-46B6-B2C4-0FAC10E75BC1}" dt="2023-01-19T11:46:30.536" v="6" actId="1076"/>
          <ac:spMkLst>
            <pc:docMk/>
            <pc:sldMk cId="35813814" sldId="261"/>
            <ac:spMk id="3" creationId="{32931D24-5B2F-CC6C-68AB-92444356074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hil\OneDrive\Desktop\FINAL_PROJECTsub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hil\OneDrive\Desktop\FINAL_PROJECTsub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hil\OneDrive\Desktop\FINAL_PROJECTsub2.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[FINAL_PROJECTsub2-1.xlsx]Comparison of number of jobs ac!PivotTable1</c:name>
    <c:fmtId val="16"/>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Job across different cities at various levels</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'Comparison of number of jobs ac'!$B$4:$B$5</c:f>
              <c:strCache>
                <c:ptCount val="1"/>
                <c:pt idx="0">
                  <c:v>Entry level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ac'!$B$6:$B$73</c:f>
              <c:numCache>
                <c:formatCode>General</c:formatCode>
                <c:ptCount val="67"/>
                <c:pt idx="0">
                  <c:v>32</c:v>
                </c:pt>
                <c:pt idx="1">
                  <c:v>18</c:v>
                </c:pt>
                <c:pt idx="2">
                  <c:v>20</c:v>
                </c:pt>
                <c:pt idx="3">
                  <c:v>16</c:v>
                </c:pt>
                <c:pt idx="4">
                  <c:v>12</c:v>
                </c:pt>
                <c:pt idx="5">
                  <c:v>15</c:v>
                </c:pt>
                <c:pt idx="6">
                  <c:v>13</c:v>
                </c:pt>
                <c:pt idx="7">
                  <c:v>9</c:v>
                </c:pt>
                <c:pt idx="8">
                  <c:v>8</c:v>
                </c:pt>
                <c:pt idx="9">
                  <c:v>10</c:v>
                </c:pt>
                <c:pt idx="10">
                  <c:v>5</c:v>
                </c:pt>
                <c:pt idx="11">
                  <c:v>7</c:v>
                </c:pt>
                <c:pt idx="12">
                  <c:v>2</c:v>
                </c:pt>
                <c:pt idx="13">
                  <c:v>6</c:v>
                </c:pt>
                <c:pt idx="14">
                  <c:v>2</c:v>
                </c:pt>
                <c:pt idx="15">
                  <c:v>2</c:v>
                </c:pt>
                <c:pt idx="16">
                  <c:v>1</c:v>
                </c:pt>
                <c:pt idx="17">
                  <c:v>3</c:v>
                </c:pt>
                <c:pt idx="18">
                  <c:v>1</c:v>
                </c:pt>
                <c:pt idx="19">
                  <c:v>2</c:v>
                </c:pt>
                <c:pt idx="22">
                  <c:v>2</c:v>
                </c:pt>
                <c:pt idx="24">
                  <c:v>1</c:v>
                </c:pt>
                <c:pt idx="25">
                  <c:v>1</c:v>
                </c:pt>
                <c:pt idx="27">
                  <c:v>1</c:v>
                </c:pt>
                <c:pt idx="28">
                  <c:v>1</c:v>
                </c:pt>
                <c:pt idx="29">
                  <c:v>1</c:v>
                </c:pt>
                <c:pt idx="30">
                  <c:v>1</c:v>
                </c:pt>
                <c:pt idx="31">
                  <c:v>1</c:v>
                </c:pt>
                <c:pt idx="33">
                  <c:v>1</c:v>
                </c:pt>
                <c:pt idx="35">
                  <c:v>1</c:v>
                </c:pt>
                <c:pt idx="36">
                  <c:v>1</c:v>
                </c:pt>
                <c:pt idx="37">
                  <c:v>1</c:v>
                </c:pt>
                <c:pt idx="38">
                  <c:v>1</c:v>
                </c:pt>
                <c:pt idx="39">
                  <c:v>1</c:v>
                </c:pt>
                <c:pt idx="40">
                  <c:v>1</c:v>
                </c:pt>
                <c:pt idx="41">
                  <c:v>1</c:v>
                </c:pt>
                <c:pt idx="42">
                  <c:v>1</c:v>
                </c:pt>
                <c:pt idx="43">
                  <c:v>1</c:v>
                </c:pt>
                <c:pt idx="44">
                  <c:v>1</c:v>
                </c:pt>
                <c:pt idx="47">
                  <c:v>1</c:v>
                </c:pt>
                <c:pt idx="48">
                  <c:v>1</c:v>
                </c:pt>
                <c:pt idx="49">
                  <c:v>1</c:v>
                </c:pt>
                <c:pt idx="50">
                  <c:v>1</c:v>
                </c:pt>
                <c:pt idx="51">
                  <c:v>1</c:v>
                </c:pt>
                <c:pt idx="52">
                  <c:v>1</c:v>
                </c:pt>
                <c:pt idx="53">
                  <c:v>1</c:v>
                </c:pt>
                <c:pt idx="54">
                  <c:v>1</c:v>
                </c:pt>
                <c:pt idx="55">
                  <c:v>1</c:v>
                </c:pt>
                <c:pt idx="56">
                  <c:v>1</c:v>
                </c:pt>
                <c:pt idx="57">
                  <c:v>1</c:v>
                </c:pt>
                <c:pt idx="58">
                  <c:v>1</c:v>
                </c:pt>
                <c:pt idx="60">
                  <c:v>1</c:v>
                </c:pt>
                <c:pt idx="61">
                  <c:v>1</c:v>
                </c:pt>
                <c:pt idx="62">
                  <c:v>1</c:v>
                </c:pt>
                <c:pt idx="65">
                  <c:v>1</c:v>
                </c:pt>
                <c:pt idx="66">
                  <c:v>1</c:v>
                </c:pt>
              </c:numCache>
            </c:numRef>
          </c:val>
          <c:extLst>
            <c:ext xmlns:c16="http://schemas.microsoft.com/office/drawing/2014/chart" uri="{C3380CC4-5D6E-409C-BE32-E72D297353CC}">
              <c16:uniqueId val="{00000000-5639-4D1C-9FBD-8FFC5D8A9EC7}"/>
            </c:ext>
          </c:extLst>
        </c:ser>
        <c:ser>
          <c:idx val="1"/>
          <c:order val="1"/>
          <c:tx>
            <c:strRef>
              <c:f>'Comparison of number of jobs ac'!$C$4:$C$5</c:f>
              <c:strCache>
                <c:ptCount val="1"/>
                <c:pt idx="0">
                  <c:v>Mid-Senior level</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ac'!$C$6:$C$73</c:f>
              <c:numCache>
                <c:formatCode>General</c:formatCode>
                <c:ptCount val="67"/>
                <c:pt idx="0">
                  <c:v>1</c:v>
                </c:pt>
                <c:pt idx="1">
                  <c:v>6</c:v>
                </c:pt>
                <c:pt idx="3">
                  <c:v>4</c:v>
                </c:pt>
                <c:pt idx="4">
                  <c:v>5</c:v>
                </c:pt>
                <c:pt idx="5">
                  <c:v>2</c:v>
                </c:pt>
                <c:pt idx="6">
                  <c:v>4</c:v>
                </c:pt>
                <c:pt idx="7">
                  <c:v>3</c:v>
                </c:pt>
                <c:pt idx="8">
                  <c:v>2</c:v>
                </c:pt>
                <c:pt idx="9">
                  <c:v>2</c:v>
                </c:pt>
                <c:pt idx="10">
                  <c:v>5</c:v>
                </c:pt>
                <c:pt idx="11">
                  <c:v>2</c:v>
                </c:pt>
                <c:pt idx="12">
                  <c:v>1</c:v>
                </c:pt>
                <c:pt idx="14">
                  <c:v>2</c:v>
                </c:pt>
                <c:pt idx="15">
                  <c:v>3</c:v>
                </c:pt>
                <c:pt idx="18">
                  <c:v>2</c:v>
                </c:pt>
                <c:pt idx="20">
                  <c:v>1</c:v>
                </c:pt>
                <c:pt idx="23">
                  <c:v>1</c:v>
                </c:pt>
                <c:pt idx="26">
                  <c:v>1</c:v>
                </c:pt>
                <c:pt idx="34">
                  <c:v>1</c:v>
                </c:pt>
                <c:pt idx="45">
                  <c:v>1</c:v>
                </c:pt>
                <c:pt idx="46">
                  <c:v>1</c:v>
                </c:pt>
                <c:pt idx="63">
                  <c:v>1</c:v>
                </c:pt>
                <c:pt idx="64">
                  <c:v>1</c:v>
                </c:pt>
              </c:numCache>
            </c:numRef>
          </c:val>
          <c:extLst>
            <c:ext xmlns:c16="http://schemas.microsoft.com/office/drawing/2014/chart" uri="{C3380CC4-5D6E-409C-BE32-E72D297353CC}">
              <c16:uniqueId val="{00000001-5639-4D1C-9FBD-8FFC5D8A9EC7}"/>
            </c:ext>
          </c:extLst>
        </c:ser>
        <c:ser>
          <c:idx val="2"/>
          <c:order val="2"/>
          <c:tx>
            <c:strRef>
              <c:f>'Comparison of number of jobs ac'!$D$4:$D$5</c:f>
              <c:strCache>
                <c:ptCount val="1"/>
                <c:pt idx="0">
                  <c:v>Executive</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ac'!$D$6:$D$73</c:f>
              <c:numCache>
                <c:formatCode>General</c:formatCode>
                <c:ptCount val="67"/>
                <c:pt idx="1">
                  <c:v>1</c:v>
                </c:pt>
                <c:pt idx="2">
                  <c:v>3</c:v>
                </c:pt>
                <c:pt idx="4">
                  <c:v>1</c:v>
                </c:pt>
                <c:pt idx="7">
                  <c:v>2</c:v>
                </c:pt>
                <c:pt idx="12">
                  <c:v>5</c:v>
                </c:pt>
                <c:pt idx="14">
                  <c:v>1</c:v>
                </c:pt>
                <c:pt idx="16">
                  <c:v>3</c:v>
                </c:pt>
                <c:pt idx="20">
                  <c:v>1</c:v>
                </c:pt>
                <c:pt idx="21">
                  <c:v>1</c:v>
                </c:pt>
                <c:pt idx="24">
                  <c:v>1</c:v>
                </c:pt>
              </c:numCache>
            </c:numRef>
          </c:val>
          <c:extLst>
            <c:ext xmlns:c16="http://schemas.microsoft.com/office/drawing/2014/chart" uri="{C3380CC4-5D6E-409C-BE32-E72D297353CC}">
              <c16:uniqueId val="{00000002-5639-4D1C-9FBD-8FFC5D8A9EC7}"/>
            </c:ext>
          </c:extLst>
        </c:ser>
        <c:ser>
          <c:idx val="3"/>
          <c:order val="3"/>
          <c:tx>
            <c:strRef>
              <c:f>'Comparison of number of jobs ac'!$E$4:$E$5</c:f>
              <c:strCache>
                <c:ptCount val="1"/>
                <c:pt idx="0">
                  <c:v>Internship</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ac'!$E$6:$E$73</c:f>
              <c:numCache>
                <c:formatCode>General</c:formatCode>
                <c:ptCount val="67"/>
                <c:pt idx="1">
                  <c:v>2</c:v>
                </c:pt>
                <c:pt idx="2">
                  <c:v>5</c:v>
                </c:pt>
                <c:pt idx="3">
                  <c:v>3</c:v>
                </c:pt>
                <c:pt idx="8">
                  <c:v>2</c:v>
                </c:pt>
                <c:pt idx="32">
                  <c:v>1</c:v>
                </c:pt>
                <c:pt idx="59">
                  <c:v>1</c:v>
                </c:pt>
              </c:numCache>
            </c:numRef>
          </c:val>
          <c:extLst>
            <c:ext xmlns:c16="http://schemas.microsoft.com/office/drawing/2014/chart" uri="{C3380CC4-5D6E-409C-BE32-E72D297353CC}">
              <c16:uniqueId val="{00000003-5639-4D1C-9FBD-8FFC5D8A9EC7}"/>
            </c:ext>
          </c:extLst>
        </c:ser>
        <c:ser>
          <c:idx val="4"/>
          <c:order val="4"/>
          <c:tx>
            <c:strRef>
              <c:f>'Comparison of number of jobs ac'!$F$4:$F$5</c:f>
              <c:strCache>
                <c:ptCount val="1"/>
                <c:pt idx="0">
                  <c:v>Associate</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ac'!$F$6:$F$73</c:f>
              <c:numCache>
                <c:formatCode>General</c:formatCode>
                <c:ptCount val="67"/>
                <c:pt idx="1">
                  <c:v>4</c:v>
                </c:pt>
                <c:pt idx="3">
                  <c:v>1</c:v>
                </c:pt>
                <c:pt idx="8">
                  <c:v>2</c:v>
                </c:pt>
                <c:pt idx="9">
                  <c:v>1</c:v>
                </c:pt>
                <c:pt idx="10">
                  <c:v>1</c:v>
                </c:pt>
                <c:pt idx="21">
                  <c:v>1</c:v>
                </c:pt>
                <c:pt idx="23">
                  <c:v>1</c:v>
                </c:pt>
              </c:numCache>
            </c:numRef>
          </c:val>
          <c:extLst>
            <c:ext xmlns:c16="http://schemas.microsoft.com/office/drawing/2014/chart" uri="{C3380CC4-5D6E-409C-BE32-E72D297353CC}">
              <c16:uniqueId val="{00000004-5639-4D1C-9FBD-8FFC5D8A9EC7}"/>
            </c:ext>
          </c:extLst>
        </c:ser>
        <c:ser>
          <c:idx val="5"/>
          <c:order val="5"/>
          <c:tx>
            <c:strRef>
              <c:f>'Comparison of number of jobs ac'!$G$4:$G$5</c:f>
              <c:strCache>
                <c:ptCount val="1"/>
                <c:pt idx="0">
                  <c:v>Director</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ac'!$G$6:$G$73</c:f>
              <c:numCache>
                <c:formatCode>General</c:formatCode>
                <c:ptCount val="67"/>
                <c:pt idx="3">
                  <c:v>2</c:v>
                </c:pt>
              </c:numCache>
            </c:numRef>
          </c:val>
          <c:extLst>
            <c:ext xmlns:c16="http://schemas.microsoft.com/office/drawing/2014/chart" uri="{C3380CC4-5D6E-409C-BE32-E72D297353CC}">
              <c16:uniqueId val="{00000005-5639-4D1C-9FBD-8FFC5D8A9EC7}"/>
            </c:ext>
          </c:extLst>
        </c:ser>
        <c:dLbls>
          <c:showLegendKey val="0"/>
          <c:showVal val="0"/>
          <c:showCatName val="0"/>
          <c:showSerName val="0"/>
          <c:showPercent val="0"/>
          <c:showBubbleSize val="0"/>
        </c:dLbls>
        <c:gapWidth val="182"/>
        <c:overlap val="-50"/>
        <c:axId val="915151600"/>
        <c:axId val="915145776"/>
      </c:barChart>
      <c:catAx>
        <c:axId val="915151600"/>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15145776"/>
        <c:crosses val="autoZero"/>
        <c:auto val="1"/>
        <c:lblAlgn val="ctr"/>
        <c:lblOffset val="100"/>
        <c:noMultiLvlLbl val="0"/>
      </c:catAx>
      <c:valAx>
        <c:axId val="915145776"/>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15151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[FINAL_PROJECTsub2.xlsx]Jobs distribution across variou!PivotTable2</c:name>
    <c:fmtId val="1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Jobs</a:t>
            </a:r>
            <a:r>
              <a:rPr lang="en-US" baseline="0"/>
              <a:t> in various Industries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'Jobs distribution across variou'!$B$3</c:f>
              <c:strCache>
                <c:ptCount val="1"/>
                <c:pt idx="0">
                  <c:v>Total</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Ref>
              <c:f>'Jobs distribution across variou'!$A$4:$A$39</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'Jobs distribution across variou'!$B$4:$B$39</c:f>
              <c:numCache>
                <c:formatCode>General</c:formatCode>
                <c:ptCount val="35"/>
                <c:pt idx="0">
                  <c:v>108</c:v>
                </c:pt>
                <c:pt idx="1">
                  <c:v>66</c:v>
                </c:pt>
                <c:pt idx="2">
                  <c:v>31</c:v>
                </c:pt>
                <c:pt idx="3">
                  <c:v>16</c:v>
                </c:pt>
                <c:pt idx="4">
                  <c:v>9</c:v>
                </c:pt>
                <c:pt idx="5">
                  <c:v>8</c:v>
                </c:pt>
                <c:pt idx="6">
                  <c:v>7</c:v>
                </c:pt>
                <c:pt idx="7">
                  <c:v>7</c:v>
                </c:pt>
                <c:pt idx="8">
                  <c:v>6</c:v>
                </c:pt>
                <c:pt idx="9">
                  <c:v>6</c:v>
                </c:pt>
                <c:pt idx="10">
                  <c:v>5</c:v>
                </c:pt>
                <c:pt idx="11">
                  <c:v>5</c:v>
                </c:pt>
                <c:pt idx="12">
                  <c:v>4</c:v>
                </c:pt>
                <c:pt idx="13">
                  <c:v>4</c:v>
                </c:pt>
                <c:pt idx="14">
                  <c:v>4</c:v>
                </c:pt>
                <c:pt idx="15">
                  <c:v>3</c:v>
                </c:pt>
                <c:pt idx="16">
                  <c:v>3</c:v>
                </c:pt>
                <c:pt idx="17">
                  <c:v>3</c:v>
                </c:pt>
                <c:pt idx="18">
                  <c:v>3</c:v>
                </c:pt>
                <c:pt idx="19">
                  <c:v>2</c:v>
                </c:pt>
                <c:pt idx="20">
                  <c:v>2</c:v>
                </c:pt>
                <c:pt idx="21">
                  <c:v>2</c:v>
                </c:pt>
                <c:pt idx="22">
                  <c:v>2</c:v>
                </c:pt>
                <c:pt idx="23">
                  <c:v>2</c:v>
                </c:pt>
                <c:pt idx="24">
                  <c:v>1</c:v>
                </c:pt>
                <c:pt idx="25">
                  <c:v>1</c:v>
                </c:pt>
                <c:pt idx="26">
                  <c:v>1</c:v>
                </c:pt>
                <c:pt idx="27">
                  <c:v>1</c:v>
                </c:pt>
                <c:pt idx="28">
                  <c:v>1</c:v>
                </c:pt>
                <c:pt idx="29">
                  <c:v>1</c:v>
                </c:pt>
                <c:pt idx="30">
                  <c:v>1</c:v>
                </c:pt>
                <c:pt idx="31">
                  <c:v>1</c:v>
                </c:pt>
                <c:pt idx="32">
                  <c:v>1</c:v>
                </c:pt>
                <c:pt idx="33">
                  <c:v>1</c:v>
                </c:pt>
                <c:pt idx="34">
                  <c:v>1</c:v>
                </c:pt>
              </c:numCache>
            </c:numRef>
          </c:val>
          <c:extLst>
            <c:ext xmlns:c16="http://schemas.microsoft.com/office/drawing/2014/chart" uri="{C3380CC4-5D6E-409C-BE32-E72D297353CC}">
              <c16:uniqueId val="{00000000-D962-43A2-BFCB-346658EB5E6C}"/>
            </c:ext>
          </c:extLst>
        </c:ser>
        <c:dLbls>
          <c:showLegendKey val="0"/>
          <c:showVal val="0"/>
          <c:showCatName val="0"/>
          <c:showSerName val="0"/>
          <c:showPercent val="0"/>
          <c:showBubbleSize val="0"/>
        </c:dLbls>
        <c:gapWidth val="150"/>
        <c:shape val="box"/>
        <c:axId val="1072129136"/>
        <c:axId val="1072152016"/>
        <c:axId val="0"/>
      </c:bar3DChart>
      <c:catAx>
        <c:axId val="10721291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72152016"/>
        <c:crosses val="autoZero"/>
        <c:auto val="1"/>
        <c:lblAlgn val="ctr"/>
        <c:lblOffset val="100"/>
        <c:noMultiLvlLbl val="0"/>
      </c:catAx>
      <c:valAx>
        <c:axId val="107215201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72129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oftEdge rad="3810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[FINAL_PROJECTsub3.xlsx]Number of opening!PivotTable3</c:name>
    <c:fmtId val="1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Number of Employees</a:t>
            </a:r>
          </a:p>
        </c:rich>
      </c:tx>
      <c:layout>
        <c:manualLayout>
          <c:xMode val="edge"/>
          <c:yMode val="edge"/>
          <c:x val="0.29203408494384003"/>
          <c:y val="4.973860633488977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circle"/>
          <c:size val="6"/>
        </c:marker>
        <c:dLbl>
          <c:idx val="0"/>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4367006922085E-3"/>
              <c:y val="1.379880600746611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5"/>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54835336694712E-2"/>
              <c:y val="-1.36491912156833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5465642021536423E-3"/>
              <c:y val="1.277477587704187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7"/>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11979311046245E-2"/>
              <c:y val="9.4536599767797835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8"/>
        <c:spPr>
          <a:gradFill rotWithShape="1">
            <a:gsLst>
              <a:gs pos="0">
                <a:schemeClr val="accent5">
                  <a:tint val="96000"/>
                  <a:satMod val="100000"/>
                  <a:lumMod val="104000"/>
                </a:schemeClr>
              </a:gs>
              <a:gs pos="78000">
                <a:schemeClr val="accent5">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2.5702738303001187E-3"/>
              <c:y val="-1.4928231446768388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3200977847308121E-2"/>
                  <c:h val="8.0353449984107581E-2"/>
                </c:manualLayout>
              </c15:layout>
            </c:ext>
          </c:extLst>
        </c:dLbl>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1918706730827429E-2"/>
              <c:y val="-7.1306409763661829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536480918500399E-2"/>
                  <c:h val="7.6130988082683121E-2"/>
                </c:manualLayout>
              </c15:layout>
            </c:ext>
          </c:extLst>
        </c:dLbl>
      </c:pivotFmt>
      <c:pivotFmt>
        <c:idx val="30"/>
        <c:spPr>
          <a:gradFill rotWithShape="1">
            <a:gsLst>
              <a:gs pos="0">
                <a:schemeClr val="accent1">
                  <a:lumMod val="60000"/>
                  <a:tint val="96000"/>
                  <a:satMod val="100000"/>
                  <a:lumMod val="104000"/>
                </a:schemeClr>
              </a:gs>
              <a:gs pos="78000">
                <a:schemeClr val="accent1">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8012042147345326E-2"/>
              <c:y val="-3.5739981461065065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1"/>
        <c:spPr>
          <a:gradFill rotWithShape="1">
            <a:gsLst>
              <a:gs pos="0">
                <a:schemeClr val="accent2">
                  <a:lumMod val="60000"/>
                  <a:tint val="96000"/>
                  <a:satMod val="100000"/>
                  <a:lumMod val="104000"/>
                </a:schemeClr>
              </a:gs>
              <a:gs pos="78000">
                <a:schemeClr val="accent2">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9885894528726907E-3"/>
              <c:y val="2.51919724017230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70663166598489E-2"/>
                  <c:h val="5.5018678575560781E-2"/>
                </c:manualLayout>
              </c15:layout>
            </c:ext>
          </c:extLst>
        </c:dLbl>
      </c:pivotFmt>
      <c:pivotFmt>
        <c:idx val="32"/>
        <c:spPr>
          <a:gradFill rotWithShape="1">
            <a:gsLst>
              <a:gs pos="0">
                <a:schemeClr val="accent3">
                  <a:lumMod val="60000"/>
                  <a:tint val="96000"/>
                  <a:satMod val="100000"/>
                  <a:lumMod val="104000"/>
                </a:schemeClr>
              </a:gs>
              <a:gs pos="78000">
                <a:schemeClr val="accent3">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6635676739954866E-3"/>
              <c:y val="8.397545785451059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752864052269986E-2"/>
                  <c:h val="6.7686064279834202E-2"/>
                </c:manualLayout>
              </c15:layout>
            </c:ext>
          </c:extLst>
        </c:dLbl>
      </c:pivotFmt>
      <c:pivotFmt>
        <c:idx val="33"/>
        <c:spPr>
          <a:gradFill rotWithShape="1">
            <a:gsLst>
              <a:gs pos="0">
                <a:schemeClr val="accent4">
                  <a:lumMod val="60000"/>
                  <a:tint val="96000"/>
                  <a:satMod val="100000"/>
                  <a:lumMod val="104000"/>
                </a:schemeClr>
              </a:gs>
              <a:gs pos="78000">
                <a:schemeClr val="accent4">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4506039048807002E-2"/>
              <c:y val="0.10923242957133027"/>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34"/>
        <c:spPr>
          <a:gradFill rotWithShape="1">
            <a:gsLst>
              <a:gs pos="0">
                <a:schemeClr val="accent5">
                  <a:lumMod val="60000"/>
                  <a:tint val="96000"/>
                  <a:satMod val="100000"/>
                  <a:lumMod val="104000"/>
                </a:schemeClr>
              </a:gs>
              <a:gs pos="78000">
                <a:schemeClr val="accent5">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94533974622517E-2"/>
              <c:y val="4.29903142708572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5"/>
        <c:spPr>
          <a:gradFill rotWithShape="1">
            <a:gsLst>
              <a:gs pos="0">
                <a:schemeClr val="accent6">
                  <a:lumMod val="60000"/>
                  <a:tint val="96000"/>
                  <a:satMod val="100000"/>
                  <a:lumMod val="104000"/>
                </a:schemeClr>
              </a:gs>
              <a:gs pos="78000">
                <a:schemeClr val="accent6">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0351738451061375E-2"/>
              <c:y val="0.10697042015823245"/>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7.1908526181258647E-2"/>
                </c:manualLayout>
              </c15:layout>
            </c:ext>
          </c:extLst>
        </c:dLbl>
      </c:pivotFmt>
      <c:pivotFmt>
        <c:idx val="36"/>
        <c:spPr>
          <a:gradFill rotWithShape="1">
            <a:gsLst>
              <a:gs pos="0">
                <a:schemeClr val="accent1">
                  <a:lumMod val="80000"/>
                  <a:lumOff val="20000"/>
                  <a:tint val="96000"/>
                  <a:satMod val="100000"/>
                  <a:lumMod val="104000"/>
                </a:schemeClr>
              </a:gs>
              <a:gs pos="78000">
                <a:schemeClr val="accent1">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4916931877989218E-2"/>
              <c:y val="5.984757909967802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6709483834220534E-2"/>
                  <c:h val="8.8798373786956514E-2"/>
                </c:manualLayout>
              </c15:layout>
            </c:ext>
          </c:extLst>
        </c:dLbl>
      </c:pivotFmt>
      <c:pivotFmt>
        <c:idx val="37"/>
        <c:spPr>
          <a:gradFill rotWithShape="1">
            <a:gsLst>
              <a:gs pos="0">
                <a:schemeClr val="accent2">
                  <a:lumMod val="80000"/>
                  <a:lumOff val="20000"/>
                  <a:tint val="96000"/>
                  <a:satMod val="100000"/>
                  <a:lumMod val="104000"/>
                </a:schemeClr>
              </a:gs>
              <a:gs pos="78000">
                <a:schemeClr val="accent2">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7.1547935083015296E-2"/>
              <c:y val="2.643128159365685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8873315171916396E-2"/>
                  <c:h val="8.8798373786956514E-2"/>
                </c:manualLayout>
              </c15:layout>
            </c:ext>
          </c:extLst>
        </c:dLbl>
      </c:pivotFmt>
      <c:pivotFmt>
        <c:idx val="38"/>
        <c:spPr>
          <a:gradFill rotWithShape="1">
            <a:gsLst>
              <a:gs pos="0">
                <a:schemeClr val="accent3">
                  <a:lumMod val="80000"/>
                  <a:lumOff val="20000"/>
                  <a:tint val="96000"/>
                  <a:satMod val="100000"/>
                  <a:lumMod val="104000"/>
                </a:schemeClr>
              </a:gs>
              <a:gs pos="78000">
                <a:schemeClr val="accent3">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0476465437735414E-2"/>
              <c:y val="-1.7089001517426466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9"/>
        <c:spPr>
          <a:gradFill rotWithShape="1">
            <a:gsLst>
              <a:gs pos="0">
                <a:schemeClr val="accent4">
                  <a:lumMod val="80000"/>
                  <a:lumOff val="20000"/>
                  <a:tint val="96000"/>
                  <a:satMod val="100000"/>
                  <a:lumMod val="104000"/>
                </a:schemeClr>
              </a:gs>
              <a:gs pos="78000">
                <a:schemeClr val="accent4">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3191809676892275E-3"/>
              <c:y val="-4.4138025962488581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8.457591188553204E-2"/>
                </c:manualLayout>
              </c15:layout>
            </c:ext>
          </c:extLst>
        </c:dLbl>
      </c:pivotFmt>
      <c:pivotFmt>
        <c:idx val="40"/>
        <c:spPr>
          <a:gradFill rotWithShape="1">
            <a:gsLst>
              <a:gs pos="0">
                <a:schemeClr val="accent5">
                  <a:lumMod val="80000"/>
                  <a:lumOff val="20000"/>
                  <a:tint val="96000"/>
                  <a:satMod val="100000"/>
                  <a:lumMod val="104000"/>
                </a:schemeClr>
              </a:gs>
              <a:gs pos="78000">
                <a:schemeClr val="accent5">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725671337191541E-3"/>
              <c:y val="-4.292714358099350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1"/>
        <c:spPr>
          <a:gradFill rotWithShape="1">
            <a:gsLst>
              <a:gs pos="0">
                <a:schemeClr val="accent6">
                  <a:lumMod val="80000"/>
                  <a:lumOff val="20000"/>
                  <a:tint val="96000"/>
                  <a:satMod val="100000"/>
                  <a:lumMod val="104000"/>
                </a:schemeClr>
              </a:gs>
              <a:gs pos="78000">
                <a:schemeClr val="accent6">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8531085652111465E-2"/>
              <c:y val="-2.52486597839429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2"/>
        <c:spPr>
          <a:gradFill rotWithShape="1">
            <a:gsLst>
              <a:gs pos="0">
                <a:schemeClr val="accent1">
                  <a:lumMod val="80000"/>
                  <a:tint val="96000"/>
                  <a:satMod val="100000"/>
                  <a:lumMod val="104000"/>
                </a:schemeClr>
              </a:gs>
              <a:gs pos="78000">
                <a:schemeClr val="accent1">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2734679009251484E-2"/>
              <c:y val="1.788628211897098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3"/>
        <c:spPr>
          <a:gradFill rotWithShape="1">
            <a:gsLst>
              <a:gs pos="0">
                <a:schemeClr val="accent2">
                  <a:lumMod val="80000"/>
                  <a:tint val="96000"/>
                  <a:satMod val="100000"/>
                  <a:lumMod val="104000"/>
                </a:schemeClr>
              </a:gs>
              <a:gs pos="78000">
                <a:schemeClr val="accent2">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6282169740130675E-2"/>
              <c:y val="-1.966204345877479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4"/>
        <c:spPr>
          <a:gradFill rotWithShape="1">
            <a:gsLst>
              <a:gs pos="0">
                <a:schemeClr val="accent3">
                  <a:lumMod val="80000"/>
                  <a:tint val="96000"/>
                  <a:satMod val="100000"/>
                  <a:lumMod val="104000"/>
                </a:schemeClr>
              </a:gs>
              <a:gs pos="78000">
                <a:schemeClr val="accent3">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488778489948964E-3"/>
              <c:y val="-1.96304581138428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4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4367006922085E-3"/>
              <c:y val="1.379880600746611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54835336694712E-2"/>
              <c:y val="-1.36491912156833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5465642021536423E-3"/>
              <c:y val="1.277477587704187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11979311046245E-2"/>
              <c:y val="9.4536599767797835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2.5702738303001187E-3"/>
              <c:y val="-1.4928231446768388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3200977847308121E-2"/>
                  <c:h val="8.0353449984107581E-2"/>
                </c:manualLayout>
              </c15:layout>
            </c:ext>
          </c:extLst>
        </c:dLbl>
      </c:pivotFmt>
      <c:pivotFmt>
        <c:idx val="5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1918706730827429E-2"/>
              <c:y val="-7.1306409763661829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536480918500399E-2"/>
                  <c:h val="7.6130988082683121E-2"/>
                </c:manualLayout>
              </c15:layout>
            </c:ext>
          </c:extLst>
        </c:dLbl>
      </c:pivotFmt>
      <c:pivotFmt>
        <c:idx val="5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8012042147345326E-2"/>
              <c:y val="-3.5739981461065065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9885894528726907E-3"/>
              <c:y val="2.51919724017230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70663166598489E-2"/>
                  <c:h val="5.5018678575560781E-2"/>
                </c:manualLayout>
              </c15:layout>
            </c:ext>
          </c:extLst>
        </c:dLbl>
      </c:pivotFmt>
      <c:pivotFmt>
        <c:idx val="5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6635676739954866E-3"/>
              <c:y val="8.397545785451059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752864052269986E-2"/>
                  <c:h val="6.7686064279834202E-2"/>
                </c:manualLayout>
              </c15:layout>
            </c:ext>
          </c:extLst>
        </c:dLbl>
      </c:pivotFmt>
      <c:pivotFmt>
        <c:idx val="5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4506039048807002E-2"/>
              <c:y val="0.10923242957133027"/>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5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94533974622517E-2"/>
              <c:y val="4.29903142708572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0351738451061375E-2"/>
              <c:y val="0.10697042015823245"/>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7.1908526181258647E-2"/>
                </c:manualLayout>
              </c15:layout>
            </c:ext>
          </c:extLst>
        </c:dLbl>
      </c:pivotFmt>
      <c:pivotFmt>
        <c:idx val="5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4916931877989218E-2"/>
              <c:y val="5.984757909967802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6709483834220534E-2"/>
                  <c:h val="8.8798373786956514E-2"/>
                </c:manualLayout>
              </c15:layout>
            </c:ext>
          </c:extLst>
        </c:dLbl>
      </c:pivotFmt>
      <c:pivotFmt>
        <c:idx val="5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7.1547935083015296E-2"/>
              <c:y val="2.643128159365685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8873315171916396E-2"/>
                  <c:h val="8.8798373786956514E-2"/>
                </c:manualLayout>
              </c15:layout>
            </c:ext>
          </c:extLst>
        </c:dLbl>
      </c:pivotFmt>
      <c:pivotFmt>
        <c:idx val="6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0476465437735414E-2"/>
              <c:y val="-1.7089001517426466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3191809676892275E-3"/>
              <c:y val="-4.4138025962488581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8.457591188553204E-2"/>
                </c:manualLayout>
              </c15:layout>
            </c:ext>
          </c:extLst>
        </c:dLbl>
      </c:pivotFmt>
      <c:pivotFmt>
        <c:idx val="6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725671337191541E-3"/>
              <c:y val="-4.292714358099350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8531085652111465E-2"/>
              <c:y val="-2.52486597839429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2734679009251484E-2"/>
              <c:y val="1.788628211897098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6282169740130675E-2"/>
              <c:y val="-1.966204345877479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488778489948964E-3"/>
              <c:y val="-1.96304581138428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6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4367006922085E-3"/>
              <c:y val="1.379880600746611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54835336694712E-2"/>
              <c:y val="-1.36491912156833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5465642021536423E-3"/>
              <c:y val="1.277477587704187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11979311046245E-2"/>
              <c:y val="9.4536599767797835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2.5702738303001187E-3"/>
              <c:y val="-1.4928231446768388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3200977847308121E-2"/>
                  <c:h val="8.0353449984107581E-2"/>
                </c:manualLayout>
              </c15:layout>
            </c:ext>
          </c:extLst>
        </c:dLbl>
      </c:pivotFmt>
      <c:pivotFmt>
        <c:idx val="7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1918706730827429E-2"/>
              <c:y val="-7.1306409763661829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536480918500399E-2"/>
                  <c:h val="7.6130988082683121E-2"/>
                </c:manualLayout>
              </c15:layout>
            </c:ext>
          </c:extLst>
        </c:dLbl>
      </c:pivotFmt>
      <c:pivotFmt>
        <c:idx val="7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8012042147345326E-2"/>
              <c:y val="-3.5739981461065065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9885894528726907E-3"/>
              <c:y val="2.51919724017230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70663166598489E-2"/>
                  <c:h val="5.5018678575560781E-2"/>
                </c:manualLayout>
              </c15:layout>
            </c:ext>
          </c:extLst>
        </c:dLbl>
      </c:pivotFmt>
      <c:pivotFmt>
        <c:idx val="7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6635676739954866E-3"/>
              <c:y val="8.397545785451059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752864052269986E-2"/>
                  <c:h val="6.7686064279834202E-2"/>
                </c:manualLayout>
              </c15:layout>
            </c:ext>
          </c:extLst>
        </c:dLbl>
      </c:pivotFmt>
      <c:pivotFmt>
        <c:idx val="7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4506039048807002E-2"/>
              <c:y val="0.10923242957133027"/>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7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94533974622517E-2"/>
              <c:y val="4.29903142708572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0351738451061375E-2"/>
              <c:y val="0.10697042015823245"/>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7.1908526181258647E-2"/>
                </c:manualLayout>
              </c15:layout>
            </c:ext>
          </c:extLst>
        </c:dLbl>
      </c:pivotFmt>
      <c:pivotFmt>
        <c:idx val="8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4916931877989218E-2"/>
              <c:y val="5.984757909967802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6709483834220534E-2"/>
                  <c:h val="8.8798373786956514E-2"/>
                </c:manualLayout>
              </c15:layout>
            </c:ext>
          </c:extLst>
        </c:dLbl>
      </c:pivotFmt>
      <c:pivotFmt>
        <c:idx val="8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7.1547935083015296E-2"/>
              <c:y val="2.643128159365685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8873315171916396E-2"/>
                  <c:h val="8.8798373786956514E-2"/>
                </c:manualLayout>
              </c15:layout>
            </c:ext>
          </c:extLst>
        </c:dLbl>
      </c:pivotFmt>
      <c:pivotFmt>
        <c:idx val="8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0476465437735414E-2"/>
              <c:y val="-1.7089001517426466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3191809676892275E-3"/>
              <c:y val="-4.4138025962488581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8.457591188553204E-2"/>
                </c:manualLayout>
              </c15:layout>
            </c:ext>
          </c:extLst>
        </c:dLbl>
      </c:pivotFmt>
      <c:pivotFmt>
        <c:idx val="8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725671337191541E-3"/>
              <c:y val="-4.292714358099350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8531085652111465E-2"/>
              <c:y val="-2.52486597839429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2734679009251484E-2"/>
              <c:y val="1.788628211897098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6282169740130675E-2"/>
              <c:y val="-1.966204345877479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488778489948964E-3"/>
              <c:y val="-1.96304581138428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s>
    <c:plotArea>
      <c:layout>
        <c:manualLayout>
          <c:layoutTarget val="inner"/>
          <c:xMode val="edge"/>
          <c:yMode val="edge"/>
          <c:x val="0.15375793610700161"/>
          <c:y val="0.26115727373921277"/>
          <c:w val="0.35482318857074513"/>
          <c:h val="0.6923956453451181"/>
        </c:manualLayout>
      </c:layout>
      <c:pieChart>
        <c:varyColors val="1"/>
        <c:ser>
          <c:idx val="0"/>
          <c:order val="0"/>
          <c:tx>
            <c:strRef>
              <c:f>'Number of opening'!$B$3</c:f>
              <c:strCache>
                <c:ptCount val="1"/>
                <c:pt idx="0">
                  <c:v>Total</c:v>
                </c:pt>
              </c:strCache>
            </c:strRef>
          </c:tx>
          <c:explosion val="8"/>
          <c:dPt>
            <c:idx val="0"/>
            <c:bubble3D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2DDF-43EB-AE3B-98C21C7A421C}"/>
              </c:ext>
            </c:extLst>
          </c:dPt>
          <c:dPt>
            <c:idx val="1"/>
            <c:bubble3D val="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2DDF-43EB-AE3B-98C21C7A421C}"/>
              </c:ext>
            </c:extLst>
          </c:dPt>
          <c:dPt>
            <c:idx val="2"/>
            <c:bubble3D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2DDF-43EB-AE3B-98C21C7A421C}"/>
              </c:ext>
            </c:extLst>
          </c:dPt>
          <c:dPt>
            <c:idx val="3"/>
            <c:bubble3D val="0"/>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2DDF-43EB-AE3B-98C21C7A421C}"/>
              </c:ext>
            </c:extLst>
          </c:dPt>
          <c:dPt>
            <c:idx val="4"/>
            <c:bubble3D val="0"/>
            <c:spPr>
              <a:gradFill rotWithShape="1">
                <a:gsLst>
                  <a:gs pos="0">
                    <a:schemeClr val="accent5">
                      <a:tint val="96000"/>
                      <a:satMod val="100000"/>
                      <a:lumMod val="104000"/>
                    </a:schemeClr>
                  </a:gs>
                  <a:gs pos="78000">
                    <a:schemeClr val="accent5">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9-2DDF-43EB-AE3B-98C21C7A421C}"/>
              </c:ext>
            </c:extLst>
          </c:dPt>
          <c:dPt>
            <c:idx val="5"/>
            <c:bubble3D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B-2DDF-43EB-AE3B-98C21C7A421C}"/>
              </c:ext>
            </c:extLst>
          </c:dPt>
          <c:dPt>
            <c:idx val="6"/>
            <c:bubble3D val="0"/>
            <c:spPr>
              <a:gradFill rotWithShape="1">
                <a:gsLst>
                  <a:gs pos="0">
                    <a:schemeClr val="accent1">
                      <a:lumMod val="60000"/>
                      <a:tint val="96000"/>
                      <a:satMod val="100000"/>
                      <a:lumMod val="104000"/>
                    </a:schemeClr>
                  </a:gs>
                  <a:gs pos="78000">
                    <a:schemeClr val="accent1">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D-2DDF-43EB-AE3B-98C21C7A421C}"/>
              </c:ext>
            </c:extLst>
          </c:dPt>
          <c:dPt>
            <c:idx val="7"/>
            <c:bubble3D val="0"/>
            <c:spPr>
              <a:gradFill rotWithShape="1">
                <a:gsLst>
                  <a:gs pos="0">
                    <a:schemeClr val="accent2">
                      <a:lumMod val="60000"/>
                      <a:tint val="96000"/>
                      <a:satMod val="100000"/>
                      <a:lumMod val="104000"/>
                    </a:schemeClr>
                  </a:gs>
                  <a:gs pos="78000">
                    <a:schemeClr val="accent2">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F-2DDF-43EB-AE3B-98C21C7A421C}"/>
              </c:ext>
            </c:extLst>
          </c:dPt>
          <c:dPt>
            <c:idx val="8"/>
            <c:bubble3D val="0"/>
            <c:spPr>
              <a:gradFill rotWithShape="1">
                <a:gsLst>
                  <a:gs pos="0">
                    <a:schemeClr val="accent3">
                      <a:lumMod val="60000"/>
                      <a:tint val="96000"/>
                      <a:satMod val="100000"/>
                      <a:lumMod val="104000"/>
                    </a:schemeClr>
                  </a:gs>
                  <a:gs pos="78000">
                    <a:schemeClr val="accent3">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1-2DDF-43EB-AE3B-98C21C7A421C}"/>
              </c:ext>
            </c:extLst>
          </c:dPt>
          <c:dPt>
            <c:idx val="9"/>
            <c:bubble3D val="0"/>
            <c:spPr>
              <a:gradFill rotWithShape="1">
                <a:gsLst>
                  <a:gs pos="0">
                    <a:schemeClr val="accent4">
                      <a:lumMod val="60000"/>
                      <a:tint val="96000"/>
                      <a:satMod val="100000"/>
                      <a:lumMod val="104000"/>
                    </a:schemeClr>
                  </a:gs>
                  <a:gs pos="78000">
                    <a:schemeClr val="accent4">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3-2DDF-43EB-AE3B-98C21C7A421C}"/>
              </c:ext>
            </c:extLst>
          </c:dPt>
          <c:dPt>
            <c:idx val="10"/>
            <c:bubble3D val="0"/>
            <c:spPr>
              <a:gradFill rotWithShape="1">
                <a:gsLst>
                  <a:gs pos="0">
                    <a:schemeClr val="accent5">
                      <a:lumMod val="60000"/>
                      <a:tint val="96000"/>
                      <a:satMod val="100000"/>
                      <a:lumMod val="104000"/>
                    </a:schemeClr>
                  </a:gs>
                  <a:gs pos="78000">
                    <a:schemeClr val="accent5">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5-2DDF-43EB-AE3B-98C21C7A421C}"/>
              </c:ext>
            </c:extLst>
          </c:dPt>
          <c:dPt>
            <c:idx val="11"/>
            <c:bubble3D val="0"/>
            <c:spPr>
              <a:gradFill rotWithShape="1">
                <a:gsLst>
                  <a:gs pos="0">
                    <a:schemeClr val="accent6">
                      <a:lumMod val="60000"/>
                      <a:tint val="96000"/>
                      <a:satMod val="100000"/>
                      <a:lumMod val="104000"/>
                    </a:schemeClr>
                  </a:gs>
                  <a:gs pos="78000">
                    <a:schemeClr val="accent6">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7-2DDF-43EB-AE3B-98C21C7A421C}"/>
              </c:ext>
            </c:extLst>
          </c:dPt>
          <c:dPt>
            <c:idx val="12"/>
            <c:bubble3D val="0"/>
            <c:spPr>
              <a:gradFill rotWithShape="1">
                <a:gsLst>
                  <a:gs pos="0">
                    <a:schemeClr val="accent1">
                      <a:lumMod val="80000"/>
                      <a:lumOff val="20000"/>
                      <a:tint val="96000"/>
                      <a:satMod val="100000"/>
                      <a:lumMod val="104000"/>
                    </a:schemeClr>
                  </a:gs>
                  <a:gs pos="78000">
                    <a:schemeClr val="accent1">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9-2DDF-43EB-AE3B-98C21C7A421C}"/>
              </c:ext>
            </c:extLst>
          </c:dPt>
          <c:dPt>
            <c:idx val="13"/>
            <c:bubble3D val="0"/>
            <c:spPr>
              <a:gradFill rotWithShape="1">
                <a:gsLst>
                  <a:gs pos="0">
                    <a:schemeClr val="accent2">
                      <a:lumMod val="80000"/>
                      <a:lumOff val="20000"/>
                      <a:tint val="96000"/>
                      <a:satMod val="100000"/>
                      <a:lumMod val="104000"/>
                    </a:schemeClr>
                  </a:gs>
                  <a:gs pos="78000">
                    <a:schemeClr val="accent2">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B-2DDF-43EB-AE3B-98C21C7A421C}"/>
              </c:ext>
            </c:extLst>
          </c:dPt>
          <c:dPt>
            <c:idx val="14"/>
            <c:bubble3D val="0"/>
            <c:spPr>
              <a:gradFill rotWithShape="1">
                <a:gsLst>
                  <a:gs pos="0">
                    <a:schemeClr val="accent3">
                      <a:lumMod val="80000"/>
                      <a:lumOff val="20000"/>
                      <a:tint val="96000"/>
                      <a:satMod val="100000"/>
                      <a:lumMod val="104000"/>
                    </a:schemeClr>
                  </a:gs>
                  <a:gs pos="78000">
                    <a:schemeClr val="accent3">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D-2DDF-43EB-AE3B-98C21C7A421C}"/>
              </c:ext>
            </c:extLst>
          </c:dPt>
          <c:dPt>
            <c:idx val="15"/>
            <c:bubble3D val="0"/>
            <c:spPr>
              <a:gradFill rotWithShape="1">
                <a:gsLst>
                  <a:gs pos="0">
                    <a:schemeClr val="accent4">
                      <a:lumMod val="80000"/>
                      <a:lumOff val="20000"/>
                      <a:tint val="96000"/>
                      <a:satMod val="100000"/>
                      <a:lumMod val="104000"/>
                    </a:schemeClr>
                  </a:gs>
                  <a:gs pos="78000">
                    <a:schemeClr val="accent4">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F-2DDF-43EB-AE3B-98C21C7A421C}"/>
              </c:ext>
            </c:extLst>
          </c:dPt>
          <c:dPt>
            <c:idx val="16"/>
            <c:bubble3D val="0"/>
            <c:spPr>
              <a:gradFill rotWithShape="1">
                <a:gsLst>
                  <a:gs pos="0">
                    <a:schemeClr val="accent5">
                      <a:lumMod val="80000"/>
                      <a:lumOff val="20000"/>
                      <a:tint val="96000"/>
                      <a:satMod val="100000"/>
                      <a:lumMod val="104000"/>
                    </a:schemeClr>
                  </a:gs>
                  <a:gs pos="78000">
                    <a:schemeClr val="accent5">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1-2DDF-43EB-AE3B-98C21C7A421C}"/>
              </c:ext>
            </c:extLst>
          </c:dPt>
          <c:dPt>
            <c:idx val="17"/>
            <c:bubble3D val="0"/>
            <c:spPr>
              <a:gradFill rotWithShape="1">
                <a:gsLst>
                  <a:gs pos="0">
                    <a:schemeClr val="accent6">
                      <a:lumMod val="80000"/>
                      <a:lumOff val="20000"/>
                      <a:tint val="96000"/>
                      <a:satMod val="100000"/>
                      <a:lumMod val="104000"/>
                    </a:schemeClr>
                  </a:gs>
                  <a:gs pos="78000">
                    <a:schemeClr val="accent6">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3-2DDF-43EB-AE3B-98C21C7A421C}"/>
              </c:ext>
            </c:extLst>
          </c:dPt>
          <c:dPt>
            <c:idx val="18"/>
            <c:bubble3D val="0"/>
            <c:spPr>
              <a:gradFill rotWithShape="1">
                <a:gsLst>
                  <a:gs pos="0">
                    <a:schemeClr val="accent1">
                      <a:lumMod val="80000"/>
                      <a:tint val="96000"/>
                      <a:satMod val="100000"/>
                      <a:lumMod val="104000"/>
                    </a:schemeClr>
                  </a:gs>
                  <a:gs pos="78000">
                    <a:schemeClr val="accent1">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5-2DDF-43EB-AE3B-98C21C7A421C}"/>
              </c:ext>
            </c:extLst>
          </c:dPt>
          <c:dPt>
            <c:idx val="19"/>
            <c:bubble3D val="0"/>
            <c:spPr>
              <a:gradFill rotWithShape="1">
                <a:gsLst>
                  <a:gs pos="0">
                    <a:schemeClr val="accent2">
                      <a:lumMod val="80000"/>
                      <a:tint val="96000"/>
                      <a:satMod val="100000"/>
                      <a:lumMod val="104000"/>
                    </a:schemeClr>
                  </a:gs>
                  <a:gs pos="78000">
                    <a:schemeClr val="accent2">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7-2DDF-43EB-AE3B-98C21C7A421C}"/>
              </c:ext>
            </c:extLst>
          </c:dPt>
          <c:dPt>
            <c:idx val="20"/>
            <c:bubble3D val="0"/>
            <c:spPr>
              <a:gradFill rotWithShape="1">
                <a:gsLst>
                  <a:gs pos="0">
                    <a:schemeClr val="accent3">
                      <a:lumMod val="80000"/>
                      <a:tint val="96000"/>
                      <a:satMod val="100000"/>
                      <a:lumMod val="104000"/>
                    </a:schemeClr>
                  </a:gs>
                  <a:gs pos="78000">
                    <a:schemeClr val="accent3">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9-2DDF-43EB-AE3B-98C21C7A421C}"/>
              </c:ext>
            </c:extLst>
          </c:dPt>
          <c:dLbls>
            <c:dLbl>
              <c:idx val="0"/>
              <c:layout>
                <c:manualLayout>
                  <c:x val="1.9401180210584033E-2"/>
                  <c:y val="-1.8338761989392043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1217750375887499E-2"/>
                      <c:h val="7.0990732394426215E-2"/>
                    </c:manualLayout>
                  </c15:layout>
                </c:ext>
                <c:ext xmlns:c16="http://schemas.microsoft.com/office/drawing/2014/chart" uri="{C3380CC4-5D6E-409C-BE32-E72D297353CC}">
                  <c16:uniqueId val="{00000001-2DDF-43EB-AE3B-98C21C7A421C}"/>
                </c:ext>
              </c:extLst>
            </c:dLbl>
            <c:dLbl>
              <c:idx val="1"/>
              <c:layout>
                <c:manualLayout>
                  <c:x val="5.6430178489443539E-2"/>
                  <c:y val="-3.394668090157247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DDF-43EB-AE3B-98C21C7A421C}"/>
                </c:ext>
              </c:extLst>
            </c:dLbl>
            <c:dLbl>
              <c:idx val="2"/>
              <c:layout>
                <c:manualLayout>
                  <c:x val="5.5465642021536423E-3"/>
                  <c:y val="1.27747758770418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DDF-43EB-AE3B-98C21C7A421C}"/>
                </c:ext>
              </c:extLst>
            </c:dLbl>
            <c:dLbl>
              <c:idx val="3"/>
              <c:layout>
                <c:manualLayout>
                  <c:x val="1.3211979311046245E-2"/>
                  <c:y val="9.4536599767797835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DDF-43EB-AE3B-98C21C7A421C}"/>
                </c:ext>
              </c:extLst>
            </c:dLbl>
            <c:dLbl>
              <c:idx val="4"/>
              <c:layout>
                <c:manualLayout>
                  <c:x val="-5.1609734126232924E-3"/>
                  <c:y val="-4.0396339839196709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3.8019578788412875E-2"/>
                      <c:h val="7.0204669390051336E-2"/>
                    </c:manualLayout>
                  </c15:layout>
                </c:ext>
                <c:ext xmlns:c16="http://schemas.microsoft.com/office/drawing/2014/chart" uri="{C3380CC4-5D6E-409C-BE32-E72D297353CC}">
                  <c16:uniqueId val="{00000009-2DDF-43EB-AE3B-98C21C7A421C}"/>
                </c:ext>
              </c:extLst>
            </c:dLbl>
            <c:dLbl>
              <c:idx val="5"/>
              <c:layout>
                <c:manualLayout>
                  <c:x val="-1.1918706730827429E-2"/>
                  <c:y val="-7.1306409763661829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536480918500399E-2"/>
                      <c:h val="7.6130988082683121E-2"/>
                    </c:manualLayout>
                  </c15:layout>
                </c:ext>
                <c:ext xmlns:c16="http://schemas.microsoft.com/office/drawing/2014/chart" uri="{C3380CC4-5D6E-409C-BE32-E72D297353CC}">
                  <c16:uniqueId val="{0000000B-2DDF-43EB-AE3B-98C21C7A421C}"/>
                </c:ext>
              </c:extLst>
            </c:dLbl>
            <c:dLbl>
              <c:idx val="6"/>
              <c:layout>
                <c:manualLayout>
                  <c:x val="1.7117568470273882E-3"/>
                  <c:y val="-1.205944777941862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DDF-43EB-AE3B-98C21C7A421C}"/>
                </c:ext>
              </c:extLst>
            </c:dLbl>
            <c:dLbl>
              <c:idx val="7"/>
              <c:layout>
                <c:manualLayout>
                  <c:x val="1.3742196662597725E-3"/>
                  <c:y val="4.8943143484866886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9670663166598489E-2"/>
                      <c:h val="5.5018678575560781E-2"/>
                    </c:manualLayout>
                  </c15:layout>
                </c:ext>
                <c:ext xmlns:c16="http://schemas.microsoft.com/office/drawing/2014/chart" uri="{C3380CC4-5D6E-409C-BE32-E72D297353CC}">
                  <c16:uniqueId val="{0000000F-2DDF-43EB-AE3B-98C21C7A421C}"/>
                </c:ext>
              </c:extLst>
            </c:dLbl>
            <c:dLbl>
              <c:idx val="8"/>
              <c:layout>
                <c:manualLayout>
                  <c:x val="5.7512894953859944E-2"/>
                  <c:y val="-2.4278052673413392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752864052269986E-2"/>
                      <c:h val="6.7686064279834202E-2"/>
                    </c:manualLayout>
                  </c15:layout>
                </c:ext>
                <c:ext xmlns:c16="http://schemas.microsoft.com/office/drawing/2014/chart" uri="{C3380CC4-5D6E-409C-BE32-E72D297353CC}">
                  <c16:uniqueId val="{00000011-2DDF-43EB-AE3B-98C21C7A421C}"/>
                </c:ext>
              </c:extLst>
            </c:dLbl>
            <c:dLbl>
              <c:idx val="9"/>
              <c:layout>
                <c:manualLayout>
                  <c:x val="2.7670365160288004E-2"/>
                  <c:y val="-9.1698471452407899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9692471860395729E-2"/>
                      <c:h val="7.6130988082683121E-2"/>
                    </c:manualLayout>
                  </c15:layout>
                </c:ext>
                <c:ext xmlns:c16="http://schemas.microsoft.com/office/drawing/2014/chart" uri="{C3380CC4-5D6E-409C-BE32-E72D297353CC}">
                  <c16:uniqueId val="{00000013-2DDF-43EB-AE3B-98C21C7A421C}"/>
                </c:ext>
              </c:extLst>
            </c:dLbl>
            <c:dLbl>
              <c:idx val="10"/>
              <c:layout>
                <c:manualLayout>
                  <c:x val="4.430059902650034E-2"/>
                  <c:y val="3.960734674568317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5-2DDF-43EB-AE3B-98C21C7A421C}"/>
                </c:ext>
              </c:extLst>
            </c:dLbl>
            <c:dLbl>
              <c:idx val="11"/>
              <c:layout>
                <c:manualLayout>
                  <c:x val="4.2187523798955066E-2"/>
                  <c:y val="4.6077915864887728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5.1856303198091605E-2"/>
                      <c:h val="7.1908526181258647E-2"/>
                    </c:manualLayout>
                  </c15:layout>
                </c:ext>
                <c:ext xmlns:c16="http://schemas.microsoft.com/office/drawing/2014/chart" uri="{C3380CC4-5D6E-409C-BE32-E72D297353CC}">
                  <c16:uniqueId val="{00000017-2DDF-43EB-AE3B-98C21C7A421C}"/>
                </c:ext>
              </c:extLst>
            </c:dLbl>
            <c:dLbl>
              <c:idx val="12"/>
              <c:layout>
                <c:manualLayout>
                  <c:x val="2.4530806999449369E-2"/>
                  <c:y val="3.2784101442882442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3.6709483834220534E-2"/>
                      <c:h val="8.8798373786956514E-2"/>
                    </c:manualLayout>
                  </c15:layout>
                </c:ext>
                <c:ext xmlns:c16="http://schemas.microsoft.com/office/drawing/2014/chart" uri="{C3380CC4-5D6E-409C-BE32-E72D297353CC}">
                  <c16:uniqueId val="{00000019-2DDF-43EB-AE3B-98C21C7A421C}"/>
                </c:ext>
              </c:extLst>
            </c:dLbl>
            <c:dLbl>
              <c:idx val="13"/>
              <c:layout>
                <c:manualLayout>
                  <c:x val="2.3443942717138948E-2"/>
                  <c:y val="1.9665559625715742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3.8873315171916396E-2"/>
                      <c:h val="8.8798373786956514E-2"/>
                    </c:manualLayout>
                  </c15:layout>
                </c:ext>
                <c:ext xmlns:c16="http://schemas.microsoft.com/office/drawing/2014/chart" uri="{C3380CC4-5D6E-409C-BE32-E72D297353CC}">
                  <c16:uniqueId val="{0000001B-2DDF-43EB-AE3B-98C21C7A421C}"/>
                </c:ext>
              </c:extLst>
            </c:dLbl>
            <c:dLbl>
              <c:idx val="14"/>
              <c:layout>
                <c:manualLayout>
                  <c:x val="8.4703881160801513E-3"/>
                  <c:y val="-1.2403900729318879E-16"/>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3.9654770996934152E-2"/>
                      <c:h val="5.822566587607534E-2"/>
                    </c:manualLayout>
                  </c15:layout>
                </c:ext>
                <c:ext xmlns:c16="http://schemas.microsoft.com/office/drawing/2014/chart" uri="{C3380CC4-5D6E-409C-BE32-E72D297353CC}">
                  <c16:uniqueId val="{0000001D-2DDF-43EB-AE3B-98C21C7A421C}"/>
                </c:ext>
              </c:extLst>
            </c:dLbl>
            <c:dLbl>
              <c:idx val="15"/>
              <c:layout>
                <c:manualLayout>
                  <c:x val="-1.2224911277495273E-2"/>
                  <c:y val="-1.0309918191911249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5.1856303198091605E-2"/>
                      <c:h val="8.457591188553204E-2"/>
                    </c:manualLayout>
                  </c15:layout>
                </c:ext>
                <c:ext xmlns:c16="http://schemas.microsoft.com/office/drawing/2014/chart" uri="{C3380CC4-5D6E-409C-BE32-E72D297353CC}">
                  <c16:uniqueId val="{0000001F-2DDF-43EB-AE3B-98C21C7A421C}"/>
                </c:ext>
              </c:extLst>
            </c:dLbl>
            <c:dLbl>
              <c:idx val="16"/>
              <c:layout>
                <c:manualLayout>
                  <c:x val="-4.8815192817774557E-2"/>
                  <c:y val="-3.4581253231399057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21-2DDF-43EB-AE3B-98C21C7A421C}"/>
                </c:ext>
              </c:extLst>
            </c:dLbl>
            <c:dLbl>
              <c:idx val="17"/>
              <c:layout>
                <c:manualLayout>
                  <c:x val="-5.6486480017581466E-3"/>
                  <c:y val="-8.3339726255091603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23-2DDF-43EB-AE3B-98C21C7A421C}"/>
                </c:ext>
              </c:extLst>
            </c:dLbl>
            <c:dLbl>
              <c:idx val="18"/>
              <c:layout>
                <c:manualLayout>
                  <c:x val="-3.2734679009251484E-2"/>
                  <c:y val="1.788628211897098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25-2DDF-43EB-AE3B-98C21C7A421C}"/>
                </c:ext>
              </c:extLst>
            </c:dLbl>
            <c:dLbl>
              <c:idx val="19"/>
              <c:layout>
                <c:manualLayout>
                  <c:x val="-3.6282169740130675E-2"/>
                  <c:y val="-1.96620434587747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27-2DDF-43EB-AE3B-98C21C7A421C}"/>
                </c:ext>
              </c:extLst>
            </c:dLbl>
            <c:dLbl>
              <c:idx val="20"/>
              <c:layout>
                <c:manualLayout>
                  <c:x val="-3.6010538993296037E-3"/>
                  <c:y val="-1.6247610645493311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9692471860395729E-2"/>
                      <c:h val="7.6130988082683121E-2"/>
                    </c:manualLayout>
                  </c15:layout>
                </c:ext>
                <c:ext xmlns:c16="http://schemas.microsoft.com/office/drawing/2014/chart" uri="{C3380CC4-5D6E-409C-BE32-E72D297353CC}">
                  <c16:uniqueId val="{00000029-2DDF-43EB-AE3B-98C21C7A421C}"/>
                </c:ext>
              </c:extLst>
            </c:dLbl>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'Number of opening'!$A$4:$A$25</c:f>
              <c:strCache>
                <c:ptCount val="21"/>
                <c:pt idx="0">
                  <c:v>NAHAR SINGH is hiring for this job</c:v>
                </c:pt>
                <c:pt idx="1">
                  <c:v>Financial Services</c:v>
                </c:pt>
                <c:pt idx="2">
                  <c:v>51-200 employees </c:v>
                </c:pt>
                <c:pt idx="3">
                  <c:v>51-200 employees</c:v>
                </c:pt>
                <c:pt idx="4">
                  <c:v>51-100 employees</c:v>
                </c:pt>
                <c:pt idx="5">
                  <c:v>501-1,000 employees </c:v>
                </c:pt>
                <c:pt idx="6">
                  <c:v>501-1,000 employees</c:v>
                </c:pt>
                <c:pt idx="7">
                  <c:v>500+ employees</c:v>
                </c:pt>
                <c:pt idx="8">
                  <c:v>5,001-10,000 employees </c:v>
                </c:pt>
                <c:pt idx="9">
                  <c:v>5,001-10,000 employees</c:v>
                </c:pt>
                <c:pt idx="10">
                  <c:v>25-50 employees</c:v>
                </c:pt>
                <c:pt idx="11">
                  <c:v>201-500 employees </c:v>
                </c:pt>
                <c:pt idx="12">
                  <c:v>201-500 employees</c:v>
                </c:pt>
                <c:pt idx="13">
                  <c:v>11-50 employees </c:v>
                </c:pt>
                <c:pt idx="14">
                  <c:v>11-50 employees</c:v>
                </c:pt>
                <c:pt idx="15">
                  <c:v>1-10 employees </c:v>
                </c:pt>
                <c:pt idx="16">
                  <c:v>1-10 employees</c:v>
                </c:pt>
                <c:pt idx="17">
                  <c:v>10,001+ employees </c:v>
                </c:pt>
                <c:pt idx="18">
                  <c:v>10,001+ employees</c:v>
                </c:pt>
                <c:pt idx="19">
                  <c:v>1,001-5,000 employees </c:v>
                </c:pt>
                <c:pt idx="20">
                  <c:v>1,001-5,000 employees</c:v>
                </c:pt>
              </c:strCache>
            </c:strRef>
          </c:cat>
          <c:val>
            <c:numRef>
              <c:f>'Number of opening'!$B$4:$B$25</c:f>
              <c:numCache>
                <c:formatCode>General</c:formatCode>
                <c:ptCount val="21"/>
                <c:pt idx="0">
                  <c:v>1</c:v>
                </c:pt>
                <c:pt idx="1">
                  <c:v>1</c:v>
                </c:pt>
                <c:pt idx="2">
                  <c:v>15</c:v>
                </c:pt>
                <c:pt idx="3">
                  <c:v>33</c:v>
                </c:pt>
                <c:pt idx="4">
                  <c:v>1</c:v>
                </c:pt>
                <c:pt idx="5">
                  <c:v>7</c:v>
                </c:pt>
                <c:pt idx="6">
                  <c:v>4</c:v>
                </c:pt>
                <c:pt idx="7">
                  <c:v>1</c:v>
                </c:pt>
                <c:pt idx="8">
                  <c:v>8</c:v>
                </c:pt>
                <c:pt idx="9">
                  <c:v>1</c:v>
                </c:pt>
                <c:pt idx="10">
                  <c:v>1</c:v>
                </c:pt>
                <c:pt idx="11">
                  <c:v>14</c:v>
                </c:pt>
                <c:pt idx="12">
                  <c:v>10</c:v>
                </c:pt>
                <c:pt idx="13">
                  <c:v>31</c:v>
                </c:pt>
                <c:pt idx="14">
                  <c:v>18</c:v>
                </c:pt>
                <c:pt idx="15">
                  <c:v>5</c:v>
                </c:pt>
                <c:pt idx="16">
                  <c:v>15</c:v>
                </c:pt>
                <c:pt idx="17">
                  <c:v>114</c:v>
                </c:pt>
                <c:pt idx="18">
                  <c:v>11</c:v>
                </c:pt>
                <c:pt idx="19">
                  <c:v>12</c:v>
                </c:pt>
                <c:pt idx="20">
                  <c:v>16</c:v>
                </c:pt>
              </c:numCache>
            </c:numRef>
          </c:val>
          <c:extLst>
            <c:ext xmlns:c16="http://schemas.microsoft.com/office/drawing/2014/chart" uri="{C3380CC4-5D6E-409C-BE32-E72D297353CC}">
              <c16:uniqueId val="{0000002A-2DDF-43EB-AE3B-98C21C7A421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617768109508924"/>
          <c:y val="3.3627567557200679E-2"/>
          <c:w val="0.31345957387086876"/>
          <c:h val="0.914240020116393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[FINAL_PROJECTsub2.xlsx]Count the number of jobs across!PivotTable4</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Jobs</a:t>
            </a:r>
            <a:r>
              <a:rPr lang="en-IN" b="1" baseline="0"/>
              <a:t> in Different Cities</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743056238556706E-2"/>
          <c:y val="9.2874989451468479E-2"/>
          <c:w val="0.72078412319890839"/>
          <c:h val="0.50620490256311568"/>
        </c:manualLayout>
      </c:layout>
      <c:barChart>
        <c:barDir val="col"/>
        <c:grouping val="stacked"/>
        <c:varyColors val="0"/>
        <c:ser>
          <c:idx val="0"/>
          <c:order val="0"/>
          <c:tx>
            <c:strRef>
              <c:f>'Count the number of jobs across'!$B$3:$B$4</c:f>
              <c:strCache>
                <c:ptCount val="1"/>
                <c:pt idx="0">
                  <c:v>India</c:v>
                </c:pt>
              </c:strCache>
            </c:strRef>
          </c:tx>
          <c:spPr>
            <a:solidFill>
              <a:schemeClr val="accent1"/>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across'!$B$5:$B$40</c:f>
              <c:numCache>
                <c:formatCode>General</c:formatCode>
                <c:ptCount val="35"/>
                <c:pt idx="0">
                  <c:v>28</c:v>
                </c:pt>
                <c:pt idx="2">
                  <c:v>1</c:v>
                </c:pt>
                <c:pt idx="6">
                  <c:v>1</c:v>
                </c:pt>
                <c:pt idx="7">
                  <c:v>1</c:v>
                </c:pt>
                <c:pt idx="8">
                  <c:v>1</c:v>
                </c:pt>
                <c:pt idx="9">
                  <c:v>1</c:v>
                </c:pt>
              </c:numCache>
            </c:numRef>
          </c:val>
          <c:extLst>
            <c:ext xmlns:c16="http://schemas.microsoft.com/office/drawing/2014/chart" uri="{C3380CC4-5D6E-409C-BE32-E72D297353CC}">
              <c16:uniqueId val="{00000000-F1C5-4817-ACCB-D94157EB43F3}"/>
            </c:ext>
          </c:extLst>
        </c:ser>
        <c:ser>
          <c:idx val="1"/>
          <c:order val="1"/>
          <c:tx>
            <c:strRef>
              <c:f>'Count the number of jobs across'!$C$3:$C$4</c:f>
              <c:strCache>
                <c:ptCount val="1"/>
                <c:pt idx="0">
                  <c:v>Gurugram, Haryana, India</c:v>
                </c:pt>
              </c:strCache>
            </c:strRef>
          </c:tx>
          <c:spPr>
            <a:solidFill>
              <a:schemeClr val="accent2"/>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across'!$C$5:$C$40</c:f>
              <c:numCache>
                <c:formatCode>General</c:formatCode>
                <c:ptCount val="35"/>
                <c:pt idx="0">
                  <c:v>18</c:v>
                </c:pt>
                <c:pt idx="2">
                  <c:v>2</c:v>
                </c:pt>
                <c:pt idx="4">
                  <c:v>1</c:v>
                </c:pt>
                <c:pt idx="7">
                  <c:v>2</c:v>
                </c:pt>
                <c:pt idx="12">
                  <c:v>1</c:v>
                </c:pt>
                <c:pt idx="16">
                  <c:v>2</c:v>
                </c:pt>
                <c:pt idx="22">
                  <c:v>1</c:v>
                </c:pt>
                <c:pt idx="23">
                  <c:v>2</c:v>
                </c:pt>
                <c:pt idx="30">
                  <c:v>1</c:v>
                </c:pt>
                <c:pt idx="33">
                  <c:v>1</c:v>
                </c:pt>
              </c:numCache>
            </c:numRef>
          </c:val>
          <c:extLst>
            <c:ext xmlns:c16="http://schemas.microsoft.com/office/drawing/2014/chart" uri="{C3380CC4-5D6E-409C-BE32-E72D297353CC}">
              <c16:uniqueId val="{00000001-F1C5-4817-ACCB-D94157EB43F3}"/>
            </c:ext>
          </c:extLst>
        </c:ser>
        <c:ser>
          <c:idx val="2"/>
          <c:order val="2"/>
          <c:tx>
            <c:strRef>
              <c:f>'Count the number of jobs across'!$D$3:$D$4</c:f>
              <c:strCache>
                <c:ptCount val="1"/>
                <c:pt idx="0">
                  <c:v>Pune, Maharashtra, India</c:v>
                </c:pt>
              </c:strCache>
            </c:strRef>
          </c:tx>
          <c:spPr>
            <a:solidFill>
              <a:schemeClr val="accent3"/>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across'!$D$5:$D$40</c:f>
              <c:numCache>
                <c:formatCode>General</c:formatCode>
                <c:ptCount val="35"/>
                <c:pt idx="0">
                  <c:v>2</c:v>
                </c:pt>
                <c:pt idx="1">
                  <c:v>22</c:v>
                </c:pt>
                <c:pt idx="6">
                  <c:v>1</c:v>
                </c:pt>
                <c:pt idx="11">
                  <c:v>1</c:v>
                </c:pt>
                <c:pt idx="13">
                  <c:v>2</c:v>
                </c:pt>
              </c:numCache>
            </c:numRef>
          </c:val>
          <c:extLst>
            <c:ext xmlns:c16="http://schemas.microsoft.com/office/drawing/2014/chart" uri="{C3380CC4-5D6E-409C-BE32-E72D297353CC}">
              <c16:uniqueId val="{00000002-F1C5-4817-ACCB-D94157EB43F3}"/>
            </c:ext>
          </c:extLst>
        </c:ser>
        <c:ser>
          <c:idx val="3"/>
          <c:order val="3"/>
          <c:tx>
            <c:strRef>
              <c:f>'Count the number of jobs across'!$E$3:$E$4</c:f>
              <c:strCache>
                <c:ptCount val="1"/>
                <c:pt idx="0">
                  <c:v>Bengaluru, Karnataka, India</c:v>
                </c:pt>
              </c:strCache>
            </c:strRef>
          </c:tx>
          <c:spPr>
            <a:solidFill>
              <a:schemeClr val="accent4"/>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across'!$E$5:$E$40</c:f>
              <c:numCache>
                <c:formatCode>General</c:formatCode>
                <c:ptCount val="35"/>
                <c:pt idx="0">
                  <c:v>6</c:v>
                </c:pt>
                <c:pt idx="1">
                  <c:v>7</c:v>
                </c:pt>
                <c:pt idx="2">
                  <c:v>2</c:v>
                </c:pt>
                <c:pt idx="4">
                  <c:v>1</c:v>
                </c:pt>
                <c:pt idx="5">
                  <c:v>1</c:v>
                </c:pt>
                <c:pt idx="6">
                  <c:v>2</c:v>
                </c:pt>
                <c:pt idx="7">
                  <c:v>1</c:v>
                </c:pt>
                <c:pt idx="8">
                  <c:v>1</c:v>
                </c:pt>
                <c:pt idx="9">
                  <c:v>1</c:v>
                </c:pt>
                <c:pt idx="17">
                  <c:v>1</c:v>
                </c:pt>
                <c:pt idx="18">
                  <c:v>2</c:v>
                </c:pt>
                <c:pt idx="21">
                  <c:v>1</c:v>
                </c:pt>
              </c:numCache>
            </c:numRef>
          </c:val>
          <c:extLst>
            <c:ext xmlns:c16="http://schemas.microsoft.com/office/drawing/2014/chart" uri="{C3380CC4-5D6E-409C-BE32-E72D297353CC}">
              <c16:uniqueId val="{00000003-F1C5-4817-ACCB-D94157EB43F3}"/>
            </c:ext>
          </c:extLst>
        </c:ser>
        <c:ser>
          <c:idx val="4"/>
          <c:order val="4"/>
          <c:tx>
            <c:strRef>
              <c:f>'Count the number of jobs across'!$F$3:$F$4</c:f>
              <c:strCache>
                <c:ptCount val="1"/>
                <c:pt idx="0">
                  <c:v>Mumbai, Maharashtra, India</c:v>
                </c:pt>
              </c:strCache>
            </c:strRef>
          </c:tx>
          <c:spPr>
            <a:solidFill>
              <a:schemeClr val="accent5"/>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across'!$F$5:$F$40</c:f>
              <c:numCache>
                <c:formatCode>General</c:formatCode>
                <c:ptCount val="35"/>
                <c:pt idx="0">
                  <c:v>7</c:v>
                </c:pt>
                <c:pt idx="1">
                  <c:v>3</c:v>
                </c:pt>
                <c:pt idx="2">
                  <c:v>2</c:v>
                </c:pt>
                <c:pt idx="3">
                  <c:v>1</c:v>
                </c:pt>
                <c:pt idx="4">
                  <c:v>1</c:v>
                </c:pt>
                <c:pt idx="7">
                  <c:v>2</c:v>
                </c:pt>
                <c:pt idx="8">
                  <c:v>1</c:v>
                </c:pt>
                <c:pt idx="34">
                  <c:v>1</c:v>
                </c:pt>
              </c:numCache>
            </c:numRef>
          </c:val>
          <c:extLst>
            <c:ext xmlns:c16="http://schemas.microsoft.com/office/drawing/2014/chart" uri="{C3380CC4-5D6E-409C-BE32-E72D297353CC}">
              <c16:uniqueId val="{00000004-F1C5-4817-ACCB-D94157EB43F3}"/>
            </c:ext>
          </c:extLst>
        </c:ser>
        <c:ser>
          <c:idx val="5"/>
          <c:order val="5"/>
          <c:tx>
            <c:strRef>
              <c:f>'Count the number of jobs across'!$G$3:$G$4</c:f>
              <c:strCache>
                <c:ptCount val="1"/>
                <c:pt idx="0">
                  <c:v>New Delhi, Delhi, India</c:v>
                </c:pt>
              </c:strCache>
            </c:strRef>
          </c:tx>
          <c:spPr>
            <a:solidFill>
              <a:schemeClr val="accent6"/>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across'!$G$5:$G$40</c:f>
              <c:numCache>
                <c:formatCode>General</c:formatCode>
                <c:ptCount val="35"/>
                <c:pt idx="0">
                  <c:v>12</c:v>
                </c:pt>
                <c:pt idx="1">
                  <c:v>2</c:v>
                </c:pt>
                <c:pt idx="2">
                  <c:v>1</c:v>
                </c:pt>
                <c:pt idx="17">
                  <c:v>1</c:v>
                </c:pt>
                <c:pt idx="18">
                  <c:v>1</c:v>
                </c:pt>
              </c:numCache>
            </c:numRef>
          </c:val>
          <c:extLst>
            <c:ext xmlns:c16="http://schemas.microsoft.com/office/drawing/2014/chart" uri="{C3380CC4-5D6E-409C-BE32-E72D297353CC}">
              <c16:uniqueId val="{00000005-F1C5-4817-ACCB-D94157EB43F3}"/>
            </c:ext>
          </c:extLst>
        </c:ser>
        <c:ser>
          <c:idx val="6"/>
          <c:order val="6"/>
          <c:tx>
            <c:strRef>
              <c:f>'Count the number of jobs across'!$H$3:$H$4</c:f>
              <c:strCache>
                <c:ptCount val="1"/>
                <c:pt idx="0">
                  <c:v>Gurgaon, Haryana, India</c:v>
                </c:pt>
              </c:strCache>
            </c:strRef>
          </c:tx>
          <c:spPr>
            <a:solidFill>
              <a:schemeClr val="accent1">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across'!$H$5:$H$40</c:f>
              <c:numCache>
                <c:formatCode>General</c:formatCode>
                <c:ptCount val="35"/>
                <c:pt idx="0">
                  <c:v>3</c:v>
                </c:pt>
                <c:pt idx="2">
                  <c:v>1</c:v>
                </c:pt>
                <c:pt idx="3">
                  <c:v>6</c:v>
                </c:pt>
                <c:pt idx="4">
                  <c:v>1</c:v>
                </c:pt>
                <c:pt idx="11">
                  <c:v>1</c:v>
                </c:pt>
                <c:pt idx="13">
                  <c:v>1</c:v>
                </c:pt>
                <c:pt idx="14">
                  <c:v>1</c:v>
                </c:pt>
                <c:pt idx="21">
                  <c:v>1</c:v>
                </c:pt>
                <c:pt idx="24">
                  <c:v>1</c:v>
                </c:pt>
                <c:pt idx="32">
                  <c:v>1</c:v>
                </c:pt>
              </c:numCache>
            </c:numRef>
          </c:val>
          <c:extLst>
            <c:ext xmlns:c16="http://schemas.microsoft.com/office/drawing/2014/chart" uri="{C3380CC4-5D6E-409C-BE32-E72D297353CC}">
              <c16:uniqueId val="{00000006-F1C5-4817-ACCB-D94157EB43F3}"/>
            </c:ext>
          </c:extLst>
        </c:ser>
        <c:ser>
          <c:idx val="7"/>
          <c:order val="7"/>
          <c:tx>
            <c:strRef>
              <c:f>'Count the number of jobs across'!$I$3:$I$4</c:f>
              <c:strCache>
                <c:ptCount val="1"/>
                <c:pt idx="0">
                  <c:v>Chennai, Tamil Nadu, India</c:v>
                </c:pt>
              </c:strCache>
            </c:strRef>
          </c:tx>
          <c:spPr>
            <a:solidFill>
              <a:schemeClr val="accent2">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across'!$I$5:$I$40</c:f>
              <c:numCache>
                <c:formatCode>General</c:formatCode>
                <c:ptCount val="35"/>
                <c:pt idx="0">
                  <c:v>1</c:v>
                </c:pt>
                <c:pt idx="1">
                  <c:v>5</c:v>
                </c:pt>
                <c:pt idx="2">
                  <c:v>3</c:v>
                </c:pt>
                <c:pt idx="5">
                  <c:v>1</c:v>
                </c:pt>
                <c:pt idx="6">
                  <c:v>1</c:v>
                </c:pt>
                <c:pt idx="9">
                  <c:v>1</c:v>
                </c:pt>
                <c:pt idx="11">
                  <c:v>1</c:v>
                </c:pt>
                <c:pt idx="19">
                  <c:v>1</c:v>
                </c:pt>
              </c:numCache>
            </c:numRef>
          </c:val>
          <c:extLst>
            <c:ext xmlns:c16="http://schemas.microsoft.com/office/drawing/2014/chart" uri="{C3380CC4-5D6E-409C-BE32-E72D297353CC}">
              <c16:uniqueId val="{00000007-F1C5-4817-ACCB-D94157EB43F3}"/>
            </c:ext>
          </c:extLst>
        </c:ser>
        <c:ser>
          <c:idx val="8"/>
          <c:order val="8"/>
          <c:tx>
            <c:strRef>
              <c:f>'Count the number of jobs across'!$J$3:$J$4</c:f>
              <c:strCache>
                <c:ptCount val="1"/>
                <c:pt idx="0">
                  <c:v>Delhi, Delhi, India</c:v>
                </c:pt>
              </c:strCache>
            </c:strRef>
          </c:tx>
          <c:spPr>
            <a:solidFill>
              <a:schemeClr val="accent3">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across'!$J$5:$J$40</c:f>
              <c:numCache>
                <c:formatCode>General</c:formatCode>
                <c:ptCount val="35"/>
                <c:pt idx="0">
                  <c:v>3</c:v>
                </c:pt>
                <c:pt idx="1">
                  <c:v>3</c:v>
                </c:pt>
                <c:pt idx="2">
                  <c:v>1</c:v>
                </c:pt>
                <c:pt idx="3">
                  <c:v>2</c:v>
                </c:pt>
                <c:pt idx="9">
                  <c:v>1</c:v>
                </c:pt>
                <c:pt idx="10">
                  <c:v>1</c:v>
                </c:pt>
                <c:pt idx="17">
                  <c:v>1</c:v>
                </c:pt>
                <c:pt idx="20">
                  <c:v>1</c:v>
                </c:pt>
                <c:pt idx="22">
                  <c:v>1</c:v>
                </c:pt>
              </c:numCache>
            </c:numRef>
          </c:val>
          <c:extLst>
            <c:ext xmlns:c16="http://schemas.microsoft.com/office/drawing/2014/chart" uri="{C3380CC4-5D6E-409C-BE32-E72D297353CC}">
              <c16:uniqueId val="{00000008-F1C5-4817-ACCB-D94157EB43F3}"/>
            </c:ext>
          </c:extLst>
        </c:ser>
        <c:ser>
          <c:idx val="9"/>
          <c:order val="9"/>
          <c:tx>
            <c:strRef>
              <c:f>'Count the number of jobs across'!$K$3:$K$4</c:f>
              <c:strCache>
                <c:ptCount val="1"/>
                <c:pt idx="0">
                  <c:v>Delhi, India</c:v>
                </c:pt>
              </c:strCache>
            </c:strRef>
          </c:tx>
          <c:spPr>
            <a:solidFill>
              <a:schemeClr val="accent4">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across'!$K$5:$K$40</c:f>
              <c:numCache>
                <c:formatCode>General</c:formatCode>
                <c:ptCount val="35"/>
                <c:pt idx="0">
                  <c:v>6</c:v>
                </c:pt>
                <c:pt idx="1">
                  <c:v>1</c:v>
                </c:pt>
                <c:pt idx="2">
                  <c:v>2</c:v>
                </c:pt>
                <c:pt idx="6">
                  <c:v>1</c:v>
                </c:pt>
                <c:pt idx="9">
                  <c:v>1</c:v>
                </c:pt>
                <c:pt idx="11">
                  <c:v>2</c:v>
                </c:pt>
              </c:numCache>
            </c:numRef>
          </c:val>
          <c:extLst>
            <c:ext xmlns:c16="http://schemas.microsoft.com/office/drawing/2014/chart" uri="{C3380CC4-5D6E-409C-BE32-E72D297353CC}">
              <c16:uniqueId val="{00000009-F1C5-4817-ACCB-D94157EB43F3}"/>
            </c:ext>
          </c:extLst>
        </c:ser>
        <c:ser>
          <c:idx val="10"/>
          <c:order val="10"/>
          <c:tx>
            <c:strRef>
              <c:f>'Count the number of jobs across'!$L$3:$L$4</c:f>
              <c:strCache>
                <c:ptCount val="1"/>
                <c:pt idx="0">
                  <c:v>Hyderabad, Telangana, India</c:v>
                </c:pt>
              </c:strCache>
            </c:strRef>
          </c:tx>
          <c:spPr>
            <a:solidFill>
              <a:schemeClr val="accent5">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across'!$L$5:$L$40</c:f>
              <c:numCache>
                <c:formatCode>General</c:formatCode>
                <c:ptCount val="35"/>
                <c:pt idx="0">
                  <c:v>2</c:v>
                </c:pt>
                <c:pt idx="1">
                  <c:v>4</c:v>
                </c:pt>
                <c:pt idx="2">
                  <c:v>1</c:v>
                </c:pt>
                <c:pt idx="5">
                  <c:v>1</c:v>
                </c:pt>
                <c:pt idx="14">
                  <c:v>3</c:v>
                </c:pt>
              </c:numCache>
            </c:numRef>
          </c:val>
          <c:extLst>
            <c:ext xmlns:c16="http://schemas.microsoft.com/office/drawing/2014/chart" uri="{C3380CC4-5D6E-409C-BE32-E72D297353CC}">
              <c16:uniqueId val="{0000000A-F1C5-4817-ACCB-D94157EB43F3}"/>
            </c:ext>
          </c:extLst>
        </c:ser>
        <c:ser>
          <c:idx val="11"/>
          <c:order val="11"/>
          <c:tx>
            <c:strRef>
              <c:f>'Count the number of jobs across'!$M$3:$M$4</c:f>
              <c:strCache>
                <c:ptCount val="1"/>
                <c:pt idx="0">
                  <c:v>Kolkata, West Bengal, India</c:v>
                </c:pt>
              </c:strCache>
            </c:strRef>
          </c:tx>
          <c:spPr>
            <a:solidFill>
              <a:schemeClr val="accent6">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across'!$M$5:$M$40</c:f>
              <c:numCache>
                <c:formatCode>General</c:formatCode>
                <c:ptCount val="35"/>
                <c:pt idx="0">
                  <c:v>2</c:v>
                </c:pt>
                <c:pt idx="1">
                  <c:v>2</c:v>
                </c:pt>
                <c:pt idx="2">
                  <c:v>3</c:v>
                </c:pt>
                <c:pt idx="5">
                  <c:v>1</c:v>
                </c:pt>
                <c:pt idx="31">
                  <c:v>1</c:v>
                </c:pt>
              </c:numCache>
            </c:numRef>
          </c:val>
          <c:extLst>
            <c:ext xmlns:c16="http://schemas.microsoft.com/office/drawing/2014/chart" uri="{C3380CC4-5D6E-409C-BE32-E72D297353CC}">
              <c16:uniqueId val="{0000000B-F1C5-4817-ACCB-D94157EB43F3}"/>
            </c:ext>
          </c:extLst>
        </c:ser>
        <c:ser>
          <c:idx val="12"/>
          <c:order val="12"/>
          <c:tx>
            <c:strRef>
              <c:f>'Count the number of jobs across'!$N$3:$N$4</c:f>
              <c:strCache>
                <c:ptCount val="1"/>
                <c:pt idx="0">
                  <c:v>Kochi, Kerala, India</c:v>
                </c:pt>
              </c:strCache>
            </c:strRef>
          </c:tx>
          <c:spPr>
            <a:solidFill>
              <a:schemeClr val="accent1">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across'!$N$5:$N$40</c:f>
              <c:numCache>
                <c:formatCode>General</c:formatCode>
                <c:ptCount val="35"/>
                <c:pt idx="2">
                  <c:v>5</c:v>
                </c:pt>
                <c:pt idx="8">
                  <c:v>1</c:v>
                </c:pt>
                <c:pt idx="9">
                  <c:v>1</c:v>
                </c:pt>
                <c:pt idx="19">
                  <c:v>1</c:v>
                </c:pt>
              </c:numCache>
            </c:numRef>
          </c:val>
          <c:extLst>
            <c:ext xmlns:c16="http://schemas.microsoft.com/office/drawing/2014/chart" uri="{C3380CC4-5D6E-409C-BE32-E72D297353CC}">
              <c16:uniqueId val="{0000000C-F1C5-4817-ACCB-D94157EB43F3}"/>
            </c:ext>
          </c:extLst>
        </c:ser>
        <c:ser>
          <c:idx val="13"/>
          <c:order val="13"/>
          <c:tx>
            <c:strRef>
              <c:f>'Count the number of jobs across'!$O$3:$O$4</c:f>
              <c:strCache>
                <c:ptCount val="1"/>
                <c:pt idx="0">
                  <c:v>Navi Mumbai, Maharashtra, India</c:v>
                </c:pt>
              </c:strCache>
            </c:strRef>
          </c:tx>
          <c:spPr>
            <a:solidFill>
              <a:schemeClr val="accent2">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across'!$O$5:$O$40</c:f>
              <c:numCache>
                <c:formatCode>General</c:formatCode>
                <c:ptCount val="35"/>
                <c:pt idx="1">
                  <c:v>5</c:v>
                </c:pt>
                <c:pt idx="13">
                  <c:v>1</c:v>
                </c:pt>
              </c:numCache>
            </c:numRef>
          </c:val>
          <c:extLst>
            <c:ext xmlns:c16="http://schemas.microsoft.com/office/drawing/2014/chart" uri="{C3380CC4-5D6E-409C-BE32-E72D297353CC}">
              <c16:uniqueId val="{0000000D-F1C5-4817-ACCB-D94157EB43F3}"/>
            </c:ext>
          </c:extLst>
        </c:ser>
        <c:ser>
          <c:idx val="14"/>
          <c:order val="14"/>
          <c:tx>
            <c:strRef>
              <c:f>'Count the number of jobs across'!$P$3:$P$4</c:f>
              <c:strCache>
                <c:ptCount val="1"/>
                <c:pt idx="0">
                  <c:v>Ahmedabad, Gujarat, India</c:v>
                </c:pt>
              </c:strCache>
            </c:strRef>
          </c:tx>
          <c:spPr>
            <a:solidFill>
              <a:schemeClr val="accent3">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across'!$P$5:$P$40</c:f>
              <c:numCache>
                <c:formatCode>General</c:formatCode>
                <c:ptCount val="35"/>
                <c:pt idx="0">
                  <c:v>1</c:v>
                </c:pt>
                <c:pt idx="3">
                  <c:v>1</c:v>
                </c:pt>
                <c:pt idx="5">
                  <c:v>3</c:v>
                </c:pt>
              </c:numCache>
            </c:numRef>
          </c:val>
          <c:extLst>
            <c:ext xmlns:c16="http://schemas.microsoft.com/office/drawing/2014/chart" uri="{C3380CC4-5D6E-409C-BE32-E72D297353CC}">
              <c16:uniqueId val="{0000000E-F1C5-4817-ACCB-D94157EB43F3}"/>
            </c:ext>
          </c:extLst>
        </c:ser>
        <c:ser>
          <c:idx val="15"/>
          <c:order val="15"/>
          <c:tx>
            <c:strRef>
              <c:f>'Count the number of jobs across'!$Q$3:$Q$4</c:f>
              <c:strCache>
                <c:ptCount val="1"/>
                <c:pt idx="0">
                  <c:v>Greater Madurai Area</c:v>
                </c:pt>
              </c:strCache>
            </c:strRef>
          </c:tx>
          <c:spPr>
            <a:solidFill>
              <a:schemeClr val="accent4">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across'!$Q$5:$Q$40</c:f>
              <c:numCache>
                <c:formatCode>General</c:formatCode>
                <c:ptCount val="35"/>
                <c:pt idx="3">
                  <c:v>2</c:v>
                </c:pt>
                <c:pt idx="15">
                  <c:v>3</c:v>
                </c:pt>
              </c:numCache>
            </c:numRef>
          </c:val>
          <c:extLst>
            <c:ext xmlns:c16="http://schemas.microsoft.com/office/drawing/2014/chart" uri="{C3380CC4-5D6E-409C-BE32-E72D297353CC}">
              <c16:uniqueId val="{0000000F-F1C5-4817-ACCB-D94157EB43F3}"/>
            </c:ext>
          </c:extLst>
        </c:ser>
        <c:ser>
          <c:idx val="16"/>
          <c:order val="16"/>
          <c:tx>
            <c:strRef>
              <c:f>'Count the number of jobs across'!$R$3:$R$4</c:f>
              <c:strCache>
                <c:ptCount val="1"/>
                <c:pt idx="0">
                  <c:v>Nagpur, Maharashtra, India</c:v>
                </c:pt>
              </c:strCache>
            </c:strRef>
          </c:tx>
          <c:spPr>
            <a:solidFill>
              <a:schemeClr val="accent5">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across'!$R$5:$R$40</c:f>
              <c:numCache>
                <c:formatCode>General</c:formatCode>
                <c:ptCount val="35"/>
                <c:pt idx="1">
                  <c:v>4</c:v>
                </c:pt>
              </c:numCache>
            </c:numRef>
          </c:val>
          <c:extLst>
            <c:ext xmlns:c16="http://schemas.microsoft.com/office/drawing/2014/chart" uri="{C3380CC4-5D6E-409C-BE32-E72D297353CC}">
              <c16:uniqueId val="{00000010-F1C5-4817-ACCB-D94157EB43F3}"/>
            </c:ext>
          </c:extLst>
        </c:ser>
        <c:ser>
          <c:idx val="17"/>
          <c:order val="17"/>
          <c:tx>
            <c:strRef>
              <c:f>'Count the number of jobs across'!$S$3:$S$4</c:f>
              <c:strCache>
                <c:ptCount val="1"/>
                <c:pt idx="0">
                  <c:v>Salem, Tamil Nadu, India</c:v>
                </c:pt>
              </c:strCache>
            </c:strRef>
          </c:tx>
          <c:spPr>
            <a:solidFill>
              <a:schemeClr val="accent6">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across'!$S$5:$S$40</c:f>
              <c:numCache>
                <c:formatCode>General</c:formatCode>
                <c:ptCount val="35"/>
                <c:pt idx="4">
                  <c:v>3</c:v>
                </c:pt>
              </c:numCache>
            </c:numRef>
          </c:val>
          <c:extLst>
            <c:ext xmlns:c16="http://schemas.microsoft.com/office/drawing/2014/chart" uri="{C3380CC4-5D6E-409C-BE32-E72D297353CC}">
              <c16:uniqueId val="{00000011-F1C5-4817-ACCB-D94157EB43F3}"/>
            </c:ext>
          </c:extLst>
        </c:ser>
        <c:ser>
          <c:idx val="18"/>
          <c:order val="18"/>
          <c:tx>
            <c:strRef>
              <c:f>'Count the number of jobs across'!$T$3:$T$4</c:f>
              <c:strCache>
                <c:ptCount val="1"/>
                <c:pt idx="0">
                  <c:v>Noida, Uttar Pradesh, India</c:v>
                </c:pt>
              </c:strCache>
            </c:strRef>
          </c:tx>
          <c:spPr>
            <a:solidFill>
              <a:schemeClr val="accent1">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across'!$T$5:$T$40</c:f>
              <c:numCache>
                <c:formatCode>General</c:formatCode>
                <c:ptCount val="35"/>
                <c:pt idx="0">
                  <c:v>1</c:v>
                </c:pt>
                <c:pt idx="4">
                  <c:v>1</c:v>
                </c:pt>
                <c:pt idx="29">
                  <c:v>1</c:v>
                </c:pt>
              </c:numCache>
            </c:numRef>
          </c:val>
          <c:extLst>
            <c:ext xmlns:c16="http://schemas.microsoft.com/office/drawing/2014/chart" uri="{C3380CC4-5D6E-409C-BE32-E72D297353CC}">
              <c16:uniqueId val="{00000012-F1C5-4817-ACCB-D94157EB43F3}"/>
            </c:ext>
          </c:extLst>
        </c:ser>
        <c:ser>
          <c:idx val="19"/>
          <c:order val="19"/>
          <c:tx>
            <c:strRef>
              <c:f>'Count the number of jobs across'!$U$3:$U$4</c:f>
              <c:strCache>
                <c:ptCount val="1"/>
                <c:pt idx="0">
                  <c:v>Faridabad, Haryana, India</c:v>
                </c:pt>
              </c:strCache>
            </c:strRef>
          </c:tx>
          <c:spPr>
            <a:solidFill>
              <a:schemeClr val="accent2">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across'!$U$5:$U$40</c:f>
              <c:numCache>
                <c:formatCode>General</c:formatCode>
                <c:ptCount val="35"/>
                <c:pt idx="0">
                  <c:v>2</c:v>
                </c:pt>
              </c:numCache>
            </c:numRef>
          </c:val>
          <c:extLst>
            <c:ext xmlns:c16="http://schemas.microsoft.com/office/drawing/2014/chart" uri="{C3380CC4-5D6E-409C-BE32-E72D297353CC}">
              <c16:uniqueId val="{00000013-F1C5-4817-ACCB-D94157EB43F3}"/>
            </c:ext>
          </c:extLst>
        </c:ser>
        <c:ser>
          <c:idx val="20"/>
          <c:order val="20"/>
          <c:tx>
            <c:strRef>
              <c:f>'Count the number of jobs across'!$V$3:$V$4</c:f>
              <c:strCache>
                <c:ptCount val="1"/>
                <c:pt idx="0">
                  <c:v>Chandigarh, Chandigarh, India</c:v>
                </c:pt>
              </c:strCache>
            </c:strRef>
          </c:tx>
          <c:spPr>
            <a:solidFill>
              <a:schemeClr val="accent3">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across'!$V$5:$V$40</c:f>
              <c:numCache>
                <c:formatCode>General</c:formatCode>
                <c:ptCount val="35"/>
                <c:pt idx="1">
                  <c:v>1</c:v>
                </c:pt>
                <c:pt idx="10">
                  <c:v>1</c:v>
                </c:pt>
              </c:numCache>
            </c:numRef>
          </c:val>
          <c:extLst>
            <c:ext xmlns:c16="http://schemas.microsoft.com/office/drawing/2014/chart" uri="{C3380CC4-5D6E-409C-BE32-E72D297353CC}">
              <c16:uniqueId val="{00000014-F1C5-4817-ACCB-D94157EB43F3}"/>
            </c:ext>
          </c:extLst>
        </c:ser>
        <c:ser>
          <c:idx val="21"/>
          <c:order val="21"/>
          <c:tx>
            <c:strRef>
              <c:f>'Count the number of jobs across'!$W$3:$W$4</c:f>
              <c:strCache>
                <c:ptCount val="1"/>
                <c:pt idx="0">
                  <c:v>Dehradun, Uttarakhand, India</c:v>
                </c:pt>
              </c:strCache>
            </c:strRef>
          </c:tx>
          <c:spPr>
            <a:solidFill>
              <a:schemeClr val="accent4">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across'!$W$5:$W$40</c:f>
              <c:numCache>
                <c:formatCode>General</c:formatCode>
                <c:ptCount val="35"/>
                <c:pt idx="1">
                  <c:v>1</c:v>
                </c:pt>
                <c:pt idx="12">
                  <c:v>1</c:v>
                </c:pt>
              </c:numCache>
            </c:numRef>
          </c:val>
          <c:extLst>
            <c:ext xmlns:c16="http://schemas.microsoft.com/office/drawing/2014/chart" uri="{C3380CC4-5D6E-409C-BE32-E72D297353CC}">
              <c16:uniqueId val="{00000015-F1C5-4817-ACCB-D94157EB43F3}"/>
            </c:ext>
          </c:extLst>
        </c:ser>
        <c:ser>
          <c:idx val="22"/>
          <c:order val="22"/>
          <c:tx>
            <c:strRef>
              <c:f>'Count the number of jobs across'!$X$3:$X$4</c:f>
              <c:strCache>
                <c:ptCount val="1"/>
                <c:pt idx="0">
                  <c:v>Guwahati, Assam, India</c:v>
                </c:pt>
              </c:strCache>
            </c:strRef>
          </c:tx>
          <c:spPr>
            <a:solidFill>
              <a:schemeClr val="accent5">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across'!$X$5:$X$40</c:f>
              <c:numCache>
                <c:formatCode>General</c:formatCode>
                <c:ptCount val="35"/>
                <c:pt idx="0">
                  <c:v>2</c:v>
                </c:pt>
              </c:numCache>
            </c:numRef>
          </c:val>
          <c:extLst>
            <c:ext xmlns:c16="http://schemas.microsoft.com/office/drawing/2014/chart" uri="{C3380CC4-5D6E-409C-BE32-E72D297353CC}">
              <c16:uniqueId val="{00000016-F1C5-4817-ACCB-D94157EB43F3}"/>
            </c:ext>
          </c:extLst>
        </c:ser>
        <c:ser>
          <c:idx val="23"/>
          <c:order val="23"/>
          <c:tx>
            <c:strRef>
              <c:f>'Count the number of jobs across'!$Y$3:$Y$4</c:f>
              <c:strCache>
                <c:ptCount val="1"/>
                <c:pt idx="0">
                  <c:v>Delhi Cantonment, Delhi, India</c:v>
                </c:pt>
              </c:strCache>
            </c:strRef>
          </c:tx>
          <c:spPr>
            <a:solidFill>
              <a:schemeClr val="accent6">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across'!$Y$5:$Y$40</c:f>
              <c:numCache>
                <c:formatCode>General</c:formatCode>
                <c:ptCount val="35"/>
                <c:pt idx="12">
                  <c:v>1</c:v>
                </c:pt>
                <c:pt idx="25">
                  <c:v>1</c:v>
                </c:pt>
              </c:numCache>
            </c:numRef>
          </c:val>
          <c:extLst>
            <c:ext xmlns:c16="http://schemas.microsoft.com/office/drawing/2014/chart" uri="{C3380CC4-5D6E-409C-BE32-E72D297353CC}">
              <c16:uniqueId val="{00000017-F1C5-4817-ACCB-D94157EB43F3}"/>
            </c:ext>
          </c:extLst>
        </c:ser>
        <c:ser>
          <c:idx val="24"/>
          <c:order val="24"/>
          <c:tx>
            <c:strRef>
              <c:f>'Count the number of jobs across'!$Z$3:$Z$4</c:f>
              <c:strCache>
                <c:ptCount val="1"/>
                <c:pt idx="0">
                  <c:v>Tamil Nadu, India</c:v>
                </c:pt>
              </c:strCache>
            </c:strRef>
          </c:tx>
          <c:spPr>
            <a:solidFill>
              <a:schemeClr val="accent1">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across'!$Z$5:$Z$40</c:f>
              <c:numCache>
                <c:formatCode>General</c:formatCode>
                <c:ptCount val="35"/>
                <c:pt idx="0">
                  <c:v>1</c:v>
                </c:pt>
                <c:pt idx="2">
                  <c:v>1</c:v>
                </c:pt>
              </c:numCache>
            </c:numRef>
          </c:val>
          <c:extLst>
            <c:ext xmlns:c16="http://schemas.microsoft.com/office/drawing/2014/chart" uri="{C3380CC4-5D6E-409C-BE32-E72D297353CC}">
              <c16:uniqueId val="{00000018-F1C5-4817-ACCB-D94157EB43F3}"/>
            </c:ext>
          </c:extLst>
        </c:ser>
        <c:ser>
          <c:idx val="25"/>
          <c:order val="25"/>
          <c:tx>
            <c:strRef>
              <c:f>'Count the number of jobs across'!$AA$3:$AA$4</c:f>
              <c:strCache>
                <c:ptCount val="1"/>
                <c:pt idx="0">
                  <c:v>Dakshina Kannada, Karnataka, India</c:v>
                </c:pt>
              </c:strCache>
            </c:strRef>
          </c:tx>
          <c:spPr>
            <a:solidFill>
              <a:schemeClr val="accent2">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across'!$AA$5:$AA$40</c:f>
              <c:numCache>
                <c:formatCode>General</c:formatCode>
                <c:ptCount val="35"/>
                <c:pt idx="1">
                  <c:v>1</c:v>
                </c:pt>
              </c:numCache>
            </c:numRef>
          </c:val>
          <c:extLst>
            <c:ext xmlns:c16="http://schemas.microsoft.com/office/drawing/2014/chart" uri="{C3380CC4-5D6E-409C-BE32-E72D297353CC}">
              <c16:uniqueId val="{00000019-F1C5-4817-ACCB-D94157EB43F3}"/>
            </c:ext>
          </c:extLst>
        </c:ser>
        <c:ser>
          <c:idx val="26"/>
          <c:order val="26"/>
          <c:tx>
            <c:strRef>
              <c:f>'Count the number of jobs across'!$AB$3:$AB$4</c:f>
              <c:strCache>
                <c:ptCount val="1"/>
                <c:pt idx="0">
                  <c:v>Peerancheru, Telangana, India</c:v>
                </c:pt>
              </c:strCache>
            </c:strRef>
          </c:tx>
          <c:spPr>
            <a:solidFill>
              <a:schemeClr val="accent3">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across'!$AB$5:$AB$40</c:f>
              <c:numCache>
                <c:formatCode>General</c:formatCode>
                <c:ptCount val="35"/>
                <c:pt idx="28">
                  <c:v>1</c:v>
                </c:pt>
              </c:numCache>
            </c:numRef>
          </c:val>
          <c:extLst>
            <c:ext xmlns:c16="http://schemas.microsoft.com/office/drawing/2014/chart" uri="{C3380CC4-5D6E-409C-BE32-E72D297353CC}">
              <c16:uniqueId val="{0000001A-F1C5-4817-ACCB-D94157EB43F3}"/>
            </c:ext>
          </c:extLst>
        </c:ser>
        <c:ser>
          <c:idx val="27"/>
          <c:order val="27"/>
          <c:tx>
            <c:strRef>
              <c:f>'Count the number of jobs across'!$AC$3:$AC$4</c:f>
              <c:strCache>
                <c:ptCount val="1"/>
                <c:pt idx="0">
                  <c:v>Ghaziabad, Uttar Pradesh, India</c:v>
                </c:pt>
              </c:strCache>
            </c:strRef>
          </c:tx>
          <c:spPr>
            <a:solidFill>
              <a:schemeClr val="accent4">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across'!$AC$5:$AC$40</c:f>
              <c:numCache>
                <c:formatCode>General</c:formatCode>
                <c:ptCount val="35"/>
                <c:pt idx="12">
                  <c:v>1</c:v>
                </c:pt>
              </c:numCache>
            </c:numRef>
          </c:val>
          <c:extLst>
            <c:ext xmlns:c16="http://schemas.microsoft.com/office/drawing/2014/chart" uri="{C3380CC4-5D6E-409C-BE32-E72D297353CC}">
              <c16:uniqueId val="{0000001B-F1C5-4817-ACCB-D94157EB43F3}"/>
            </c:ext>
          </c:extLst>
        </c:ser>
        <c:ser>
          <c:idx val="28"/>
          <c:order val="28"/>
          <c:tx>
            <c:strRef>
              <c:f>'Count the number of jobs across'!$AD$3:$AD$4</c:f>
              <c:strCache>
                <c:ptCount val="1"/>
                <c:pt idx="0">
                  <c:v>Baddi, Himachal Pradesh, India</c:v>
                </c:pt>
              </c:strCache>
            </c:strRef>
          </c:tx>
          <c:spPr>
            <a:solidFill>
              <a:schemeClr val="accent5">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across'!$AD$5:$AD$40</c:f>
              <c:numCache>
                <c:formatCode>General</c:formatCode>
                <c:ptCount val="35"/>
                <c:pt idx="5">
                  <c:v>1</c:v>
                </c:pt>
              </c:numCache>
            </c:numRef>
          </c:val>
          <c:extLst>
            <c:ext xmlns:c16="http://schemas.microsoft.com/office/drawing/2014/chart" uri="{C3380CC4-5D6E-409C-BE32-E72D297353CC}">
              <c16:uniqueId val="{0000001C-F1C5-4817-ACCB-D94157EB43F3}"/>
            </c:ext>
          </c:extLst>
        </c:ser>
        <c:ser>
          <c:idx val="29"/>
          <c:order val="29"/>
          <c:tx>
            <c:strRef>
              <c:f>'Count the number of jobs across'!$AE$3:$AE$4</c:f>
              <c:strCache>
                <c:ptCount val="1"/>
                <c:pt idx="0">
                  <c:v>Rajkot, Gujarat, India</c:v>
                </c:pt>
              </c:strCache>
            </c:strRef>
          </c:tx>
          <c:spPr>
            <a:solidFill>
              <a:schemeClr val="accent6">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across'!$AE$5:$AE$40</c:f>
              <c:numCache>
                <c:formatCode>General</c:formatCode>
                <c:ptCount val="35"/>
                <c:pt idx="1">
                  <c:v>1</c:v>
                </c:pt>
              </c:numCache>
            </c:numRef>
          </c:val>
          <c:extLst>
            <c:ext xmlns:c16="http://schemas.microsoft.com/office/drawing/2014/chart" uri="{C3380CC4-5D6E-409C-BE32-E72D297353CC}">
              <c16:uniqueId val="{0000001D-F1C5-4817-ACCB-D94157EB43F3}"/>
            </c:ext>
          </c:extLst>
        </c:ser>
        <c:ser>
          <c:idx val="30"/>
          <c:order val="30"/>
          <c:tx>
            <c:strRef>
              <c:f>'Count the number of jobs across'!$AF$3:$AF$4</c:f>
              <c:strCache>
                <c:ptCount val="1"/>
                <c:pt idx="0">
                  <c:v>Bhopal, Madhya Pradesh, India</c:v>
                </c:pt>
              </c:strCache>
            </c:strRef>
          </c:tx>
          <c:spPr>
            <a:solidFill>
              <a:schemeClr val="accent1">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across'!$AF$5:$AF$40</c:f>
              <c:numCache>
                <c:formatCode>General</c:formatCode>
                <c:ptCount val="35"/>
                <c:pt idx="2">
                  <c:v>1</c:v>
                </c:pt>
              </c:numCache>
            </c:numRef>
          </c:val>
          <c:extLst>
            <c:ext xmlns:c16="http://schemas.microsoft.com/office/drawing/2014/chart" uri="{C3380CC4-5D6E-409C-BE32-E72D297353CC}">
              <c16:uniqueId val="{0000001E-F1C5-4817-ACCB-D94157EB43F3}"/>
            </c:ext>
          </c:extLst>
        </c:ser>
        <c:ser>
          <c:idx val="31"/>
          <c:order val="31"/>
          <c:tx>
            <c:strRef>
              <c:f>'Count the number of jobs across'!$AG$3:$AG$4</c:f>
              <c:strCache>
                <c:ptCount val="1"/>
                <c:pt idx="0">
                  <c:v>Bengaluru East, Karnataka, India</c:v>
                </c:pt>
              </c:strCache>
            </c:strRef>
          </c:tx>
          <c:spPr>
            <a:solidFill>
              <a:schemeClr val="accent2">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across'!$AG$5:$AG$40</c:f>
              <c:numCache>
                <c:formatCode>General</c:formatCode>
                <c:ptCount val="35"/>
                <c:pt idx="0">
                  <c:v>1</c:v>
                </c:pt>
              </c:numCache>
            </c:numRef>
          </c:val>
          <c:extLst>
            <c:ext xmlns:c16="http://schemas.microsoft.com/office/drawing/2014/chart" uri="{C3380CC4-5D6E-409C-BE32-E72D297353CC}">
              <c16:uniqueId val="{0000001F-F1C5-4817-ACCB-D94157EB43F3}"/>
            </c:ext>
          </c:extLst>
        </c:ser>
        <c:ser>
          <c:idx val="32"/>
          <c:order val="32"/>
          <c:tx>
            <c:strRef>
              <c:f>'Count the number of jobs across'!$AH$3:$AH$4</c:f>
              <c:strCache>
                <c:ptCount val="1"/>
                <c:pt idx="0">
                  <c:v>Hyderabad House, Delhi, India</c:v>
                </c:pt>
              </c:strCache>
            </c:strRef>
          </c:tx>
          <c:spPr>
            <a:solidFill>
              <a:schemeClr val="accent3">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across'!$AH$5:$AH$40</c:f>
              <c:numCache>
                <c:formatCode>General</c:formatCode>
                <c:ptCount val="35"/>
                <c:pt idx="2">
                  <c:v>1</c:v>
                </c:pt>
              </c:numCache>
            </c:numRef>
          </c:val>
          <c:extLst>
            <c:ext xmlns:c16="http://schemas.microsoft.com/office/drawing/2014/chart" uri="{C3380CC4-5D6E-409C-BE32-E72D297353CC}">
              <c16:uniqueId val="{00000020-F1C5-4817-ACCB-D94157EB43F3}"/>
            </c:ext>
          </c:extLst>
        </c:ser>
        <c:ser>
          <c:idx val="33"/>
          <c:order val="33"/>
          <c:tx>
            <c:strRef>
              <c:f>'Count the number of jobs across'!$AI$3:$AI$4</c:f>
              <c:strCache>
                <c:ptCount val="1"/>
                <c:pt idx="0">
                  <c:v>Goa, India</c:v>
                </c:pt>
              </c:strCache>
            </c:strRef>
          </c:tx>
          <c:spPr>
            <a:solidFill>
              <a:schemeClr val="accent4">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across'!$AI$5:$AI$40</c:f>
              <c:numCache>
                <c:formatCode>General</c:formatCode>
                <c:ptCount val="35"/>
                <c:pt idx="10">
                  <c:v>1</c:v>
                </c:pt>
              </c:numCache>
            </c:numRef>
          </c:val>
          <c:extLst>
            <c:ext xmlns:c16="http://schemas.microsoft.com/office/drawing/2014/chart" uri="{C3380CC4-5D6E-409C-BE32-E72D297353CC}">
              <c16:uniqueId val="{00000021-F1C5-4817-ACCB-D94157EB43F3}"/>
            </c:ext>
          </c:extLst>
        </c:ser>
        <c:ser>
          <c:idx val="34"/>
          <c:order val="34"/>
          <c:tx>
            <c:strRef>
              <c:f>'Count the number of jobs across'!$AJ$3:$AJ$4</c:f>
              <c:strCache>
                <c:ptCount val="1"/>
                <c:pt idx="0">
                  <c:v>Bahadurgarh, Haryana, India</c:v>
                </c:pt>
              </c:strCache>
            </c:strRef>
          </c:tx>
          <c:spPr>
            <a:solidFill>
              <a:schemeClr val="accent5">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across'!$AJ$5:$AJ$40</c:f>
              <c:numCache>
                <c:formatCode>General</c:formatCode>
                <c:ptCount val="35"/>
                <c:pt idx="1">
                  <c:v>1</c:v>
                </c:pt>
              </c:numCache>
            </c:numRef>
          </c:val>
          <c:extLst>
            <c:ext xmlns:c16="http://schemas.microsoft.com/office/drawing/2014/chart" uri="{C3380CC4-5D6E-409C-BE32-E72D297353CC}">
              <c16:uniqueId val="{00000022-F1C5-4817-ACCB-D94157EB43F3}"/>
            </c:ext>
          </c:extLst>
        </c:ser>
        <c:ser>
          <c:idx val="35"/>
          <c:order val="35"/>
          <c:tx>
            <c:strRef>
              <c:f>'Count the number of jobs across'!$AK$3:$AK$4</c:f>
              <c:strCache>
                <c:ptCount val="1"/>
                <c:pt idx="0">
                  <c:v>Puducherry, Puducherry, India</c:v>
                </c:pt>
              </c:strCache>
            </c:strRef>
          </c:tx>
          <c:spPr>
            <a:solidFill>
              <a:schemeClr val="accent6">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across'!$AK$5:$AK$40</c:f>
              <c:numCache>
                <c:formatCode>General</c:formatCode>
                <c:ptCount val="35"/>
                <c:pt idx="2">
                  <c:v>1</c:v>
                </c:pt>
              </c:numCache>
            </c:numRef>
          </c:val>
          <c:extLst>
            <c:ext xmlns:c16="http://schemas.microsoft.com/office/drawing/2014/chart" uri="{C3380CC4-5D6E-409C-BE32-E72D297353CC}">
              <c16:uniqueId val="{00000023-F1C5-4817-ACCB-D94157EB43F3}"/>
            </c:ext>
          </c:extLst>
        </c:ser>
        <c:ser>
          <c:idx val="36"/>
          <c:order val="36"/>
          <c:tx>
            <c:strRef>
              <c:f>'Count the number of jobs across'!$AL$3:$AL$4</c:f>
              <c:strCache>
                <c:ptCount val="1"/>
                <c:pt idx="0">
                  <c:v>Srinagar, Jammu &amp; Kashmir, India</c:v>
                </c:pt>
              </c:strCache>
            </c:strRef>
          </c:tx>
          <c:spPr>
            <a:solidFill>
              <a:schemeClr val="accent1">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across'!$AL$5:$AL$40</c:f>
              <c:numCache>
                <c:formatCode>General</c:formatCode>
                <c:ptCount val="35"/>
                <c:pt idx="0">
                  <c:v>1</c:v>
                </c:pt>
              </c:numCache>
            </c:numRef>
          </c:val>
          <c:extLst>
            <c:ext xmlns:c16="http://schemas.microsoft.com/office/drawing/2014/chart" uri="{C3380CC4-5D6E-409C-BE32-E72D297353CC}">
              <c16:uniqueId val="{00000024-F1C5-4817-ACCB-D94157EB43F3}"/>
            </c:ext>
          </c:extLst>
        </c:ser>
        <c:ser>
          <c:idx val="37"/>
          <c:order val="37"/>
          <c:tx>
            <c:strRef>
              <c:f>'Count the number of jobs across'!$AM$3:$AM$4</c:f>
              <c:strCache>
                <c:ptCount val="1"/>
                <c:pt idx="0">
                  <c:v>Rewari, Haryana, India</c:v>
                </c:pt>
              </c:strCache>
            </c:strRef>
          </c:tx>
          <c:spPr>
            <a:solidFill>
              <a:schemeClr val="accent2">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across'!$AM$5:$AM$40</c:f>
              <c:numCache>
                <c:formatCode>General</c:formatCode>
                <c:ptCount val="35"/>
                <c:pt idx="2">
                  <c:v>1</c:v>
                </c:pt>
              </c:numCache>
            </c:numRef>
          </c:val>
          <c:extLst>
            <c:ext xmlns:c16="http://schemas.microsoft.com/office/drawing/2014/chart" uri="{C3380CC4-5D6E-409C-BE32-E72D297353CC}">
              <c16:uniqueId val="{00000025-F1C5-4817-ACCB-D94157EB43F3}"/>
            </c:ext>
          </c:extLst>
        </c:ser>
        <c:ser>
          <c:idx val="38"/>
          <c:order val="38"/>
          <c:tx>
            <c:strRef>
              <c:f>'Count the number of jobs across'!$AN$3:$AN$4</c:f>
              <c:strCache>
                <c:ptCount val="1"/>
                <c:pt idx="0">
                  <c:v>Ahmadnagar, Maharashtra, India</c:v>
                </c:pt>
              </c:strCache>
            </c:strRef>
          </c:tx>
          <c:spPr>
            <a:solidFill>
              <a:schemeClr val="accent3">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across'!$AN$5:$AN$40</c:f>
              <c:numCache>
                <c:formatCode>General</c:formatCode>
                <c:ptCount val="35"/>
                <c:pt idx="2">
                  <c:v>1</c:v>
                </c:pt>
              </c:numCache>
            </c:numRef>
          </c:val>
          <c:extLst>
            <c:ext xmlns:c16="http://schemas.microsoft.com/office/drawing/2014/chart" uri="{C3380CC4-5D6E-409C-BE32-E72D297353CC}">
              <c16:uniqueId val="{00000026-F1C5-4817-ACCB-D94157EB43F3}"/>
            </c:ext>
          </c:extLst>
        </c:ser>
        <c:ser>
          <c:idx val="39"/>
          <c:order val="39"/>
          <c:tx>
            <c:strRef>
              <c:f>'Count the number of jobs across'!$AO$3:$AO$4</c:f>
              <c:strCache>
                <c:ptCount val="1"/>
                <c:pt idx="0">
                  <c:v>Sivakasi, Tamil Nadu, India</c:v>
                </c:pt>
              </c:strCache>
            </c:strRef>
          </c:tx>
          <c:spPr>
            <a:solidFill>
              <a:schemeClr val="accent4">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across'!$AO$5:$AO$40</c:f>
              <c:numCache>
                <c:formatCode>General</c:formatCode>
                <c:ptCount val="35"/>
                <c:pt idx="3">
                  <c:v>1</c:v>
                </c:pt>
              </c:numCache>
            </c:numRef>
          </c:val>
          <c:extLst>
            <c:ext xmlns:c16="http://schemas.microsoft.com/office/drawing/2014/chart" uri="{C3380CC4-5D6E-409C-BE32-E72D297353CC}">
              <c16:uniqueId val="{00000027-F1C5-4817-ACCB-D94157EB43F3}"/>
            </c:ext>
          </c:extLst>
        </c:ser>
        <c:ser>
          <c:idx val="40"/>
          <c:order val="40"/>
          <c:tx>
            <c:strRef>
              <c:f>'Count the number of jobs across'!$AP$3:$AP$4</c:f>
              <c:strCache>
                <c:ptCount val="1"/>
                <c:pt idx="0">
                  <c:v>Vijayawada, Andhra Pradesh, India</c:v>
                </c:pt>
              </c:strCache>
            </c:strRef>
          </c:tx>
          <c:spPr>
            <a:solidFill>
              <a:schemeClr val="accent5">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across'!$AP$5:$AP$40</c:f>
              <c:numCache>
                <c:formatCode>General</c:formatCode>
                <c:ptCount val="35"/>
                <c:pt idx="2">
                  <c:v>1</c:v>
                </c:pt>
              </c:numCache>
            </c:numRef>
          </c:val>
          <c:extLst>
            <c:ext xmlns:c16="http://schemas.microsoft.com/office/drawing/2014/chart" uri="{C3380CC4-5D6E-409C-BE32-E72D297353CC}">
              <c16:uniqueId val="{00000028-F1C5-4817-ACCB-D94157EB43F3}"/>
            </c:ext>
          </c:extLst>
        </c:ser>
        <c:ser>
          <c:idx val="41"/>
          <c:order val="41"/>
          <c:tx>
            <c:strRef>
              <c:f>'Count the number of jobs across'!$AQ$3:$AQ$4</c:f>
              <c:strCache>
                <c:ptCount val="1"/>
                <c:pt idx="0">
                  <c:v>Nagaland, India</c:v>
                </c:pt>
              </c:strCache>
            </c:strRef>
          </c:tx>
          <c:spPr>
            <a:solidFill>
              <a:schemeClr val="accent6">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across'!$AQ$5:$AQ$40</c:f>
              <c:numCache>
                <c:formatCode>General</c:formatCode>
                <c:ptCount val="35"/>
                <c:pt idx="1">
                  <c:v>1</c:v>
                </c:pt>
              </c:numCache>
            </c:numRef>
          </c:val>
          <c:extLst>
            <c:ext xmlns:c16="http://schemas.microsoft.com/office/drawing/2014/chart" uri="{C3380CC4-5D6E-409C-BE32-E72D297353CC}">
              <c16:uniqueId val="{00000029-F1C5-4817-ACCB-D94157EB43F3}"/>
            </c:ext>
          </c:extLst>
        </c:ser>
        <c:ser>
          <c:idx val="42"/>
          <c:order val="42"/>
          <c:tx>
            <c:strRef>
              <c:f>'Count the number of jobs across'!$AR$3:$AR$4</c:f>
              <c:strCache>
                <c:ptCount val="1"/>
                <c:pt idx="0">
                  <c:v>Agra, Uttar Pradesh, India</c:v>
                </c:pt>
              </c:strCache>
            </c:strRef>
          </c:tx>
          <c:spPr>
            <a:solidFill>
              <a:schemeClr val="accent1">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across'!$AR$5:$AR$40</c:f>
              <c:numCache>
                <c:formatCode>General</c:formatCode>
                <c:ptCount val="35"/>
                <c:pt idx="0">
                  <c:v>1</c:v>
                </c:pt>
              </c:numCache>
            </c:numRef>
          </c:val>
          <c:extLst>
            <c:ext xmlns:c16="http://schemas.microsoft.com/office/drawing/2014/chart" uri="{C3380CC4-5D6E-409C-BE32-E72D297353CC}">
              <c16:uniqueId val="{0000002A-F1C5-4817-ACCB-D94157EB43F3}"/>
            </c:ext>
          </c:extLst>
        </c:ser>
        <c:ser>
          <c:idx val="43"/>
          <c:order val="43"/>
          <c:tx>
            <c:strRef>
              <c:f>'Count the number of jobs across'!$AS$3:$AS$4</c:f>
              <c:strCache>
                <c:ptCount val="1"/>
                <c:pt idx="0">
                  <c:v>Goa, Goa, India</c:v>
                </c:pt>
              </c:strCache>
            </c:strRef>
          </c:tx>
          <c:spPr>
            <a:solidFill>
              <a:schemeClr val="accent2">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across'!$AS$5:$AS$40</c:f>
              <c:numCache>
                <c:formatCode>General</c:formatCode>
                <c:ptCount val="35"/>
                <c:pt idx="10">
                  <c:v>1</c:v>
                </c:pt>
              </c:numCache>
            </c:numRef>
          </c:val>
          <c:extLst>
            <c:ext xmlns:c16="http://schemas.microsoft.com/office/drawing/2014/chart" uri="{C3380CC4-5D6E-409C-BE32-E72D297353CC}">
              <c16:uniqueId val="{0000002B-F1C5-4817-ACCB-D94157EB43F3}"/>
            </c:ext>
          </c:extLst>
        </c:ser>
        <c:ser>
          <c:idx val="44"/>
          <c:order val="44"/>
          <c:tx>
            <c:strRef>
              <c:f>'Count the number of jobs across'!$AT$3:$AT$4</c:f>
              <c:strCache>
                <c:ptCount val="1"/>
                <c:pt idx="0">
                  <c:v>Jamnagar, Gujarat, India</c:v>
                </c:pt>
              </c:strCache>
            </c:strRef>
          </c:tx>
          <c:spPr>
            <a:solidFill>
              <a:schemeClr val="accent3">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across'!$AT$5:$AT$40</c:f>
              <c:numCache>
                <c:formatCode>General</c:formatCode>
                <c:ptCount val="35"/>
                <c:pt idx="10">
                  <c:v>1</c:v>
                </c:pt>
              </c:numCache>
            </c:numRef>
          </c:val>
          <c:extLst>
            <c:ext xmlns:c16="http://schemas.microsoft.com/office/drawing/2014/chart" uri="{C3380CC4-5D6E-409C-BE32-E72D297353CC}">
              <c16:uniqueId val="{0000002C-F1C5-4817-ACCB-D94157EB43F3}"/>
            </c:ext>
          </c:extLst>
        </c:ser>
        <c:ser>
          <c:idx val="45"/>
          <c:order val="45"/>
          <c:tx>
            <c:strRef>
              <c:f>'Count the number of jobs across'!$AU$3:$AU$4</c:f>
              <c:strCache>
                <c:ptCount val="1"/>
                <c:pt idx="0">
                  <c:v>Greater Delhi Area</c:v>
                </c:pt>
              </c:strCache>
            </c:strRef>
          </c:tx>
          <c:spPr>
            <a:solidFill>
              <a:schemeClr val="accent4">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across'!$AU$5:$AU$40</c:f>
              <c:numCache>
                <c:formatCode>General</c:formatCode>
                <c:ptCount val="35"/>
                <c:pt idx="6">
                  <c:v>1</c:v>
                </c:pt>
              </c:numCache>
            </c:numRef>
          </c:val>
          <c:extLst>
            <c:ext xmlns:c16="http://schemas.microsoft.com/office/drawing/2014/chart" uri="{C3380CC4-5D6E-409C-BE32-E72D297353CC}">
              <c16:uniqueId val="{0000002D-F1C5-4817-ACCB-D94157EB43F3}"/>
            </c:ext>
          </c:extLst>
        </c:ser>
        <c:ser>
          <c:idx val="46"/>
          <c:order val="46"/>
          <c:tx>
            <c:strRef>
              <c:f>'Count the number of jobs across'!$AV$3:$AV$4</c:f>
              <c:strCache>
                <c:ptCount val="1"/>
                <c:pt idx="0">
                  <c:v>Jhagadia, Gujarat, India</c:v>
                </c:pt>
              </c:strCache>
            </c:strRef>
          </c:tx>
          <c:spPr>
            <a:solidFill>
              <a:schemeClr val="accent5">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across'!$AV$5:$AV$40</c:f>
              <c:numCache>
                <c:formatCode>General</c:formatCode>
                <c:ptCount val="35"/>
                <c:pt idx="4">
                  <c:v>1</c:v>
                </c:pt>
              </c:numCache>
            </c:numRef>
          </c:val>
          <c:extLst>
            <c:ext xmlns:c16="http://schemas.microsoft.com/office/drawing/2014/chart" uri="{C3380CC4-5D6E-409C-BE32-E72D297353CC}">
              <c16:uniqueId val="{0000002E-F1C5-4817-ACCB-D94157EB43F3}"/>
            </c:ext>
          </c:extLst>
        </c:ser>
        <c:ser>
          <c:idx val="47"/>
          <c:order val="47"/>
          <c:tx>
            <c:strRef>
              <c:f>'Count the number of jobs across'!$AW$3:$AW$4</c:f>
              <c:strCache>
                <c:ptCount val="1"/>
                <c:pt idx="0">
                  <c:v>Periyakulam, Tamil Nadu, India</c:v>
                </c:pt>
              </c:strCache>
            </c:strRef>
          </c:tx>
          <c:spPr>
            <a:solidFill>
              <a:schemeClr val="accent6">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across'!$AW$5:$AW$40</c:f>
              <c:numCache>
                <c:formatCode>General</c:formatCode>
                <c:ptCount val="35"/>
                <c:pt idx="3">
                  <c:v>1</c:v>
                </c:pt>
              </c:numCache>
            </c:numRef>
          </c:val>
          <c:extLst>
            <c:ext xmlns:c16="http://schemas.microsoft.com/office/drawing/2014/chart" uri="{C3380CC4-5D6E-409C-BE32-E72D297353CC}">
              <c16:uniqueId val="{0000002F-F1C5-4817-ACCB-D94157EB43F3}"/>
            </c:ext>
          </c:extLst>
        </c:ser>
        <c:ser>
          <c:idx val="48"/>
          <c:order val="48"/>
          <c:tx>
            <c:strRef>
              <c:f>'Count the number of jobs across'!$AX$3:$AX$4</c:f>
              <c:strCache>
                <c:ptCount val="1"/>
                <c:pt idx="0">
                  <c:v>Jodhpur, Rajasthan, India</c:v>
                </c:pt>
              </c:strCache>
            </c:strRef>
          </c:tx>
          <c:spPr>
            <a:solidFill>
              <a:schemeClr val="accent1">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across'!$AX$5:$AX$40</c:f>
              <c:numCache>
                <c:formatCode>General</c:formatCode>
                <c:ptCount val="35"/>
                <c:pt idx="0">
                  <c:v>1</c:v>
                </c:pt>
              </c:numCache>
            </c:numRef>
          </c:val>
          <c:extLst>
            <c:ext xmlns:c16="http://schemas.microsoft.com/office/drawing/2014/chart" uri="{C3380CC4-5D6E-409C-BE32-E72D297353CC}">
              <c16:uniqueId val="{00000030-F1C5-4817-ACCB-D94157EB43F3}"/>
            </c:ext>
          </c:extLst>
        </c:ser>
        <c:ser>
          <c:idx val="49"/>
          <c:order val="49"/>
          <c:tx>
            <c:strRef>
              <c:f>'Count the number of jobs across'!$AY$3:$AY$4</c:f>
              <c:strCache>
                <c:ptCount val="1"/>
                <c:pt idx="0">
                  <c:v>Greater Kolkata Area</c:v>
                </c:pt>
              </c:strCache>
            </c:strRef>
          </c:tx>
          <c:spPr>
            <a:solidFill>
              <a:schemeClr val="accent2">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across'!$AY$5:$AY$40</c:f>
              <c:numCache>
                <c:formatCode>General</c:formatCode>
                <c:ptCount val="35"/>
                <c:pt idx="20">
                  <c:v>1</c:v>
                </c:pt>
              </c:numCache>
            </c:numRef>
          </c:val>
          <c:extLst>
            <c:ext xmlns:c16="http://schemas.microsoft.com/office/drawing/2014/chart" uri="{C3380CC4-5D6E-409C-BE32-E72D297353CC}">
              <c16:uniqueId val="{00000031-F1C5-4817-ACCB-D94157EB43F3}"/>
            </c:ext>
          </c:extLst>
        </c:ser>
        <c:ser>
          <c:idx val="50"/>
          <c:order val="50"/>
          <c:tx>
            <c:strRef>
              <c:f>'Count the number of jobs across'!$AZ$3:$AZ$4</c:f>
              <c:strCache>
                <c:ptCount val="1"/>
                <c:pt idx="0">
                  <c:v>Kheda, Gujarat, India</c:v>
                </c:pt>
              </c:strCache>
            </c:strRef>
          </c:tx>
          <c:spPr>
            <a:solidFill>
              <a:schemeClr val="accent3">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across'!$AZ$5:$AZ$40</c:f>
              <c:numCache>
                <c:formatCode>General</c:formatCode>
                <c:ptCount val="35"/>
                <c:pt idx="0">
                  <c:v>1</c:v>
                </c:pt>
              </c:numCache>
            </c:numRef>
          </c:val>
          <c:extLst>
            <c:ext xmlns:c16="http://schemas.microsoft.com/office/drawing/2014/chart" uri="{C3380CC4-5D6E-409C-BE32-E72D297353CC}">
              <c16:uniqueId val="{00000032-F1C5-4817-ACCB-D94157EB43F3}"/>
            </c:ext>
          </c:extLst>
        </c:ser>
        <c:ser>
          <c:idx val="51"/>
          <c:order val="51"/>
          <c:tx>
            <c:strRef>
              <c:f>'Count the number of jobs across'!$BA$3:$BA$4</c:f>
              <c:strCache>
                <c:ptCount val="1"/>
                <c:pt idx="0">
                  <c:v>Ranchi, Jharkhand, India</c:v>
                </c:pt>
              </c:strCache>
            </c:strRef>
          </c:tx>
          <c:spPr>
            <a:solidFill>
              <a:schemeClr val="accent4">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across'!$BA$5:$BA$40</c:f>
              <c:numCache>
                <c:formatCode>General</c:formatCode>
                <c:ptCount val="35"/>
                <c:pt idx="0">
                  <c:v>1</c:v>
                </c:pt>
              </c:numCache>
            </c:numRef>
          </c:val>
          <c:extLst>
            <c:ext xmlns:c16="http://schemas.microsoft.com/office/drawing/2014/chart" uri="{C3380CC4-5D6E-409C-BE32-E72D297353CC}">
              <c16:uniqueId val="{00000033-F1C5-4817-ACCB-D94157EB43F3}"/>
            </c:ext>
          </c:extLst>
        </c:ser>
        <c:ser>
          <c:idx val="52"/>
          <c:order val="52"/>
          <c:tx>
            <c:strRef>
              <c:f>'Count the number of jobs across'!$BB$3:$BB$4</c:f>
              <c:strCache>
                <c:ptCount val="1"/>
                <c:pt idx="0">
                  <c:v>Bangalore Urban, Karnataka, India</c:v>
                </c:pt>
              </c:strCache>
            </c:strRef>
          </c:tx>
          <c:spPr>
            <a:solidFill>
              <a:schemeClr val="accent5">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across'!$BB$5:$BB$40</c:f>
              <c:numCache>
                <c:formatCode>General</c:formatCode>
                <c:ptCount val="35"/>
                <c:pt idx="0">
                  <c:v>1</c:v>
                </c:pt>
              </c:numCache>
            </c:numRef>
          </c:val>
          <c:extLst>
            <c:ext xmlns:c16="http://schemas.microsoft.com/office/drawing/2014/chart" uri="{C3380CC4-5D6E-409C-BE32-E72D297353CC}">
              <c16:uniqueId val="{00000034-F1C5-4817-ACCB-D94157EB43F3}"/>
            </c:ext>
          </c:extLst>
        </c:ser>
        <c:ser>
          <c:idx val="53"/>
          <c:order val="53"/>
          <c:tx>
            <c:strRef>
              <c:f>'Count the number of jobs across'!$BC$3:$BC$4</c:f>
              <c:strCache>
                <c:ptCount val="1"/>
                <c:pt idx="0">
                  <c:v>Sahibzada Ajit Singh Nagar, Punjab, India</c:v>
                </c:pt>
              </c:strCache>
            </c:strRef>
          </c:tx>
          <c:spPr>
            <a:solidFill>
              <a:schemeClr val="accent6">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across'!$BC$5:$BC$40</c:f>
              <c:numCache>
                <c:formatCode>General</c:formatCode>
                <c:ptCount val="35"/>
                <c:pt idx="0">
                  <c:v>1</c:v>
                </c:pt>
              </c:numCache>
            </c:numRef>
          </c:val>
          <c:extLst>
            <c:ext xmlns:c16="http://schemas.microsoft.com/office/drawing/2014/chart" uri="{C3380CC4-5D6E-409C-BE32-E72D297353CC}">
              <c16:uniqueId val="{00000035-F1C5-4817-ACCB-D94157EB43F3}"/>
            </c:ext>
          </c:extLst>
        </c:ser>
        <c:ser>
          <c:idx val="54"/>
          <c:order val="54"/>
          <c:tx>
            <c:strRef>
              <c:f>'Count the number of jobs across'!$BD$3:$BD$4</c:f>
              <c:strCache>
                <c:ptCount val="1"/>
                <c:pt idx="0">
                  <c:v>Farrukhnagar, Haryana, India</c:v>
                </c:pt>
              </c:strCache>
            </c:strRef>
          </c:tx>
          <c:spPr>
            <a:solidFill>
              <a:schemeClr val="accent1"/>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across'!$BD$5:$BD$40</c:f>
              <c:numCache>
                <c:formatCode>General</c:formatCode>
                <c:ptCount val="35"/>
                <c:pt idx="7">
                  <c:v>1</c:v>
                </c:pt>
              </c:numCache>
            </c:numRef>
          </c:val>
          <c:extLst>
            <c:ext xmlns:c16="http://schemas.microsoft.com/office/drawing/2014/chart" uri="{C3380CC4-5D6E-409C-BE32-E72D297353CC}">
              <c16:uniqueId val="{00000036-F1C5-4817-ACCB-D94157EB43F3}"/>
            </c:ext>
          </c:extLst>
        </c:ser>
        <c:ser>
          <c:idx val="55"/>
          <c:order val="55"/>
          <c:tx>
            <c:strRef>
              <c:f>'Count the number of jobs across'!$BE$3:$BE$4</c:f>
              <c:strCache>
                <c:ptCount val="1"/>
                <c:pt idx="0">
                  <c:v>Sanand, Gujarat, India</c:v>
                </c:pt>
              </c:strCache>
            </c:strRef>
          </c:tx>
          <c:spPr>
            <a:solidFill>
              <a:schemeClr val="accent2"/>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across'!$BE$5:$BE$40</c:f>
              <c:numCache>
                <c:formatCode>General</c:formatCode>
                <c:ptCount val="35"/>
                <c:pt idx="8">
                  <c:v>1</c:v>
                </c:pt>
              </c:numCache>
            </c:numRef>
          </c:val>
          <c:extLst>
            <c:ext xmlns:c16="http://schemas.microsoft.com/office/drawing/2014/chart" uri="{C3380CC4-5D6E-409C-BE32-E72D297353CC}">
              <c16:uniqueId val="{00000037-F1C5-4817-ACCB-D94157EB43F3}"/>
            </c:ext>
          </c:extLst>
        </c:ser>
        <c:ser>
          <c:idx val="56"/>
          <c:order val="56"/>
          <c:tx>
            <c:strRef>
              <c:f>'Count the number of jobs across'!$BF$3:$BF$4</c:f>
              <c:strCache>
                <c:ptCount val="1"/>
                <c:pt idx="0">
                  <c:v>Lucknow, Uttar Pradesh, India</c:v>
                </c:pt>
              </c:strCache>
            </c:strRef>
          </c:tx>
          <c:spPr>
            <a:solidFill>
              <a:schemeClr val="accent3"/>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across'!$BF$5:$BF$40</c:f>
              <c:numCache>
                <c:formatCode>General</c:formatCode>
                <c:ptCount val="35"/>
                <c:pt idx="0">
                  <c:v>1</c:v>
                </c:pt>
              </c:numCache>
            </c:numRef>
          </c:val>
          <c:extLst>
            <c:ext xmlns:c16="http://schemas.microsoft.com/office/drawing/2014/chart" uri="{C3380CC4-5D6E-409C-BE32-E72D297353CC}">
              <c16:uniqueId val="{00000038-F1C5-4817-ACCB-D94157EB43F3}"/>
            </c:ext>
          </c:extLst>
        </c:ser>
        <c:ser>
          <c:idx val="57"/>
          <c:order val="57"/>
          <c:tx>
            <c:strRef>
              <c:f>'Count the number of jobs across'!$BG$3:$BG$4</c:f>
              <c:strCache>
                <c:ptCount val="1"/>
                <c:pt idx="0">
                  <c:v>South Delhi, Delhi, India</c:v>
                </c:pt>
              </c:strCache>
            </c:strRef>
          </c:tx>
          <c:spPr>
            <a:solidFill>
              <a:schemeClr val="accent4"/>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across'!$BG$5:$BG$40</c:f>
              <c:numCache>
                <c:formatCode>General</c:formatCode>
                <c:ptCount val="35"/>
                <c:pt idx="0">
                  <c:v>1</c:v>
                </c:pt>
              </c:numCache>
            </c:numRef>
          </c:val>
          <c:extLst>
            <c:ext xmlns:c16="http://schemas.microsoft.com/office/drawing/2014/chart" uri="{C3380CC4-5D6E-409C-BE32-E72D297353CC}">
              <c16:uniqueId val="{00000039-F1C5-4817-ACCB-D94157EB43F3}"/>
            </c:ext>
          </c:extLst>
        </c:ser>
        <c:ser>
          <c:idx val="58"/>
          <c:order val="58"/>
          <c:tx>
            <c:strRef>
              <c:f>'Count the number of jobs across'!$BH$3:$BH$4</c:f>
              <c:strCache>
                <c:ptCount val="1"/>
                <c:pt idx="0">
                  <c:v>Manesar, Haryana, India</c:v>
                </c:pt>
              </c:strCache>
            </c:strRef>
          </c:tx>
          <c:spPr>
            <a:solidFill>
              <a:schemeClr val="accent5"/>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across'!$BH$5:$BH$40</c:f>
              <c:numCache>
                <c:formatCode>General</c:formatCode>
                <c:ptCount val="35"/>
                <c:pt idx="16">
                  <c:v>1</c:v>
                </c:pt>
              </c:numCache>
            </c:numRef>
          </c:val>
          <c:extLst>
            <c:ext xmlns:c16="http://schemas.microsoft.com/office/drawing/2014/chart" uri="{C3380CC4-5D6E-409C-BE32-E72D297353CC}">
              <c16:uniqueId val="{0000003A-F1C5-4817-ACCB-D94157EB43F3}"/>
            </c:ext>
          </c:extLst>
        </c:ser>
        <c:ser>
          <c:idx val="59"/>
          <c:order val="59"/>
          <c:tx>
            <c:strRef>
              <c:f>'Count the number of jobs across'!$BI$3:$BI$4</c:f>
              <c:strCache>
                <c:ptCount val="1"/>
                <c:pt idx="0">
                  <c:v>Gautam Buddha Nagar, Uttar Pradesh, India</c:v>
                </c:pt>
              </c:strCache>
            </c:strRef>
          </c:tx>
          <c:spPr>
            <a:solidFill>
              <a:schemeClr val="accent6"/>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across'!$BI$5:$BI$40</c:f>
              <c:numCache>
                <c:formatCode>General</c:formatCode>
                <c:ptCount val="35"/>
                <c:pt idx="26">
                  <c:v>1</c:v>
                </c:pt>
              </c:numCache>
            </c:numRef>
          </c:val>
          <c:extLst>
            <c:ext xmlns:c16="http://schemas.microsoft.com/office/drawing/2014/chart" uri="{C3380CC4-5D6E-409C-BE32-E72D297353CC}">
              <c16:uniqueId val="{0000003B-F1C5-4817-ACCB-D94157EB43F3}"/>
            </c:ext>
          </c:extLst>
        </c:ser>
        <c:ser>
          <c:idx val="60"/>
          <c:order val="60"/>
          <c:tx>
            <c:strRef>
              <c:f>'Count the number of jobs across'!$BJ$3:$BJ$4</c:f>
              <c:strCache>
                <c:ptCount val="1"/>
                <c:pt idx="0">
                  <c:v>Tiruchirappalli, Tamil Nadu, India</c:v>
                </c:pt>
              </c:strCache>
            </c:strRef>
          </c:tx>
          <c:spPr>
            <a:solidFill>
              <a:schemeClr val="accent1">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across'!$BJ$5:$BJ$40</c:f>
              <c:numCache>
                <c:formatCode>General</c:formatCode>
                <c:ptCount val="35"/>
                <c:pt idx="27">
                  <c:v>1</c:v>
                </c:pt>
              </c:numCache>
            </c:numRef>
          </c:val>
          <c:extLst>
            <c:ext xmlns:c16="http://schemas.microsoft.com/office/drawing/2014/chart" uri="{C3380CC4-5D6E-409C-BE32-E72D297353CC}">
              <c16:uniqueId val="{0000003C-F1C5-4817-ACCB-D94157EB43F3}"/>
            </c:ext>
          </c:extLst>
        </c:ser>
        <c:ser>
          <c:idx val="61"/>
          <c:order val="61"/>
          <c:tx>
            <c:strRef>
              <c:f>'Count the number of jobs across'!$BK$3:$BK$4</c:f>
              <c:strCache>
                <c:ptCount val="1"/>
                <c:pt idx="0">
                  <c:v>Tiruvallur, Tamil Nadu, India</c:v>
                </c:pt>
              </c:strCache>
            </c:strRef>
          </c:tx>
          <c:spPr>
            <a:solidFill>
              <a:schemeClr val="accent2">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across'!$BK$5:$BK$40</c:f>
              <c:numCache>
                <c:formatCode>General</c:formatCode>
                <c:ptCount val="35"/>
                <c:pt idx="3">
                  <c:v>1</c:v>
                </c:pt>
              </c:numCache>
            </c:numRef>
          </c:val>
          <c:extLst>
            <c:ext xmlns:c16="http://schemas.microsoft.com/office/drawing/2014/chart" uri="{C3380CC4-5D6E-409C-BE32-E72D297353CC}">
              <c16:uniqueId val="{0000003D-F1C5-4817-ACCB-D94157EB43F3}"/>
            </c:ext>
          </c:extLst>
        </c:ser>
        <c:ser>
          <c:idx val="62"/>
          <c:order val="62"/>
          <c:tx>
            <c:strRef>
              <c:f>'Count the number of jobs across'!$BL$3:$BL$4</c:f>
              <c:strCache>
                <c:ptCount val="1"/>
                <c:pt idx="0">
                  <c:v>Tumkur, Karnataka, India</c:v>
                </c:pt>
              </c:strCache>
            </c:strRef>
          </c:tx>
          <c:spPr>
            <a:solidFill>
              <a:schemeClr val="accent3">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across'!$BL$5:$BL$40</c:f>
              <c:numCache>
                <c:formatCode>General</c:formatCode>
                <c:ptCount val="35"/>
                <c:pt idx="3">
                  <c:v>1</c:v>
                </c:pt>
              </c:numCache>
            </c:numRef>
          </c:val>
          <c:extLst>
            <c:ext xmlns:c16="http://schemas.microsoft.com/office/drawing/2014/chart" uri="{C3380CC4-5D6E-409C-BE32-E72D297353CC}">
              <c16:uniqueId val="{0000003E-F1C5-4817-ACCB-D94157EB43F3}"/>
            </c:ext>
          </c:extLst>
        </c:ser>
        <c:ser>
          <c:idx val="63"/>
          <c:order val="63"/>
          <c:tx>
            <c:strRef>
              <c:f>'Count the number of jobs across'!$BM$3:$BM$4</c:f>
              <c:strCache>
                <c:ptCount val="1"/>
                <c:pt idx="0">
                  <c:v>Indore, Madhya Pradesh, India</c:v>
                </c:pt>
              </c:strCache>
            </c:strRef>
          </c:tx>
          <c:spPr>
            <a:solidFill>
              <a:schemeClr val="accent4">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across'!$BM$5:$BM$40</c:f>
              <c:numCache>
                <c:formatCode>General</c:formatCode>
                <c:ptCount val="35"/>
                <c:pt idx="1">
                  <c:v>1</c:v>
                </c:pt>
              </c:numCache>
            </c:numRef>
          </c:val>
          <c:extLst>
            <c:ext xmlns:c16="http://schemas.microsoft.com/office/drawing/2014/chart" uri="{C3380CC4-5D6E-409C-BE32-E72D297353CC}">
              <c16:uniqueId val="{0000003F-F1C5-4817-ACCB-D94157EB43F3}"/>
            </c:ext>
          </c:extLst>
        </c:ser>
        <c:ser>
          <c:idx val="64"/>
          <c:order val="64"/>
          <c:tx>
            <c:strRef>
              <c:f>'Count the number of jobs across'!$BN$3:$BN$4</c:f>
              <c:strCache>
                <c:ptCount val="1"/>
                <c:pt idx="0">
                  <c:v>Vishakhapatnam, Andhra Pradesh, India</c:v>
                </c:pt>
              </c:strCache>
            </c:strRef>
          </c:tx>
          <c:spPr>
            <a:solidFill>
              <a:schemeClr val="accent5">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across'!$BN$5:$BN$40</c:f>
              <c:numCache>
                <c:formatCode>General</c:formatCode>
                <c:ptCount val="35"/>
                <c:pt idx="8">
                  <c:v>1</c:v>
                </c:pt>
              </c:numCache>
            </c:numRef>
          </c:val>
          <c:extLst>
            <c:ext xmlns:c16="http://schemas.microsoft.com/office/drawing/2014/chart" uri="{C3380CC4-5D6E-409C-BE32-E72D297353CC}">
              <c16:uniqueId val="{00000040-F1C5-4817-ACCB-D94157EB43F3}"/>
            </c:ext>
          </c:extLst>
        </c:ser>
        <c:ser>
          <c:idx val="65"/>
          <c:order val="65"/>
          <c:tx>
            <c:strRef>
              <c:f>'Count the number of jobs across'!$BO$3:$BO$4</c:f>
              <c:strCache>
                <c:ptCount val="1"/>
                <c:pt idx="0">
                  <c:v>Jabalpur, Madhya Pradesh, India</c:v>
                </c:pt>
              </c:strCache>
            </c:strRef>
          </c:tx>
          <c:spPr>
            <a:solidFill>
              <a:schemeClr val="accent6">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across'!$BO$5:$BO$40</c:f>
              <c:numCache>
                <c:formatCode>General</c:formatCode>
                <c:ptCount val="35"/>
                <c:pt idx="1">
                  <c:v>1</c:v>
                </c:pt>
              </c:numCache>
            </c:numRef>
          </c:val>
          <c:extLst>
            <c:ext xmlns:c16="http://schemas.microsoft.com/office/drawing/2014/chart" uri="{C3380CC4-5D6E-409C-BE32-E72D297353CC}">
              <c16:uniqueId val="{00000041-F1C5-4817-ACCB-D94157EB43F3}"/>
            </c:ext>
          </c:extLst>
        </c:ser>
        <c:ser>
          <c:idx val="66"/>
          <c:order val="66"/>
          <c:tx>
            <c:strRef>
              <c:f>'Count the number of jobs across'!$BP$3:$BP$4</c:f>
              <c:strCache>
                <c:ptCount val="1"/>
                <c:pt idx="0">
                  <c:v>Jaipur, Rajasthan, India</c:v>
                </c:pt>
              </c:strCache>
            </c:strRef>
          </c:tx>
          <c:spPr>
            <a:solidFill>
              <a:schemeClr val="accent1">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across'!$BP$5:$BP$40</c:f>
              <c:numCache>
                <c:formatCode>General</c:formatCode>
                <c:ptCount val="35"/>
                <c:pt idx="0">
                  <c:v>1</c:v>
                </c:pt>
              </c:numCache>
            </c:numRef>
          </c:val>
          <c:extLst>
            <c:ext xmlns:c16="http://schemas.microsoft.com/office/drawing/2014/chart" uri="{C3380CC4-5D6E-409C-BE32-E72D297353CC}">
              <c16:uniqueId val="{00000042-F1C5-4817-ACCB-D94157EB43F3}"/>
            </c:ext>
          </c:extLst>
        </c:ser>
        <c:dLbls>
          <c:showLegendKey val="0"/>
          <c:showVal val="0"/>
          <c:showCatName val="0"/>
          <c:showSerName val="0"/>
          <c:showPercent val="0"/>
          <c:showBubbleSize val="0"/>
        </c:dLbls>
        <c:gapWidth val="150"/>
        <c:overlap val="100"/>
        <c:axId val="915166576"/>
        <c:axId val="915162416"/>
      </c:barChart>
      <c:catAx>
        <c:axId val="9151665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162416"/>
        <c:crosses val="autoZero"/>
        <c:auto val="1"/>
        <c:lblAlgn val="ctr"/>
        <c:lblOffset val="100"/>
        <c:noMultiLvlLbl val="0"/>
      </c:catAx>
      <c:valAx>
        <c:axId val="915162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166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2292330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9DF2-73FC-4F76-87FB-25ACDA065207}"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3181149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804463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1981806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2900563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3358909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821823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1396420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1532989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2257995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9DF2-73FC-4F76-87FB-25ACDA065207}" type="datetimeFigureOut">
              <a:rPr lang="en-IN" smtClean="0"/>
              <a:t>23-01-2023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2552040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9DF2-73FC-4F76-87FB-25ACDA065207}"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345820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9DF2-73FC-4F76-87FB-25ACDA065207}" type="datetimeFigureOut">
              <a:rPr lang="en-IN" smtClean="0"/>
              <a:t>23-01-2023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231785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9DF2-73FC-4F76-87FB-25ACDA065207}" type="datetimeFigureOut">
              <a:rPr lang="en-IN" smtClean="0"/>
              <a:t>23-01-2023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3147944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9DF2-73FC-4F76-87FB-25ACDA065207}" type="datetimeFigureOut">
              <a:rPr lang="en-IN" smtClean="0"/>
              <a:t>23-01-2023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137361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9DF2-73FC-4F76-87FB-25ACDA065207}"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2938607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9DF2-73FC-4F76-87FB-25ACDA065207}" type="datetimeFigureOut">
              <a:rPr lang="en-IN" smtClean="0"/>
              <a:t>23-01-2023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1D547-4F45-4EA3-AEEA-B68FDE598049}" type="slidenum">
              <a:rPr lang="en-IN" smtClean="0"/>
              <a:t>‹#›</a:t>
            </a:fld>
            <a:endParaRPr lang="en-IN"/>
          </a:p>
        </p:txBody>
      </p:sp>
    </p:spTree>
    <p:extLst>
      <p:ext uri="{BB962C8B-B14F-4D97-AF65-F5344CB8AC3E}">
        <p14:creationId xmlns:p14="http://schemas.microsoft.com/office/powerpoint/2010/main" val="2686501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349DF2-73FC-4F76-87FB-25ACDA065207}" type="datetimeFigureOut">
              <a:rPr lang="en-IN" smtClean="0"/>
              <a:t>23-01-2023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C1D547-4F45-4EA3-AEEA-B68FDE598049}" type="slidenum">
              <a:rPr lang="en-IN" smtClean="0"/>
              <a:t>‹#›</a:t>
            </a:fld>
            <a:endParaRPr lang="en-IN"/>
          </a:p>
        </p:txBody>
      </p:sp>
    </p:spTree>
    <p:extLst>
      <p:ext uri="{BB962C8B-B14F-4D97-AF65-F5344CB8AC3E}">
        <p14:creationId xmlns:p14="http://schemas.microsoft.com/office/powerpoint/2010/main" val="3113970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A1F6BD-7D07-1E9D-4EB0-F9ABFC942D7A}"/>
              </a:ext>
            </a:extLst>
          </p:cNvPr>
          <p:cNvSpPr>
            <a:spLocks noGrp="1"/>
          </p:cNvSpPr>
          <p:nvPr>
            <p:ph type="subTitle" idx="1"/>
          </p:nvPr>
        </p:nvSpPr>
        <p:spPr>
          <a:xfrm>
            <a:off x="-99391" y="974035"/>
            <a:ext cx="5300870" cy="1779104"/>
          </a:xfrm>
        </p:spPr>
        <p:txBody>
          <a:bodyPr>
            <a:normAutofit fontScale="85000" lnSpcReduction="20000"/>
          </a:bodyPr>
          <a:lstStyle/>
          <a:p>
            <a:pPr algn="ctr"/>
            <a:r>
              <a:rPr lang="en-IN" sz="2600" dirty="0">
                <a:latin typeface="Bahnschrift SemiBold Condensed" panose="020B0502040204020203" pitchFamily="34" charset="0"/>
              </a:rPr>
              <a:t>            Job Analytics Project on</a:t>
            </a:r>
          </a:p>
          <a:p>
            <a:r>
              <a:rPr lang="en-IN" sz="9600" dirty="0">
                <a:latin typeface="Arial Black" panose="020B0A04020102020204" pitchFamily="34" charset="0"/>
              </a:rPr>
              <a:t>Linked</a:t>
            </a:r>
          </a:p>
        </p:txBody>
      </p:sp>
      <p:pic>
        <p:nvPicPr>
          <p:cNvPr id="7" name="Picture 6">
            <a:extLst>
              <a:ext uri="{FF2B5EF4-FFF2-40B4-BE49-F238E27FC236}">
                <a16:creationId xmlns:a16="http://schemas.microsoft.com/office/drawing/2014/main" id="{A9C65502-EDB2-4482-45CC-572F00791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157" y="1570383"/>
            <a:ext cx="820357" cy="8203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5BBC8F34-7FA7-196A-9AA8-484EEDCA6079}"/>
              </a:ext>
            </a:extLst>
          </p:cNvPr>
          <p:cNvPicPr>
            <a:picLocks noChangeAspect="1"/>
          </p:cNvPicPr>
          <p:nvPr/>
        </p:nvPicPr>
        <p:blipFill rotWithShape="1">
          <a:blip r:embed="rId3">
            <a:alphaModFix amt="85000"/>
            <a:extLst>
              <a:ext uri="{BEBA8EAE-BF5A-486C-A8C5-ECC9F3942E4B}">
                <a14:imgProps xmlns:a14="http://schemas.microsoft.com/office/drawing/2010/main">
                  <a14:imgLayer r:embed="rId4">
                    <a14:imgEffect>
                      <a14:backgroundRemoval t="30155" b="85825" l="8269" r="91346">
                        <a14:foregroundMark x1="14038" y1="32216" x2="13846" y2="38402"/>
                        <a14:foregroundMark x1="8846" y1="43299" x2="8846" y2="43299"/>
                        <a14:foregroundMark x1="32692" y1="30928" x2="32692" y2="30928"/>
                        <a14:foregroundMark x1="14231" y1="30670" x2="14231" y2="30670"/>
                        <a14:foregroundMark x1="87885" y1="33763" x2="87885" y2="33763"/>
                        <a14:foregroundMark x1="91538" y1="39948" x2="91538" y2="39948"/>
                        <a14:foregroundMark x1="70000" y1="42010" x2="70000" y2="42010"/>
                        <a14:foregroundMark x1="52308" y1="46907" x2="52308" y2="46907"/>
                        <a14:foregroundMark x1="50962" y1="48711" x2="50962" y2="48711"/>
                        <a14:foregroundMark x1="51538" y1="46134" x2="52500" y2="49742"/>
                        <a14:foregroundMark x1="33654" y1="42526" x2="34423" y2="54124"/>
                        <a14:foregroundMark x1="34423" y1="54124" x2="34423" y2="54124"/>
                        <a14:foregroundMark x1="42308" y1="42268" x2="45385" y2="41753"/>
                        <a14:foregroundMark x1="69423" y1="39433" x2="72308" y2="39433"/>
                        <a14:foregroundMark x1="82692" y1="40206" x2="78654" y2="47165"/>
                        <a14:foregroundMark x1="87308" y1="38918" x2="88269" y2="42268"/>
                        <a14:foregroundMark x1="85385" y1="39691" x2="86154" y2="39948"/>
                        <a14:foregroundMark x1="86346" y1="39948" x2="86346" y2="39948"/>
                        <a14:foregroundMark x1="8269" y1="82732" x2="8269" y2="82732"/>
                        <a14:foregroundMark x1="14615" y1="39175" x2="16154" y2="47938"/>
                        <a14:foregroundMark x1="80769" y1="39691" x2="78077" y2="47165"/>
                      </a14:backgroundRemoval>
                    </a14:imgEffect>
                  </a14:imgLayer>
                </a14:imgProps>
              </a:ext>
              <a:ext uri="{28A0092B-C50C-407E-A947-70E740481C1C}">
                <a14:useLocalDpi xmlns:a14="http://schemas.microsoft.com/office/drawing/2010/main" val="0"/>
              </a:ext>
            </a:extLst>
          </a:blip>
          <a:srcRect l="2767" t="27178" b="7646"/>
          <a:stretch/>
        </p:blipFill>
        <p:spPr>
          <a:xfrm>
            <a:off x="6524943" y="409185"/>
            <a:ext cx="4815605" cy="2343954"/>
          </a:xfrm>
          <a:prstGeom prst="roundRect">
            <a:avLst>
              <a:gd name="adj" fmla="val 16667"/>
            </a:avLst>
          </a:prstGeom>
          <a:ln>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0" name="TextBox 9">
            <a:extLst>
              <a:ext uri="{FF2B5EF4-FFF2-40B4-BE49-F238E27FC236}">
                <a16:creationId xmlns:a16="http://schemas.microsoft.com/office/drawing/2014/main" id="{8C2EC0D9-2C61-0620-3FA9-09042E05A6FE}"/>
              </a:ext>
            </a:extLst>
          </p:cNvPr>
          <p:cNvSpPr txBox="1"/>
          <p:nvPr/>
        </p:nvSpPr>
        <p:spPr>
          <a:xfrm>
            <a:off x="8222144" y="3842412"/>
            <a:ext cx="1965463" cy="369332"/>
          </a:xfrm>
          <a:prstGeom prst="rect">
            <a:avLst/>
          </a:prstGeom>
          <a:noFill/>
        </p:spPr>
        <p:txBody>
          <a:bodyPr wrap="square" rtlCol="0">
            <a:spAutoFit/>
          </a:bodyPr>
          <a:lstStyle/>
          <a:p>
            <a:r>
              <a:rPr lang="en-IN" b="1" u="sng" dirty="0">
                <a:ln w="0"/>
                <a:effectLst>
                  <a:outerShdw blurRad="38100" dist="19050" dir="2700000" algn="tl" rotWithShape="0">
                    <a:schemeClr val="dk1">
                      <a:alpha val="40000"/>
                    </a:schemeClr>
                  </a:outerShdw>
                </a:effectLst>
              </a:rPr>
              <a:t>Presented by: </a:t>
            </a:r>
          </a:p>
        </p:txBody>
      </p:sp>
      <p:sp>
        <p:nvSpPr>
          <p:cNvPr id="11" name="TextBox 10">
            <a:extLst>
              <a:ext uri="{FF2B5EF4-FFF2-40B4-BE49-F238E27FC236}">
                <a16:creationId xmlns:a16="http://schemas.microsoft.com/office/drawing/2014/main" id="{90E34413-792B-C385-12BF-04BC95714ED2}"/>
              </a:ext>
            </a:extLst>
          </p:cNvPr>
          <p:cNvSpPr txBox="1"/>
          <p:nvPr/>
        </p:nvSpPr>
        <p:spPr>
          <a:xfrm>
            <a:off x="8222144" y="4211744"/>
            <a:ext cx="1965463" cy="1200329"/>
          </a:xfrm>
          <a:prstGeom prst="rect">
            <a:avLst/>
          </a:prstGeom>
          <a:noFill/>
        </p:spPr>
        <p:txBody>
          <a:bodyPr wrap="square" rtlCol="0">
            <a:spAutoFit/>
          </a:bodyPr>
          <a:lstStyle/>
          <a:p>
            <a:r>
              <a:rPr lang="en-IN" dirty="0">
                <a:ln w="0"/>
                <a:effectLst>
                  <a:outerShdw blurRad="38100" dist="19050" dir="2700000" algn="tl" rotWithShape="0">
                    <a:schemeClr val="dk1">
                      <a:alpha val="40000"/>
                    </a:schemeClr>
                  </a:outerShdw>
                </a:effectLst>
              </a:rPr>
              <a:t>- Shashank Shukla</a:t>
            </a:r>
          </a:p>
          <a:p>
            <a:r>
              <a:rPr lang="en-IN" dirty="0">
                <a:ln w="0"/>
                <a:effectLst>
                  <a:outerShdw blurRad="38100" dist="19050" dir="2700000" algn="tl" rotWithShape="0">
                    <a:schemeClr val="dk1">
                      <a:alpha val="40000"/>
                    </a:schemeClr>
                  </a:outerShdw>
                </a:effectLst>
              </a:rPr>
              <a:t>- Shahil Khan</a:t>
            </a:r>
          </a:p>
          <a:p>
            <a:r>
              <a:rPr lang="en-IN" dirty="0">
                <a:ln w="0"/>
                <a:effectLst>
                  <a:outerShdw blurRad="38100" dist="19050" dir="2700000" algn="tl" rotWithShape="0">
                    <a:schemeClr val="dk1">
                      <a:alpha val="40000"/>
                    </a:schemeClr>
                  </a:outerShdw>
                </a:effectLst>
              </a:rPr>
              <a:t>- Abishek Anand</a:t>
            </a:r>
          </a:p>
          <a:p>
            <a:r>
              <a:rPr lang="en-IN" dirty="0">
                <a:ln w="0"/>
                <a:effectLst>
                  <a:outerShdw blurRad="38100" dist="19050" dir="2700000" algn="tl" rotWithShape="0">
                    <a:schemeClr val="dk1">
                      <a:alpha val="40000"/>
                    </a:schemeClr>
                  </a:outerShdw>
                </a:effectLst>
              </a:rPr>
              <a:t>- Saurav Labade</a:t>
            </a:r>
          </a:p>
        </p:txBody>
      </p:sp>
    </p:spTree>
    <p:extLst>
      <p:ext uri="{BB962C8B-B14F-4D97-AF65-F5344CB8AC3E}">
        <p14:creationId xmlns:p14="http://schemas.microsoft.com/office/powerpoint/2010/main" val="2443473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7828ED-3EF7-6F1E-2661-9A189E745C3E}"/>
              </a:ext>
            </a:extLst>
          </p:cNvPr>
          <p:cNvSpPr txBox="1"/>
          <p:nvPr/>
        </p:nvSpPr>
        <p:spPr>
          <a:xfrm flipH="1">
            <a:off x="1773968" y="4316423"/>
            <a:ext cx="9319782" cy="2862322"/>
          </a:xfrm>
          <a:prstGeom prst="rect">
            <a:avLst/>
          </a:prstGeom>
          <a:noFill/>
        </p:spPr>
        <p:txBody>
          <a:bodyPr wrap="square" rtlCol="0">
            <a:spAutoFit/>
          </a:bodyPr>
          <a:lstStyle/>
          <a:p>
            <a:r>
              <a:rPr lang="en-IN" b="1" u="sng" dirty="0"/>
              <a:t>From the above graph we can derive at the following:</a:t>
            </a:r>
          </a:p>
          <a:p>
            <a:pPr marL="342900" indent="-342900">
              <a:buAutoNum type="arabicPeriod"/>
            </a:pPr>
            <a:r>
              <a:rPr lang="en-IN" dirty="0"/>
              <a:t>Most number of jobs are available for Entry Level and same are available least for Director Level.</a:t>
            </a:r>
          </a:p>
          <a:p>
            <a:pPr marL="342900" indent="-342900">
              <a:buAutoNum type="arabicPeriod"/>
            </a:pPr>
            <a:r>
              <a:rPr lang="en-IN" dirty="0"/>
              <a:t>From the data we scrapped, most number of jobs are available at India level(32-33) and least are available in Vishakhapatnam(1-2) for the same.</a:t>
            </a:r>
          </a:p>
          <a:p>
            <a:pPr marL="342900" indent="-342900">
              <a:buAutoNum type="arabicPeriod"/>
            </a:pPr>
            <a:r>
              <a:rPr lang="en-IN" dirty="0"/>
              <a:t>Most number of jobs are available in Mumbai after India level, followed by Delhi and Kochi.</a:t>
            </a:r>
          </a:p>
          <a:p>
            <a:pPr marL="342900" indent="-342900">
              <a:buAutoNum type="arabicPeriod"/>
            </a:pPr>
            <a:r>
              <a:rPr lang="en-IN" dirty="0"/>
              <a:t>The above half of the graph contains almost similar number of jobs availability i.e. it carries similar trend as compared to wide difference in lower half.</a:t>
            </a:r>
          </a:p>
          <a:p>
            <a:pPr marL="342900" indent="-342900">
              <a:buAutoNum type="arabicPeriod"/>
            </a:pPr>
            <a:endParaRPr lang="en-IN" dirty="0"/>
          </a:p>
          <a:p>
            <a:pPr marL="342900" indent="-342900">
              <a:buAutoNum type="arabicPeriod"/>
            </a:pPr>
            <a:endParaRPr lang="en-IN" dirty="0"/>
          </a:p>
        </p:txBody>
      </p:sp>
      <p:graphicFrame>
        <p:nvGraphicFramePr>
          <p:cNvPr id="2" name="Chart 1">
            <a:extLst>
              <a:ext uri="{FF2B5EF4-FFF2-40B4-BE49-F238E27FC236}">
                <a16:creationId xmlns:a16="http://schemas.microsoft.com/office/drawing/2014/main" id="{C81937DD-B6BD-4806-A493-98C863B3F8FE}"/>
              </a:ext>
            </a:extLst>
          </p:cNvPr>
          <p:cNvGraphicFramePr>
            <a:graphicFrameLocks/>
          </p:cNvGraphicFramePr>
          <p:nvPr>
            <p:extLst>
              <p:ext uri="{D42A27DB-BD31-4B8C-83A1-F6EECF244321}">
                <p14:modId xmlns:p14="http://schemas.microsoft.com/office/powerpoint/2010/main" val="4118384838"/>
              </p:ext>
            </p:extLst>
          </p:nvPr>
        </p:nvGraphicFramePr>
        <p:xfrm>
          <a:off x="1773969" y="377072"/>
          <a:ext cx="8793478" cy="35727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285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71839F7-8490-4D62-8C8C-86EDC2976AF3}"/>
              </a:ext>
            </a:extLst>
          </p:cNvPr>
          <p:cNvGraphicFramePr>
            <a:graphicFrameLocks noGrp="1"/>
          </p:cNvGraphicFramePr>
          <p:nvPr>
            <p:ph idx="1"/>
            <p:extLst>
              <p:ext uri="{D42A27DB-BD31-4B8C-83A1-F6EECF244321}">
                <p14:modId xmlns:p14="http://schemas.microsoft.com/office/powerpoint/2010/main" val="1371657479"/>
              </p:ext>
            </p:extLst>
          </p:nvPr>
        </p:nvGraphicFramePr>
        <p:xfrm>
          <a:off x="1712913" y="69574"/>
          <a:ext cx="10018712" cy="493146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4F58D06-CE00-A5AE-1285-2F913B122AC0}"/>
              </a:ext>
            </a:extLst>
          </p:cNvPr>
          <p:cNvSpPr txBox="1"/>
          <p:nvPr/>
        </p:nvSpPr>
        <p:spPr>
          <a:xfrm>
            <a:off x="1712913" y="5111553"/>
            <a:ext cx="10066375" cy="1477328"/>
          </a:xfrm>
          <a:prstGeom prst="rect">
            <a:avLst/>
          </a:prstGeom>
          <a:noFill/>
        </p:spPr>
        <p:txBody>
          <a:bodyPr wrap="square" rtlCol="0">
            <a:spAutoFit/>
          </a:bodyPr>
          <a:lstStyle/>
          <a:p>
            <a:r>
              <a:rPr lang="en-IN" b="1" i="1" dirty="0"/>
              <a:t>On basis of above graph:</a:t>
            </a:r>
          </a:p>
          <a:p>
            <a:pPr marL="342900" indent="-342900">
              <a:buAutoNum type="arabicPeriod"/>
            </a:pPr>
            <a:r>
              <a:rPr lang="en-IN" dirty="0"/>
              <a:t>Maximum number of jobs are available for IT Services and IT consulting ( as for some the data was not available on the website) and least are available for Entertainment Providers.</a:t>
            </a:r>
          </a:p>
          <a:p>
            <a:pPr marL="342900" indent="-342900">
              <a:buAutoNum type="arabicPeriod"/>
            </a:pPr>
            <a:r>
              <a:rPr lang="en-IN" dirty="0"/>
              <a:t>There is a sharp fall in </a:t>
            </a:r>
          </a:p>
          <a:p>
            <a:pPr marL="342900" indent="-342900">
              <a:buAutoNum type="arabicPeriod"/>
            </a:pPr>
            <a:r>
              <a:rPr lang="en-IN" dirty="0"/>
              <a:t>number of jobs availability.</a:t>
            </a:r>
          </a:p>
        </p:txBody>
      </p:sp>
    </p:spTree>
    <p:extLst>
      <p:ext uri="{BB962C8B-B14F-4D97-AF65-F5344CB8AC3E}">
        <p14:creationId xmlns:p14="http://schemas.microsoft.com/office/powerpoint/2010/main" val="2974487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23603D45-857F-4043-96D1-C28E23410B6D}"/>
              </a:ext>
            </a:extLst>
          </p:cNvPr>
          <p:cNvGraphicFramePr>
            <a:graphicFrameLocks/>
          </p:cNvGraphicFramePr>
          <p:nvPr>
            <p:extLst>
              <p:ext uri="{D42A27DB-BD31-4B8C-83A1-F6EECF244321}">
                <p14:modId xmlns:p14="http://schemas.microsoft.com/office/powerpoint/2010/main" val="725459516"/>
              </p:ext>
            </p:extLst>
          </p:nvPr>
        </p:nvGraphicFramePr>
        <p:xfrm>
          <a:off x="1120552" y="-79514"/>
          <a:ext cx="7787777" cy="3991638"/>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00AF4A7E-D69B-0B9F-ED43-A4FA82F75859}"/>
              </a:ext>
            </a:extLst>
          </p:cNvPr>
          <p:cNvSpPr txBox="1"/>
          <p:nvPr/>
        </p:nvSpPr>
        <p:spPr>
          <a:xfrm>
            <a:off x="1306285" y="4004050"/>
            <a:ext cx="9473411" cy="1200329"/>
          </a:xfrm>
          <a:prstGeom prst="rect">
            <a:avLst/>
          </a:prstGeom>
          <a:noFill/>
        </p:spPr>
        <p:txBody>
          <a:bodyPr wrap="square" rtlCol="0">
            <a:spAutoFit/>
          </a:bodyPr>
          <a:lstStyle/>
          <a:p>
            <a:r>
              <a:rPr lang="en-IN" b="1" u="sng" dirty="0"/>
              <a:t>Insights from the above Pie Chart:</a:t>
            </a:r>
          </a:p>
          <a:p>
            <a:pPr marL="342900" indent="-342900">
              <a:buAutoNum type="arabicPeriod"/>
            </a:pPr>
            <a:r>
              <a:rPr lang="en-IN" dirty="0"/>
              <a:t>Highest number of applications are from the companies with employees count in 501-1,000</a:t>
            </a:r>
          </a:p>
          <a:p>
            <a:r>
              <a:rPr lang="en-IN" dirty="0"/>
              <a:t>        followed by companies with 51-200 employees.</a:t>
            </a:r>
          </a:p>
          <a:p>
            <a:r>
              <a:rPr lang="en-IN" dirty="0"/>
              <a:t>2. Companies with more employee count are open to more number of job applications.</a:t>
            </a:r>
          </a:p>
        </p:txBody>
      </p:sp>
    </p:spTree>
    <p:extLst>
      <p:ext uri="{BB962C8B-B14F-4D97-AF65-F5344CB8AC3E}">
        <p14:creationId xmlns:p14="http://schemas.microsoft.com/office/powerpoint/2010/main" val="3412733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CC56F7D-4C18-4695-8C8F-0C2595A4BDF9}"/>
              </a:ext>
            </a:extLst>
          </p:cNvPr>
          <p:cNvGraphicFramePr>
            <a:graphicFrameLocks noGrp="1"/>
          </p:cNvGraphicFramePr>
          <p:nvPr>
            <p:ph idx="1"/>
            <p:extLst>
              <p:ext uri="{D42A27DB-BD31-4B8C-83A1-F6EECF244321}">
                <p14:modId xmlns:p14="http://schemas.microsoft.com/office/powerpoint/2010/main" val="88463755"/>
              </p:ext>
            </p:extLst>
          </p:nvPr>
        </p:nvGraphicFramePr>
        <p:xfrm>
          <a:off x="1641377" y="39757"/>
          <a:ext cx="10645419" cy="50717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F31A724-ACE9-3341-B117-F70D23F11FE7}"/>
              </a:ext>
            </a:extLst>
          </p:cNvPr>
          <p:cNvSpPr txBox="1"/>
          <p:nvPr/>
        </p:nvSpPr>
        <p:spPr>
          <a:xfrm>
            <a:off x="1936710" y="4887853"/>
            <a:ext cx="9280308" cy="1754326"/>
          </a:xfrm>
          <a:prstGeom prst="rect">
            <a:avLst/>
          </a:prstGeom>
          <a:noFill/>
        </p:spPr>
        <p:txBody>
          <a:bodyPr wrap="square" rtlCol="0">
            <a:spAutoFit/>
          </a:bodyPr>
          <a:lstStyle/>
          <a:p>
            <a:r>
              <a:rPr lang="en-IN" b="1" u="sng" dirty="0"/>
              <a:t>Information from above Chart:</a:t>
            </a:r>
          </a:p>
          <a:p>
            <a:r>
              <a:rPr lang="en-IN" dirty="0"/>
              <a:t>1.</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F</a:t>
            </a:r>
            <a:r>
              <a:rPr lang="en-IN" sz="1800" dirty="0">
                <a:effectLst/>
                <a:latin typeface="Calibri" panose="020F0502020204030204" pitchFamily="34" charset="0"/>
                <a:ea typeface="Calibri" panose="020F0502020204030204" pitchFamily="34" charset="0"/>
                <a:cs typeface="Times New Roman" panose="02020603050405020304" pitchFamily="18" charset="0"/>
              </a:rPr>
              <a:t>rom the graph we can say that the industries of airlines and aviation has mostly higher counts of applicants in cities like Kochi, Mumbai and Chennai than employees has been also applied to the same industry of cities Vijayawada, Rewari and Ahmednagar and  there is very less  applicants for the same job in other cities </a:t>
            </a:r>
          </a:p>
          <a:p>
            <a:endParaRPr lang="en-IN" dirty="0"/>
          </a:p>
        </p:txBody>
      </p:sp>
    </p:spTree>
    <p:extLst>
      <p:ext uri="{BB962C8B-B14F-4D97-AF65-F5344CB8AC3E}">
        <p14:creationId xmlns:p14="http://schemas.microsoft.com/office/powerpoint/2010/main" val="400054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BCD90-2504-B474-D965-E361B757B879}"/>
              </a:ext>
            </a:extLst>
          </p:cNvPr>
          <p:cNvSpPr>
            <a:spLocks noGrp="1"/>
          </p:cNvSpPr>
          <p:nvPr>
            <p:ph type="title"/>
          </p:nvPr>
        </p:nvSpPr>
        <p:spPr>
          <a:xfrm>
            <a:off x="1529747" y="225761"/>
            <a:ext cx="2900265" cy="1046448"/>
          </a:xfrm>
        </p:spPr>
        <p:txBody>
          <a:bodyPr/>
          <a:lstStyle/>
          <a:p>
            <a:r>
              <a:rPr lang="en-IN" b="1" u="sng"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32931D24-5B2F-CC6C-68AB-924443560744}"/>
              </a:ext>
            </a:extLst>
          </p:cNvPr>
          <p:cNvSpPr>
            <a:spLocks noGrp="1"/>
          </p:cNvSpPr>
          <p:nvPr>
            <p:ph idx="1"/>
          </p:nvPr>
        </p:nvSpPr>
        <p:spPr>
          <a:xfrm>
            <a:off x="1350638" y="1686612"/>
            <a:ext cx="10018713" cy="3124201"/>
          </a:xfrm>
        </p:spPr>
        <p:txBody>
          <a:bodyPr>
            <a:normAutofit fontScale="92500" lnSpcReduction="20000"/>
          </a:bodyPr>
          <a:lstStyle/>
          <a:p>
            <a:r>
              <a:rPr lang="en-GB" dirty="0"/>
              <a:t>Final Conclusion of Project :From the overall project we can conclude that, the maximum no employees had applied to the IT Services and It Consulting industry more. Employees are intensely applying to those industries who had maximum manpower. </a:t>
            </a:r>
          </a:p>
          <a:p>
            <a:r>
              <a:rPr lang="en-GB" dirty="0"/>
              <a:t>If we do city wise comparison then we can see that lots of employees preferring cities like Kochi of Kerala, Delhi, Gurgaon of Haryana, and Bengaluru of Karnataka. And also from the data it is clear that , maximum applicants are applying to entry level jobs.</a:t>
            </a:r>
          </a:p>
          <a:p>
            <a:r>
              <a:rPr lang="en-GB" dirty="0"/>
              <a:t>The job availability is more in well developed cities Delhi, Kochi, Mumbai etc. as compared to other cities.</a:t>
            </a:r>
            <a:endParaRPr lang="en-IN" dirty="0"/>
          </a:p>
        </p:txBody>
      </p:sp>
    </p:spTree>
    <p:extLst>
      <p:ext uri="{BB962C8B-B14F-4D97-AF65-F5344CB8AC3E}">
        <p14:creationId xmlns:p14="http://schemas.microsoft.com/office/powerpoint/2010/main" val="35813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1090</TotalTime>
  <Words>442</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Bahnschrift SemiBold Condensed</vt:lpstr>
      <vt:lpstr>Calibri</vt:lpstr>
      <vt:lpstr>Corbel</vt:lpstr>
      <vt:lpstr>Parallax</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Kham</dc:creator>
  <cp:lastModifiedBy>SAURAV LABADE</cp:lastModifiedBy>
  <cp:revision>4</cp:revision>
  <dcterms:created xsi:type="dcterms:W3CDTF">2022-12-04T17:36:51Z</dcterms:created>
  <dcterms:modified xsi:type="dcterms:W3CDTF">2023-01-23T09:39:31Z</dcterms:modified>
</cp:coreProperties>
</file>