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62" r:id="rId5"/>
    <p:sldId id="266" r:id="rId6"/>
    <p:sldId id="269" r:id="rId7"/>
    <p:sldId id="268" r:id="rId8"/>
    <p:sldId id="265" r:id="rId9"/>
    <p:sldId id="271" r:id="rId10"/>
    <p:sldId id="273" r:id="rId11"/>
    <p:sldId id="274" r:id="rId12"/>
    <p:sldId id="264" r:id="rId13"/>
    <p:sldId id="276" r:id="rId14"/>
    <p:sldId id="27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3B43"/>
    <a:srgbClr val="B3A9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Major stakeholder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Baillie Gifford &amp; Co.</c:v>
              </c:pt>
              <c:pt idx="1">
                <c:v>BlackRock Fund Advisors</c:v>
              </c:pt>
              <c:pt idx="2">
                <c:v>Capital Research &amp; Management Co.</c:v>
              </c:pt>
              <c:pt idx="3">
                <c:v>Fidelity management &amp; research company LLC</c:v>
              </c:pt>
              <c:pt idx="4">
                <c:v>Geode Capital Management LLC</c:v>
              </c:pt>
              <c:pt idx="5">
                <c:v>Jennison Associates LLC</c:v>
              </c:pt>
              <c:pt idx="6">
                <c:v>Northern Trust Investments, Inc.</c:v>
              </c:pt>
              <c:pt idx="7">
                <c:v>SSgA Funds Management, Inc.</c:v>
              </c:pt>
              <c:pt idx="8">
                <c:v>T. Rowe Price Associates, Inc.</c:v>
              </c:pt>
              <c:pt idx="9">
                <c:v>The Vanguard Group, Inc.</c:v>
              </c:pt>
            </c:strLit>
          </c:cat>
          <c:val>
            <c:numLit>
              <c:formatCode>General</c:formatCode>
              <c:ptCount val="10"/>
              <c:pt idx="0">
                <c:v>27876833</c:v>
              </c:pt>
              <c:pt idx="1">
                <c:v>110843371</c:v>
              </c:pt>
              <c:pt idx="2">
                <c:v>90161776</c:v>
              </c:pt>
              <c:pt idx="3">
                <c:v>32809105</c:v>
              </c:pt>
              <c:pt idx="4">
                <c:v>47495728</c:v>
              </c:pt>
              <c:pt idx="5">
                <c:v>29557607</c:v>
              </c:pt>
              <c:pt idx="6">
                <c:v>22949732</c:v>
              </c:pt>
              <c:pt idx="7">
                <c:v>99647239</c:v>
              </c:pt>
              <c:pt idx="8">
                <c:v>46956884</c:v>
              </c:pt>
              <c:pt idx="9">
                <c:v>202187553</c:v>
              </c:pt>
            </c:numLit>
          </c:val>
          <c:extLst>
            <c:ext xmlns:c16="http://schemas.microsoft.com/office/drawing/2014/chart" uri="{C3380CC4-5D6E-409C-BE32-E72D297353CC}">
              <c16:uniqueId val="{00000000-46DE-415E-9F88-402047827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698384"/>
        <c:axId val="222684240"/>
      </c:barChart>
      <c:catAx>
        <c:axId val="22269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84240"/>
        <c:crosses val="autoZero"/>
        <c:auto val="1"/>
        <c:lblAlgn val="ctr"/>
        <c:lblOffset val="100"/>
        <c:noMultiLvlLbl val="0"/>
      </c:catAx>
      <c:valAx>
        <c:axId val="22268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9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6098C-9D1C-44E2-AB29-51B5E334E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85DC9-89E6-4016-B73B-42EE5067591E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About Tesla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C0FEB-7508-4B75-BA12-72E91061ED59}" type="parTrans" cxnId="{D74B7CA9-9065-4987-8E16-50CFE72BFF57}">
      <dgm:prSet/>
      <dgm:spPr/>
      <dgm:t>
        <a:bodyPr/>
        <a:lstStyle/>
        <a:p>
          <a:endParaRPr lang="en-US"/>
        </a:p>
      </dgm:t>
    </dgm:pt>
    <dgm:pt modelId="{6CBBAC97-371D-4B0C-AA4F-1F9FFBBFC598}" type="sibTrans" cxnId="{D74B7CA9-9065-4987-8E16-50CFE72BFF57}">
      <dgm:prSet/>
      <dgm:spPr/>
      <dgm:t>
        <a:bodyPr/>
        <a:lstStyle/>
        <a:p>
          <a:endParaRPr lang="en-US"/>
        </a:p>
      </dgm:t>
    </dgm:pt>
    <dgm:pt modelId="{A213C40E-CCDC-4327-BA99-4DAD52FD8F40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About Current Scenario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F3ED3B-9985-4531-92DC-884CD537B01C}" type="parTrans" cxnId="{2118C596-D1B3-43D3-A7D7-09717332DA4B}">
      <dgm:prSet/>
      <dgm:spPr/>
      <dgm:t>
        <a:bodyPr/>
        <a:lstStyle/>
        <a:p>
          <a:endParaRPr lang="en-US"/>
        </a:p>
      </dgm:t>
    </dgm:pt>
    <dgm:pt modelId="{2D94E551-A61D-4967-80DC-A8AFE3BC1AB8}" type="sibTrans" cxnId="{2118C596-D1B3-43D3-A7D7-09717332DA4B}">
      <dgm:prSet/>
      <dgm:spPr/>
      <dgm:t>
        <a:bodyPr/>
        <a:lstStyle/>
        <a:p>
          <a:endParaRPr lang="en-US"/>
        </a:p>
      </dgm:t>
    </dgm:pt>
    <dgm:pt modelId="{85355A00-DD93-4F7C-9DFB-9C55291E84B8}">
      <dgm:prSet/>
      <dgm:spPr/>
      <dgm:t>
        <a:bodyPr/>
        <a:lstStyle/>
        <a:p>
          <a:r>
            <a:rPr lang="en-US" b="1" i="1">
              <a:latin typeface="Times New Roman" panose="02020603050405020304" pitchFamily="18" charset="0"/>
              <a:cs typeface="Times New Roman" panose="02020603050405020304" pitchFamily="18" charset="0"/>
            </a:rPr>
            <a:t>Key Competitors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587DC-F52F-4EA6-9208-40D58E8D7268}" type="parTrans" cxnId="{755B5D9E-671D-4BB7-8F3C-F378B1AADBD6}">
      <dgm:prSet/>
      <dgm:spPr/>
      <dgm:t>
        <a:bodyPr/>
        <a:lstStyle/>
        <a:p>
          <a:endParaRPr lang="en-US"/>
        </a:p>
      </dgm:t>
    </dgm:pt>
    <dgm:pt modelId="{80F3B739-21E8-4A62-A2BE-301F893206C5}" type="sibTrans" cxnId="{755B5D9E-671D-4BB7-8F3C-F378B1AADBD6}">
      <dgm:prSet/>
      <dgm:spPr/>
      <dgm:t>
        <a:bodyPr/>
        <a:lstStyle/>
        <a:p>
          <a:endParaRPr lang="en-US"/>
        </a:p>
      </dgm:t>
    </dgm:pt>
    <dgm:pt modelId="{75646C5C-A7BA-42E6-8BAA-91C68890374A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Socioeconomic factors faced by Tesla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C4EC-D42C-46D5-B4FA-56CD9395FD5B}" type="parTrans" cxnId="{83D11F34-6342-45CA-9BED-13C19F0F7FEE}">
      <dgm:prSet/>
      <dgm:spPr/>
      <dgm:t>
        <a:bodyPr/>
        <a:lstStyle/>
        <a:p>
          <a:endParaRPr lang="en-US"/>
        </a:p>
      </dgm:t>
    </dgm:pt>
    <dgm:pt modelId="{7803B6FA-4F91-49F2-B71A-8E392374E96D}" type="sibTrans" cxnId="{83D11F34-6342-45CA-9BED-13C19F0F7FEE}">
      <dgm:prSet/>
      <dgm:spPr/>
      <dgm:t>
        <a:bodyPr/>
        <a:lstStyle/>
        <a:p>
          <a:endParaRPr lang="en-US"/>
        </a:p>
      </dgm:t>
    </dgm:pt>
    <dgm:pt modelId="{47398317-5F8E-46B7-914F-18A3CBAB0529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Market Size and Position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47E55-CA0D-45EC-9A49-2E57ADC56238}" type="parTrans" cxnId="{20CAE013-0D6C-4934-9856-BC702C68AE1D}">
      <dgm:prSet/>
      <dgm:spPr/>
      <dgm:t>
        <a:bodyPr/>
        <a:lstStyle/>
        <a:p>
          <a:endParaRPr lang="en-US"/>
        </a:p>
      </dgm:t>
    </dgm:pt>
    <dgm:pt modelId="{C69A03CB-FE58-4FA5-85C9-7D758142194D}" type="sibTrans" cxnId="{20CAE013-0D6C-4934-9856-BC702C68AE1D}">
      <dgm:prSet/>
      <dgm:spPr/>
      <dgm:t>
        <a:bodyPr/>
        <a:lstStyle/>
        <a:p>
          <a:endParaRPr lang="en-US"/>
        </a:p>
      </dgm:t>
    </dgm:pt>
    <dgm:pt modelId="{E46CC10F-799A-4B22-89A5-9DFB5F336F89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Failure Mode Analysis (For Indian Market)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C1710B-BB46-43CA-B6A8-5828B08825D8}" type="parTrans" cxnId="{32366BC5-2F60-444F-969F-2DD9714AEA7E}">
      <dgm:prSet/>
      <dgm:spPr/>
      <dgm:t>
        <a:bodyPr/>
        <a:lstStyle/>
        <a:p>
          <a:endParaRPr lang="en-US"/>
        </a:p>
      </dgm:t>
    </dgm:pt>
    <dgm:pt modelId="{2D146502-681D-4926-B822-60E0B2AE4B0E}" type="sibTrans" cxnId="{32366BC5-2F60-444F-969F-2DD9714AEA7E}">
      <dgm:prSet/>
      <dgm:spPr/>
      <dgm:t>
        <a:bodyPr/>
        <a:lstStyle/>
        <a:p>
          <a:endParaRPr lang="en-US"/>
        </a:p>
      </dgm:t>
    </dgm:pt>
    <dgm:pt modelId="{991AE8F3-57F4-42A5-812C-46B9EBA81F10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Estimated Market Size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44A59-793D-4A49-B56F-07187ABEC78B}" type="parTrans" cxnId="{38164FF6-C17F-4618-9452-EAD87A9E2D31}">
      <dgm:prSet/>
      <dgm:spPr/>
      <dgm:t>
        <a:bodyPr/>
        <a:lstStyle/>
        <a:p>
          <a:endParaRPr lang="en-US"/>
        </a:p>
      </dgm:t>
    </dgm:pt>
    <dgm:pt modelId="{1291CB26-882B-4069-A5A6-E5F4C68A7993}" type="sibTrans" cxnId="{38164FF6-C17F-4618-9452-EAD87A9E2D31}">
      <dgm:prSet/>
      <dgm:spPr/>
      <dgm:t>
        <a:bodyPr/>
        <a:lstStyle/>
        <a:p>
          <a:endParaRPr lang="en-US"/>
        </a:p>
      </dgm:t>
    </dgm:pt>
    <dgm:pt modelId="{1C372200-39B4-4C4E-BFAC-053D283458CE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Competitors in Market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16B0D-7CDF-42CC-9468-F324778559BA}" type="parTrans" cxnId="{22485F4D-8B45-4B6B-86F3-22C9D40D8A55}">
      <dgm:prSet/>
      <dgm:spPr/>
      <dgm:t>
        <a:bodyPr/>
        <a:lstStyle/>
        <a:p>
          <a:endParaRPr lang="en-US"/>
        </a:p>
      </dgm:t>
    </dgm:pt>
    <dgm:pt modelId="{F36A5C53-5B2F-4766-8353-FE2C22779971}" type="sibTrans" cxnId="{22485F4D-8B45-4B6B-86F3-22C9D40D8A55}">
      <dgm:prSet/>
      <dgm:spPr/>
      <dgm:t>
        <a:bodyPr/>
        <a:lstStyle/>
        <a:p>
          <a:endParaRPr lang="en-US"/>
        </a:p>
      </dgm:t>
    </dgm:pt>
    <dgm:pt modelId="{833BB3F5-53C3-409B-BBF8-09CB66DAC517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Estimation of Break-even Period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61691-D1FB-43F8-8C4F-73C9B9179F09}" type="parTrans" cxnId="{20C5855F-6EF6-48FE-883A-69652A7F75E5}">
      <dgm:prSet/>
      <dgm:spPr/>
      <dgm:t>
        <a:bodyPr/>
        <a:lstStyle/>
        <a:p>
          <a:endParaRPr lang="en-US"/>
        </a:p>
      </dgm:t>
    </dgm:pt>
    <dgm:pt modelId="{04D22F6C-6CFD-49F5-BE22-F911A2927886}" type="sibTrans" cxnId="{20C5855F-6EF6-48FE-883A-69652A7F75E5}">
      <dgm:prSet/>
      <dgm:spPr/>
      <dgm:t>
        <a:bodyPr/>
        <a:lstStyle/>
        <a:p>
          <a:endParaRPr lang="en-US"/>
        </a:p>
      </dgm:t>
    </dgm:pt>
    <dgm:pt modelId="{348B77C2-0902-4666-9216-806F35C375CC}">
      <dgm:prSet/>
      <dgm:spPr/>
      <dgm:t>
        <a:bodyPr/>
        <a:lstStyle/>
        <a:p>
          <a:r>
            <a:rPr lang="en-US" b="1" i="1">
              <a:latin typeface="Times New Roman" panose="02020603050405020304" pitchFamily="18" charset="0"/>
              <a:cs typeface="Times New Roman" panose="02020603050405020304" pitchFamily="18" charset="0"/>
            </a:rPr>
            <a:t>Key Decisions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69238E-2FCD-42FA-A0A9-569E45091808}" type="parTrans" cxnId="{8F09F1F8-0F33-4F1C-8DD2-3F5F8744BB83}">
      <dgm:prSet/>
      <dgm:spPr/>
      <dgm:t>
        <a:bodyPr/>
        <a:lstStyle/>
        <a:p>
          <a:endParaRPr lang="en-US"/>
        </a:p>
      </dgm:t>
    </dgm:pt>
    <dgm:pt modelId="{47E9D97C-A8B7-4BCD-B5B5-56F709A3B480}" type="sibTrans" cxnId="{8F09F1F8-0F33-4F1C-8DD2-3F5F8744BB83}">
      <dgm:prSet/>
      <dgm:spPr/>
      <dgm:t>
        <a:bodyPr/>
        <a:lstStyle/>
        <a:p>
          <a:endParaRPr lang="en-US"/>
        </a:p>
      </dgm:t>
    </dgm:pt>
    <dgm:pt modelId="{301EB635-BF76-4DAE-9DEA-804984253A39}">
      <dgm:prSet/>
      <dgm:spPr/>
      <dgm:t>
        <a:bodyPr/>
        <a:lstStyle/>
        <a:p>
          <a:pPr marL="114300" lvl="1" indent="-114300" defTabSz="666750">
            <a:spcBef>
              <a:spcPct val="0"/>
            </a:spcBef>
            <a:spcAft>
              <a:spcPct val="15000"/>
            </a:spcAft>
            <a:buChar char="•"/>
          </a:pPr>
          <a:r>
            <a:rPr lang="en-US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R&amp;D/Manufacturing Decisions</a:t>
          </a:r>
        </a:p>
      </dgm:t>
    </dgm:pt>
    <dgm:pt modelId="{2A866ABE-6182-4E9E-BEB7-9C6281B4E8F0}" type="parTrans" cxnId="{D4D3CFE7-108A-4D1F-A236-3C74F0278CED}">
      <dgm:prSet/>
      <dgm:spPr/>
      <dgm:t>
        <a:bodyPr/>
        <a:lstStyle/>
        <a:p>
          <a:endParaRPr lang="en-US"/>
        </a:p>
      </dgm:t>
    </dgm:pt>
    <dgm:pt modelId="{F312A8F1-0E84-47D6-9D4B-2C72D906DC4A}" type="sibTrans" cxnId="{D4D3CFE7-108A-4D1F-A236-3C74F0278CED}">
      <dgm:prSet/>
      <dgm:spPr/>
      <dgm:t>
        <a:bodyPr/>
        <a:lstStyle/>
        <a:p>
          <a:endParaRPr lang="en-US"/>
        </a:p>
      </dgm:t>
    </dgm:pt>
    <dgm:pt modelId="{1EDE13DB-20B5-4E16-8D1A-D6C7CC71BCA2}">
      <dgm:prSet/>
      <dgm:spPr/>
      <dgm:t>
        <a:bodyPr/>
        <a:lstStyle/>
        <a:p>
          <a:pPr marL="114300" lvl="1" indent="-114300" defTabSz="666750">
            <a:spcBef>
              <a:spcPct val="0"/>
            </a:spcBef>
            <a:spcAft>
              <a:spcPct val="15000"/>
            </a:spcAft>
            <a:buChar char="•"/>
          </a:pPr>
          <a:r>
            <a:rPr lang="en-US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Regulatory Decisions</a:t>
          </a:r>
        </a:p>
      </dgm:t>
    </dgm:pt>
    <dgm:pt modelId="{C0207084-3715-4D1E-AE6E-3F0621D4039F}" type="parTrans" cxnId="{900280EB-F7CC-4430-B0C4-120C372A33A3}">
      <dgm:prSet/>
      <dgm:spPr/>
      <dgm:t>
        <a:bodyPr/>
        <a:lstStyle/>
        <a:p>
          <a:endParaRPr lang="en-US"/>
        </a:p>
      </dgm:t>
    </dgm:pt>
    <dgm:pt modelId="{6020BB01-BC72-4C33-87CD-507C9BFAB2D0}" type="sibTrans" cxnId="{900280EB-F7CC-4430-B0C4-120C372A33A3}">
      <dgm:prSet/>
      <dgm:spPr/>
      <dgm:t>
        <a:bodyPr/>
        <a:lstStyle/>
        <a:p>
          <a:endParaRPr lang="en-US"/>
        </a:p>
      </dgm:t>
    </dgm:pt>
    <dgm:pt modelId="{A7569FA3-6802-45C0-AD8A-3C38EF7431F7}">
      <dgm:prSet/>
      <dgm:spPr/>
      <dgm:t>
        <a:bodyPr/>
        <a:lstStyle/>
        <a:p>
          <a:pPr marL="114300" lvl="1" indent="-114300" defTabSz="666750">
            <a:spcBef>
              <a:spcPct val="0"/>
            </a:spcBef>
            <a:spcAft>
              <a:spcPct val="15000"/>
            </a:spcAft>
            <a:buChar char="•"/>
          </a:pPr>
          <a:r>
            <a:rPr lang="en-US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Market &amp; Customer Analysis Based Decision</a:t>
          </a:r>
        </a:p>
      </dgm:t>
    </dgm:pt>
    <dgm:pt modelId="{C292ACF7-E83F-4331-8C8A-15B3DB823826}" type="parTrans" cxnId="{9D09F009-D378-4F1B-B30F-0D3A57D1E867}">
      <dgm:prSet/>
      <dgm:spPr/>
      <dgm:t>
        <a:bodyPr/>
        <a:lstStyle/>
        <a:p>
          <a:endParaRPr lang="en-US"/>
        </a:p>
      </dgm:t>
    </dgm:pt>
    <dgm:pt modelId="{1C98476F-AC8A-4D13-AB24-A334D38BB408}" type="sibTrans" cxnId="{9D09F009-D378-4F1B-B30F-0D3A57D1E867}">
      <dgm:prSet/>
      <dgm:spPr/>
      <dgm:t>
        <a:bodyPr/>
        <a:lstStyle/>
        <a:p>
          <a:endParaRPr lang="en-US"/>
        </a:p>
      </dgm:t>
    </dgm:pt>
    <dgm:pt modelId="{BFBF9F1F-FA6E-49BF-84AF-9FA2D1573304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Intro to Tesla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26B5A0-11BE-41FD-AA43-FDBB727E32CF}" type="sibTrans" cxnId="{F7F2752C-0553-4892-9375-92AAF616FC1C}">
      <dgm:prSet/>
      <dgm:spPr/>
      <dgm:t>
        <a:bodyPr/>
        <a:lstStyle/>
        <a:p>
          <a:endParaRPr lang="en-US"/>
        </a:p>
      </dgm:t>
    </dgm:pt>
    <dgm:pt modelId="{231FDD2A-02CF-4D59-827E-F5C23AA91D33}" type="parTrans" cxnId="{F7F2752C-0553-4892-9375-92AAF616FC1C}">
      <dgm:prSet/>
      <dgm:spPr/>
      <dgm:t>
        <a:bodyPr/>
        <a:lstStyle/>
        <a:p>
          <a:endParaRPr lang="en-US"/>
        </a:p>
      </dgm:t>
    </dgm:pt>
    <dgm:pt modelId="{313C7F6C-6EEC-4C89-8B8B-2CE39E432BFB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Tesla In-Depth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3571B-8396-4D96-B0E9-D0D8AB38FE40}" type="sibTrans" cxnId="{03207CA7-BAD3-4BBD-9F30-463C72FAFAC9}">
      <dgm:prSet/>
      <dgm:spPr/>
      <dgm:t>
        <a:bodyPr/>
        <a:lstStyle/>
        <a:p>
          <a:endParaRPr lang="en-US"/>
        </a:p>
      </dgm:t>
    </dgm:pt>
    <dgm:pt modelId="{132D195C-621B-4789-8206-841359DBD3EF}" type="parTrans" cxnId="{03207CA7-BAD3-4BBD-9F30-463C72FAFAC9}">
      <dgm:prSet/>
      <dgm:spPr/>
      <dgm:t>
        <a:bodyPr/>
        <a:lstStyle/>
        <a:p>
          <a:endParaRPr lang="en-US"/>
        </a:p>
      </dgm:t>
    </dgm:pt>
    <dgm:pt modelId="{865E4F20-E910-453C-B8A9-315EE2F83D42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Revenue Model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22D5F7-9874-42A4-804F-514D95BE4C04}" type="sibTrans" cxnId="{559611FB-15FF-4252-B185-EA6924DD247A}">
      <dgm:prSet/>
      <dgm:spPr/>
      <dgm:t>
        <a:bodyPr/>
        <a:lstStyle/>
        <a:p>
          <a:endParaRPr lang="en-US"/>
        </a:p>
      </dgm:t>
    </dgm:pt>
    <dgm:pt modelId="{6CEB35A0-28EC-46E8-BA25-040C0111D4F8}" type="parTrans" cxnId="{559611FB-15FF-4252-B185-EA6924DD247A}">
      <dgm:prSet/>
      <dgm:spPr/>
      <dgm:t>
        <a:bodyPr/>
        <a:lstStyle/>
        <a:p>
          <a:endParaRPr lang="en-US"/>
        </a:p>
      </dgm:t>
    </dgm:pt>
    <dgm:pt modelId="{A84F7FC0-6690-47DA-BDBE-A9B64B23A334}" type="pres">
      <dgm:prSet presAssocID="{5F16098C-9D1C-44E2-AB29-51B5E334EA77}" presName="linear" presStyleCnt="0">
        <dgm:presLayoutVars>
          <dgm:dir/>
          <dgm:animLvl val="lvl"/>
          <dgm:resizeHandles val="exact"/>
        </dgm:presLayoutVars>
      </dgm:prSet>
      <dgm:spPr/>
    </dgm:pt>
    <dgm:pt modelId="{CBA05D15-77D1-44F9-BE37-2DC76835E900}" type="pres">
      <dgm:prSet presAssocID="{C1085DC9-89E6-4016-B73B-42EE5067591E}" presName="parentLin" presStyleCnt="0"/>
      <dgm:spPr/>
    </dgm:pt>
    <dgm:pt modelId="{65AFAB25-6616-4DBE-A099-02A27EE937F4}" type="pres">
      <dgm:prSet presAssocID="{C1085DC9-89E6-4016-B73B-42EE5067591E}" presName="parentLeftMargin" presStyleLbl="node1" presStyleIdx="0" presStyleCnt="4"/>
      <dgm:spPr/>
    </dgm:pt>
    <dgm:pt modelId="{C5153DB9-B1A0-455D-B64B-36C9072D59F1}" type="pres">
      <dgm:prSet presAssocID="{C1085DC9-89E6-4016-B73B-42EE506759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00FF47-CEE4-44B2-ABAE-B16395876752}" type="pres">
      <dgm:prSet presAssocID="{C1085DC9-89E6-4016-B73B-42EE5067591E}" presName="negativeSpace" presStyleCnt="0"/>
      <dgm:spPr/>
    </dgm:pt>
    <dgm:pt modelId="{4B71EBAA-724B-4095-A6E5-D8051677DD69}" type="pres">
      <dgm:prSet presAssocID="{C1085DC9-89E6-4016-B73B-42EE5067591E}" presName="childText" presStyleLbl="conFgAcc1" presStyleIdx="0" presStyleCnt="4">
        <dgm:presLayoutVars>
          <dgm:bulletEnabled val="1"/>
        </dgm:presLayoutVars>
      </dgm:prSet>
      <dgm:spPr/>
    </dgm:pt>
    <dgm:pt modelId="{49AF0EC6-6D55-4797-9A75-14223EE5C7A7}" type="pres">
      <dgm:prSet presAssocID="{6CBBAC97-371D-4B0C-AA4F-1F9FFBBFC598}" presName="spaceBetweenRectangles" presStyleCnt="0"/>
      <dgm:spPr/>
    </dgm:pt>
    <dgm:pt modelId="{D87887AD-B055-4D99-87DD-01ABBBB5B09E}" type="pres">
      <dgm:prSet presAssocID="{A213C40E-CCDC-4327-BA99-4DAD52FD8F40}" presName="parentLin" presStyleCnt="0"/>
      <dgm:spPr/>
    </dgm:pt>
    <dgm:pt modelId="{92EA2A9F-3F51-4D6D-B670-A9FE8F6FD828}" type="pres">
      <dgm:prSet presAssocID="{A213C40E-CCDC-4327-BA99-4DAD52FD8F40}" presName="parentLeftMargin" presStyleLbl="node1" presStyleIdx="0" presStyleCnt="4"/>
      <dgm:spPr/>
    </dgm:pt>
    <dgm:pt modelId="{A54154A0-1A28-428D-9D83-E547F4858FE1}" type="pres">
      <dgm:prSet presAssocID="{A213C40E-CCDC-4327-BA99-4DAD52FD8F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8E55AE-FD49-4404-A42C-A9E2A37607FA}" type="pres">
      <dgm:prSet presAssocID="{A213C40E-CCDC-4327-BA99-4DAD52FD8F40}" presName="negativeSpace" presStyleCnt="0"/>
      <dgm:spPr/>
    </dgm:pt>
    <dgm:pt modelId="{1C21E9A0-7F3D-43F6-93AA-FE4AD430151B}" type="pres">
      <dgm:prSet presAssocID="{A213C40E-CCDC-4327-BA99-4DAD52FD8F40}" presName="childText" presStyleLbl="conFgAcc1" presStyleIdx="1" presStyleCnt="4">
        <dgm:presLayoutVars>
          <dgm:bulletEnabled val="1"/>
        </dgm:presLayoutVars>
      </dgm:prSet>
      <dgm:spPr/>
    </dgm:pt>
    <dgm:pt modelId="{3636E35D-F685-43AE-A8D9-C0A572564B7E}" type="pres">
      <dgm:prSet presAssocID="{2D94E551-A61D-4967-80DC-A8AFE3BC1AB8}" presName="spaceBetweenRectangles" presStyleCnt="0"/>
      <dgm:spPr/>
    </dgm:pt>
    <dgm:pt modelId="{58927BD9-08FD-4410-8291-06218639070F}" type="pres">
      <dgm:prSet presAssocID="{E46CC10F-799A-4B22-89A5-9DFB5F336F89}" presName="parentLin" presStyleCnt="0"/>
      <dgm:spPr/>
    </dgm:pt>
    <dgm:pt modelId="{7E4C4EA4-5B41-4924-B446-1D758DE97C1E}" type="pres">
      <dgm:prSet presAssocID="{E46CC10F-799A-4B22-89A5-9DFB5F336F89}" presName="parentLeftMargin" presStyleLbl="node1" presStyleIdx="1" presStyleCnt="4"/>
      <dgm:spPr/>
    </dgm:pt>
    <dgm:pt modelId="{7162DCF6-1EA8-40CE-93E7-9386B8355133}" type="pres">
      <dgm:prSet presAssocID="{E46CC10F-799A-4B22-89A5-9DFB5F336F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8E3DE5-7D8B-4D07-9BFA-39E9561D9B7C}" type="pres">
      <dgm:prSet presAssocID="{E46CC10F-799A-4B22-89A5-9DFB5F336F89}" presName="negativeSpace" presStyleCnt="0"/>
      <dgm:spPr/>
    </dgm:pt>
    <dgm:pt modelId="{5F0E81BE-160D-4FE4-88A8-18E3F5CB05AB}" type="pres">
      <dgm:prSet presAssocID="{E46CC10F-799A-4B22-89A5-9DFB5F336F89}" presName="childText" presStyleLbl="conFgAcc1" presStyleIdx="2" presStyleCnt="4">
        <dgm:presLayoutVars>
          <dgm:bulletEnabled val="1"/>
        </dgm:presLayoutVars>
      </dgm:prSet>
      <dgm:spPr/>
    </dgm:pt>
    <dgm:pt modelId="{F0B04869-DAFB-43D4-9DA1-67BE36BBDD25}" type="pres">
      <dgm:prSet presAssocID="{2D146502-681D-4926-B822-60E0B2AE4B0E}" presName="spaceBetweenRectangles" presStyleCnt="0"/>
      <dgm:spPr/>
    </dgm:pt>
    <dgm:pt modelId="{B922D9D1-17CF-45EF-81C6-14EB97B15B2E}" type="pres">
      <dgm:prSet presAssocID="{348B77C2-0902-4666-9216-806F35C375CC}" presName="parentLin" presStyleCnt="0"/>
      <dgm:spPr/>
    </dgm:pt>
    <dgm:pt modelId="{862BDB33-C024-4C00-838A-9C0229DA30CC}" type="pres">
      <dgm:prSet presAssocID="{348B77C2-0902-4666-9216-806F35C375CC}" presName="parentLeftMargin" presStyleLbl="node1" presStyleIdx="2" presStyleCnt="4"/>
      <dgm:spPr/>
    </dgm:pt>
    <dgm:pt modelId="{178C675C-0827-4115-8D74-0E86E6010E1F}" type="pres">
      <dgm:prSet presAssocID="{348B77C2-0902-4666-9216-806F35C375C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B7A446-506C-4256-9EB8-87E58B93FE8C}" type="pres">
      <dgm:prSet presAssocID="{348B77C2-0902-4666-9216-806F35C375CC}" presName="negativeSpace" presStyleCnt="0"/>
      <dgm:spPr/>
    </dgm:pt>
    <dgm:pt modelId="{2020C254-C5D5-4E0E-986A-0C911A42E6C9}" type="pres">
      <dgm:prSet presAssocID="{348B77C2-0902-4666-9216-806F35C375C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F56009-B000-49DA-9507-6C78F5E8A7E5}" type="presOf" srcId="{348B77C2-0902-4666-9216-806F35C375CC}" destId="{862BDB33-C024-4C00-838A-9C0229DA30CC}" srcOrd="0" destOrd="0" presId="urn:microsoft.com/office/officeart/2005/8/layout/list1"/>
    <dgm:cxn modelId="{9D09F009-D378-4F1B-B30F-0D3A57D1E867}" srcId="{348B77C2-0902-4666-9216-806F35C375CC}" destId="{A7569FA3-6802-45C0-AD8A-3C38EF7431F7}" srcOrd="2" destOrd="0" parTransId="{C292ACF7-E83F-4331-8C8A-15B3DB823826}" sibTransId="{1C98476F-AC8A-4D13-AB24-A334D38BB408}"/>
    <dgm:cxn modelId="{20CAE013-0D6C-4934-9856-BC702C68AE1D}" srcId="{A213C40E-CCDC-4327-BA99-4DAD52FD8F40}" destId="{47398317-5F8E-46B7-914F-18A3CBAB0529}" srcOrd="2" destOrd="0" parTransId="{D7947E55-CA0D-45EC-9A49-2E57ADC56238}" sibTransId="{C69A03CB-FE58-4FA5-85C9-7D758142194D}"/>
    <dgm:cxn modelId="{9D3B0C1B-B635-4110-B350-BEAB0CC46430}" type="presOf" srcId="{1C372200-39B4-4C4E-BFAC-053D283458CE}" destId="{5F0E81BE-160D-4FE4-88A8-18E3F5CB05AB}" srcOrd="0" destOrd="1" presId="urn:microsoft.com/office/officeart/2005/8/layout/list1"/>
    <dgm:cxn modelId="{4EC7E423-F005-4255-A6B3-66ED7C2D5B77}" type="presOf" srcId="{47398317-5F8E-46B7-914F-18A3CBAB0529}" destId="{1C21E9A0-7F3D-43F6-93AA-FE4AD430151B}" srcOrd="0" destOrd="2" presId="urn:microsoft.com/office/officeart/2005/8/layout/list1"/>
    <dgm:cxn modelId="{F7F2752C-0553-4892-9375-92AAF616FC1C}" srcId="{C1085DC9-89E6-4016-B73B-42EE5067591E}" destId="{BFBF9F1F-FA6E-49BF-84AF-9FA2D1573304}" srcOrd="0" destOrd="0" parTransId="{231FDD2A-02CF-4D59-827E-F5C23AA91D33}" sibTransId="{AA26B5A0-11BE-41FD-AA43-FDBB727E32CF}"/>
    <dgm:cxn modelId="{83D11F34-6342-45CA-9BED-13C19F0F7FEE}" srcId="{A213C40E-CCDC-4327-BA99-4DAD52FD8F40}" destId="{75646C5C-A7BA-42E6-8BAA-91C68890374A}" srcOrd="1" destOrd="0" parTransId="{929DC4EC-D42C-46D5-B4FA-56CD9395FD5B}" sibTransId="{7803B6FA-4F91-49F2-B71A-8E392374E96D}"/>
    <dgm:cxn modelId="{20C5855F-6EF6-48FE-883A-69652A7F75E5}" srcId="{E46CC10F-799A-4B22-89A5-9DFB5F336F89}" destId="{833BB3F5-53C3-409B-BBF8-09CB66DAC517}" srcOrd="2" destOrd="0" parTransId="{F5461691-D1FB-43F8-8C4F-73C9B9179F09}" sibTransId="{04D22F6C-6CFD-49F5-BE22-F911A2927886}"/>
    <dgm:cxn modelId="{27863D48-FE9F-427C-9CF3-648075D39922}" type="presOf" srcId="{348B77C2-0902-4666-9216-806F35C375CC}" destId="{178C675C-0827-4115-8D74-0E86E6010E1F}" srcOrd="1" destOrd="0" presId="urn:microsoft.com/office/officeart/2005/8/layout/list1"/>
    <dgm:cxn modelId="{4D6BA349-1AD4-4060-84EE-95BB60D018D0}" type="presOf" srcId="{1EDE13DB-20B5-4E16-8D1A-D6C7CC71BCA2}" destId="{2020C254-C5D5-4E0E-986A-0C911A42E6C9}" srcOrd="0" destOrd="1" presId="urn:microsoft.com/office/officeart/2005/8/layout/list1"/>
    <dgm:cxn modelId="{3DE5D269-4B1C-4556-A2DC-4D096800612F}" type="presOf" srcId="{5F16098C-9D1C-44E2-AB29-51B5E334EA77}" destId="{A84F7FC0-6690-47DA-BDBE-A9B64B23A334}" srcOrd="0" destOrd="0" presId="urn:microsoft.com/office/officeart/2005/8/layout/list1"/>
    <dgm:cxn modelId="{128A804C-ADFC-468C-9B5B-F8318530EDC5}" type="presOf" srcId="{A213C40E-CCDC-4327-BA99-4DAD52FD8F40}" destId="{92EA2A9F-3F51-4D6D-B670-A9FE8F6FD828}" srcOrd="0" destOrd="0" presId="urn:microsoft.com/office/officeart/2005/8/layout/list1"/>
    <dgm:cxn modelId="{22485F4D-8B45-4B6B-86F3-22C9D40D8A55}" srcId="{E46CC10F-799A-4B22-89A5-9DFB5F336F89}" destId="{1C372200-39B4-4C4E-BFAC-053D283458CE}" srcOrd="1" destOrd="0" parTransId="{96A16B0D-7CDF-42CC-9468-F324778559BA}" sibTransId="{F36A5C53-5B2F-4766-8353-FE2C22779971}"/>
    <dgm:cxn modelId="{D874436E-4CE9-41E4-9706-ADA38EC4FD2C}" type="presOf" srcId="{C1085DC9-89E6-4016-B73B-42EE5067591E}" destId="{65AFAB25-6616-4DBE-A099-02A27EE937F4}" srcOrd="0" destOrd="0" presId="urn:microsoft.com/office/officeart/2005/8/layout/list1"/>
    <dgm:cxn modelId="{8ADB2B54-1EA6-4AC3-9502-986FB9102BCB}" type="presOf" srcId="{313C7F6C-6EEC-4C89-8B8B-2CE39E432BFB}" destId="{4B71EBAA-724B-4095-A6E5-D8051677DD69}" srcOrd="0" destOrd="1" presId="urn:microsoft.com/office/officeart/2005/8/layout/list1"/>
    <dgm:cxn modelId="{1171B555-0270-46ED-8434-956C32BE0E2D}" type="presOf" srcId="{E46CC10F-799A-4B22-89A5-9DFB5F336F89}" destId="{7162DCF6-1EA8-40CE-93E7-9386B8355133}" srcOrd="1" destOrd="0" presId="urn:microsoft.com/office/officeart/2005/8/layout/list1"/>
    <dgm:cxn modelId="{940AED7F-836B-4EDD-AC05-ADBDC04109C2}" type="presOf" srcId="{C1085DC9-89E6-4016-B73B-42EE5067591E}" destId="{C5153DB9-B1A0-455D-B64B-36C9072D59F1}" srcOrd="1" destOrd="0" presId="urn:microsoft.com/office/officeart/2005/8/layout/list1"/>
    <dgm:cxn modelId="{9195EB85-BFA9-4A79-89AE-9008B4931494}" type="presOf" srcId="{85355A00-DD93-4F7C-9DFB-9C55291E84B8}" destId="{1C21E9A0-7F3D-43F6-93AA-FE4AD430151B}" srcOrd="0" destOrd="0" presId="urn:microsoft.com/office/officeart/2005/8/layout/list1"/>
    <dgm:cxn modelId="{68D2F08F-BAC2-48CE-B1F7-AFC128A63411}" type="presOf" srcId="{E46CC10F-799A-4B22-89A5-9DFB5F336F89}" destId="{7E4C4EA4-5B41-4924-B446-1D758DE97C1E}" srcOrd="0" destOrd="0" presId="urn:microsoft.com/office/officeart/2005/8/layout/list1"/>
    <dgm:cxn modelId="{ADC4B596-08B2-48A3-BEDB-968FB18FAA6B}" type="presOf" srcId="{75646C5C-A7BA-42E6-8BAA-91C68890374A}" destId="{1C21E9A0-7F3D-43F6-93AA-FE4AD430151B}" srcOrd="0" destOrd="1" presId="urn:microsoft.com/office/officeart/2005/8/layout/list1"/>
    <dgm:cxn modelId="{2118C596-D1B3-43D3-A7D7-09717332DA4B}" srcId="{5F16098C-9D1C-44E2-AB29-51B5E334EA77}" destId="{A213C40E-CCDC-4327-BA99-4DAD52FD8F40}" srcOrd="1" destOrd="0" parTransId="{E8F3ED3B-9985-4531-92DC-884CD537B01C}" sibTransId="{2D94E551-A61D-4967-80DC-A8AFE3BC1AB8}"/>
    <dgm:cxn modelId="{A3C1E998-5360-4F19-A00F-B08FF43618D4}" type="presOf" srcId="{865E4F20-E910-453C-B8A9-315EE2F83D42}" destId="{4B71EBAA-724B-4095-A6E5-D8051677DD69}" srcOrd="0" destOrd="2" presId="urn:microsoft.com/office/officeart/2005/8/layout/list1"/>
    <dgm:cxn modelId="{755B5D9E-671D-4BB7-8F3C-F378B1AADBD6}" srcId="{A213C40E-CCDC-4327-BA99-4DAD52FD8F40}" destId="{85355A00-DD93-4F7C-9DFB-9C55291E84B8}" srcOrd="0" destOrd="0" parTransId="{A97587DC-F52F-4EA6-9208-40D58E8D7268}" sibTransId="{80F3B739-21E8-4A62-A2BE-301F893206C5}"/>
    <dgm:cxn modelId="{0E35DDA6-E609-4884-851D-A886A6322A6E}" type="presOf" srcId="{A7569FA3-6802-45C0-AD8A-3C38EF7431F7}" destId="{2020C254-C5D5-4E0E-986A-0C911A42E6C9}" srcOrd="0" destOrd="2" presId="urn:microsoft.com/office/officeart/2005/8/layout/list1"/>
    <dgm:cxn modelId="{03207CA7-BAD3-4BBD-9F30-463C72FAFAC9}" srcId="{C1085DC9-89E6-4016-B73B-42EE5067591E}" destId="{313C7F6C-6EEC-4C89-8B8B-2CE39E432BFB}" srcOrd="1" destOrd="0" parTransId="{132D195C-621B-4789-8206-841359DBD3EF}" sibTransId="{5843571B-8396-4D96-B0E9-D0D8AB38FE40}"/>
    <dgm:cxn modelId="{D74B7CA9-9065-4987-8E16-50CFE72BFF57}" srcId="{5F16098C-9D1C-44E2-AB29-51B5E334EA77}" destId="{C1085DC9-89E6-4016-B73B-42EE5067591E}" srcOrd="0" destOrd="0" parTransId="{646C0FEB-7508-4B75-BA12-72E91061ED59}" sibTransId="{6CBBAC97-371D-4B0C-AA4F-1F9FFBBFC598}"/>
    <dgm:cxn modelId="{32366BC5-2F60-444F-969F-2DD9714AEA7E}" srcId="{5F16098C-9D1C-44E2-AB29-51B5E334EA77}" destId="{E46CC10F-799A-4B22-89A5-9DFB5F336F89}" srcOrd="2" destOrd="0" parTransId="{34C1710B-BB46-43CA-B6A8-5828B08825D8}" sibTransId="{2D146502-681D-4926-B822-60E0B2AE4B0E}"/>
    <dgm:cxn modelId="{141290C6-AE45-4224-B8BB-4BD172821F25}" type="presOf" srcId="{991AE8F3-57F4-42A5-812C-46B9EBA81F10}" destId="{5F0E81BE-160D-4FE4-88A8-18E3F5CB05AB}" srcOrd="0" destOrd="0" presId="urn:microsoft.com/office/officeart/2005/8/layout/list1"/>
    <dgm:cxn modelId="{1AA4B5D0-2237-4A5D-82DA-48540A2D8A47}" type="presOf" srcId="{A213C40E-CCDC-4327-BA99-4DAD52FD8F40}" destId="{A54154A0-1A28-428D-9D83-E547F4858FE1}" srcOrd="1" destOrd="0" presId="urn:microsoft.com/office/officeart/2005/8/layout/list1"/>
    <dgm:cxn modelId="{D4D3CFE7-108A-4D1F-A236-3C74F0278CED}" srcId="{348B77C2-0902-4666-9216-806F35C375CC}" destId="{301EB635-BF76-4DAE-9DEA-804984253A39}" srcOrd="0" destOrd="0" parTransId="{2A866ABE-6182-4E9E-BEB7-9C6281B4E8F0}" sibTransId="{F312A8F1-0E84-47D6-9D4B-2C72D906DC4A}"/>
    <dgm:cxn modelId="{E497BEE8-2F6C-4AEE-82C9-94CFFCEA0998}" type="presOf" srcId="{301EB635-BF76-4DAE-9DEA-804984253A39}" destId="{2020C254-C5D5-4E0E-986A-0C911A42E6C9}" srcOrd="0" destOrd="0" presId="urn:microsoft.com/office/officeart/2005/8/layout/list1"/>
    <dgm:cxn modelId="{BB95AAEA-E7CA-4201-96C6-465E145E5B68}" type="presOf" srcId="{BFBF9F1F-FA6E-49BF-84AF-9FA2D1573304}" destId="{4B71EBAA-724B-4095-A6E5-D8051677DD69}" srcOrd="0" destOrd="0" presId="urn:microsoft.com/office/officeart/2005/8/layout/list1"/>
    <dgm:cxn modelId="{900280EB-F7CC-4430-B0C4-120C372A33A3}" srcId="{348B77C2-0902-4666-9216-806F35C375CC}" destId="{1EDE13DB-20B5-4E16-8D1A-D6C7CC71BCA2}" srcOrd="1" destOrd="0" parTransId="{C0207084-3715-4D1E-AE6E-3F0621D4039F}" sibTransId="{6020BB01-BC72-4C33-87CD-507C9BFAB2D0}"/>
    <dgm:cxn modelId="{38164FF6-C17F-4618-9452-EAD87A9E2D31}" srcId="{E46CC10F-799A-4B22-89A5-9DFB5F336F89}" destId="{991AE8F3-57F4-42A5-812C-46B9EBA81F10}" srcOrd="0" destOrd="0" parTransId="{64644A59-793D-4A49-B56F-07187ABEC78B}" sibTransId="{1291CB26-882B-4069-A5A6-E5F4C68A7993}"/>
    <dgm:cxn modelId="{D3AE9EF6-A67A-443E-B304-CA93ED0DE80C}" type="presOf" srcId="{833BB3F5-53C3-409B-BBF8-09CB66DAC517}" destId="{5F0E81BE-160D-4FE4-88A8-18E3F5CB05AB}" srcOrd="0" destOrd="2" presId="urn:microsoft.com/office/officeart/2005/8/layout/list1"/>
    <dgm:cxn modelId="{8F09F1F8-0F33-4F1C-8DD2-3F5F8744BB83}" srcId="{5F16098C-9D1C-44E2-AB29-51B5E334EA77}" destId="{348B77C2-0902-4666-9216-806F35C375CC}" srcOrd="3" destOrd="0" parTransId="{F369238E-2FCD-42FA-A0A9-569E45091808}" sibTransId="{47E9D97C-A8B7-4BCD-B5B5-56F709A3B480}"/>
    <dgm:cxn modelId="{559611FB-15FF-4252-B185-EA6924DD247A}" srcId="{C1085DC9-89E6-4016-B73B-42EE5067591E}" destId="{865E4F20-E910-453C-B8A9-315EE2F83D42}" srcOrd="2" destOrd="0" parTransId="{6CEB35A0-28EC-46E8-BA25-040C0111D4F8}" sibTransId="{9622D5F7-9874-42A4-804F-514D95BE4C04}"/>
    <dgm:cxn modelId="{F0A6A8A3-219F-4CE9-8A4E-B9F5F09F8A7F}" type="presParOf" srcId="{A84F7FC0-6690-47DA-BDBE-A9B64B23A334}" destId="{CBA05D15-77D1-44F9-BE37-2DC76835E900}" srcOrd="0" destOrd="0" presId="urn:microsoft.com/office/officeart/2005/8/layout/list1"/>
    <dgm:cxn modelId="{00BF35E0-8646-499D-9D43-045418EE5D44}" type="presParOf" srcId="{CBA05D15-77D1-44F9-BE37-2DC76835E900}" destId="{65AFAB25-6616-4DBE-A099-02A27EE937F4}" srcOrd="0" destOrd="0" presId="urn:microsoft.com/office/officeart/2005/8/layout/list1"/>
    <dgm:cxn modelId="{3226A75D-D9AF-454E-80B8-88AE42914AD6}" type="presParOf" srcId="{CBA05D15-77D1-44F9-BE37-2DC76835E900}" destId="{C5153DB9-B1A0-455D-B64B-36C9072D59F1}" srcOrd="1" destOrd="0" presId="urn:microsoft.com/office/officeart/2005/8/layout/list1"/>
    <dgm:cxn modelId="{A2326270-B392-4D9F-9FCA-E1E4733C6C51}" type="presParOf" srcId="{A84F7FC0-6690-47DA-BDBE-A9B64B23A334}" destId="{5000FF47-CEE4-44B2-ABAE-B16395876752}" srcOrd="1" destOrd="0" presId="urn:microsoft.com/office/officeart/2005/8/layout/list1"/>
    <dgm:cxn modelId="{D0F7C56C-2EFA-4CED-BB9A-B121455EB129}" type="presParOf" srcId="{A84F7FC0-6690-47DA-BDBE-A9B64B23A334}" destId="{4B71EBAA-724B-4095-A6E5-D8051677DD69}" srcOrd="2" destOrd="0" presId="urn:microsoft.com/office/officeart/2005/8/layout/list1"/>
    <dgm:cxn modelId="{3499FC4C-F1F3-44D2-9477-396862D3D250}" type="presParOf" srcId="{A84F7FC0-6690-47DA-BDBE-A9B64B23A334}" destId="{49AF0EC6-6D55-4797-9A75-14223EE5C7A7}" srcOrd="3" destOrd="0" presId="urn:microsoft.com/office/officeart/2005/8/layout/list1"/>
    <dgm:cxn modelId="{0B737A2B-567C-4415-8EC5-B4244C8A0314}" type="presParOf" srcId="{A84F7FC0-6690-47DA-BDBE-A9B64B23A334}" destId="{D87887AD-B055-4D99-87DD-01ABBBB5B09E}" srcOrd="4" destOrd="0" presId="urn:microsoft.com/office/officeart/2005/8/layout/list1"/>
    <dgm:cxn modelId="{30C507F0-3F3E-4E15-B801-DD556D607F45}" type="presParOf" srcId="{D87887AD-B055-4D99-87DD-01ABBBB5B09E}" destId="{92EA2A9F-3F51-4D6D-B670-A9FE8F6FD828}" srcOrd="0" destOrd="0" presId="urn:microsoft.com/office/officeart/2005/8/layout/list1"/>
    <dgm:cxn modelId="{D89722AD-E040-4728-9128-0E6E130BCBC3}" type="presParOf" srcId="{D87887AD-B055-4D99-87DD-01ABBBB5B09E}" destId="{A54154A0-1A28-428D-9D83-E547F4858FE1}" srcOrd="1" destOrd="0" presId="urn:microsoft.com/office/officeart/2005/8/layout/list1"/>
    <dgm:cxn modelId="{9C271E43-6726-4A85-AC2E-B69CFDFF37A3}" type="presParOf" srcId="{A84F7FC0-6690-47DA-BDBE-A9B64B23A334}" destId="{0A8E55AE-FD49-4404-A42C-A9E2A37607FA}" srcOrd="5" destOrd="0" presId="urn:microsoft.com/office/officeart/2005/8/layout/list1"/>
    <dgm:cxn modelId="{5849DAFD-2C10-4A36-BF55-7228001B265F}" type="presParOf" srcId="{A84F7FC0-6690-47DA-BDBE-A9B64B23A334}" destId="{1C21E9A0-7F3D-43F6-93AA-FE4AD430151B}" srcOrd="6" destOrd="0" presId="urn:microsoft.com/office/officeart/2005/8/layout/list1"/>
    <dgm:cxn modelId="{AB031503-AB2F-45FD-9625-F3C95618BDF7}" type="presParOf" srcId="{A84F7FC0-6690-47DA-BDBE-A9B64B23A334}" destId="{3636E35D-F685-43AE-A8D9-C0A572564B7E}" srcOrd="7" destOrd="0" presId="urn:microsoft.com/office/officeart/2005/8/layout/list1"/>
    <dgm:cxn modelId="{717E8AB9-80A7-4F52-86C2-46AC9A8C8D95}" type="presParOf" srcId="{A84F7FC0-6690-47DA-BDBE-A9B64B23A334}" destId="{58927BD9-08FD-4410-8291-06218639070F}" srcOrd="8" destOrd="0" presId="urn:microsoft.com/office/officeart/2005/8/layout/list1"/>
    <dgm:cxn modelId="{4BD48709-EC76-4F9B-89BC-15CC247E9B7A}" type="presParOf" srcId="{58927BD9-08FD-4410-8291-06218639070F}" destId="{7E4C4EA4-5B41-4924-B446-1D758DE97C1E}" srcOrd="0" destOrd="0" presId="urn:microsoft.com/office/officeart/2005/8/layout/list1"/>
    <dgm:cxn modelId="{67646A7A-860B-465A-885D-CCB04306ABD1}" type="presParOf" srcId="{58927BD9-08FD-4410-8291-06218639070F}" destId="{7162DCF6-1EA8-40CE-93E7-9386B8355133}" srcOrd="1" destOrd="0" presId="urn:microsoft.com/office/officeart/2005/8/layout/list1"/>
    <dgm:cxn modelId="{035E5C64-1FD4-4CBA-8E83-1D6F0032ACA3}" type="presParOf" srcId="{A84F7FC0-6690-47DA-BDBE-A9B64B23A334}" destId="{EB8E3DE5-7D8B-4D07-9BFA-39E9561D9B7C}" srcOrd="9" destOrd="0" presId="urn:microsoft.com/office/officeart/2005/8/layout/list1"/>
    <dgm:cxn modelId="{D42EF73E-B871-4E32-B28A-D2A91C183953}" type="presParOf" srcId="{A84F7FC0-6690-47DA-BDBE-A9B64B23A334}" destId="{5F0E81BE-160D-4FE4-88A8-18E3F5CB05AB}" srcOrd="10" destOrd="0" presId="urn:microsoft.com/office/officeart/2005/8/layout/list1"/>
    <dgm:cxn modelId="{E95F00B8-7515-4CEC-A2D9-8E444E4049A7}" type="presParOf" srcId="{A84F7FC0-6690-47DA-BDBE-A9B64B23A334}" destId="{F0B04869-DAFB-43D4-9DA1-67BE36BBDD25}" srcOrd="11" destOrd="0" presId="urn:microsoft.com/office/officeart/2005/8/layout/list1"/>
    <dgm:cxn modelId="{5E949300-238D-4501-83ED-16CA5D9D8C42}" type="presParOf" srcId="{A84F7FC0-6690-47DA-BDBE-A9B64B23A334}" destId="{B922D9D1-17CF-45EF-81C6-14EB97B15B2E}" srcOrd="12" destOrd="0" presId="urn:microsoft.com/office/officeart/2005/8/layout/list1"/>
    <dgm:cxn modelId="{D1D796D7-995F-4DE8-B1BC-8F13799EAE00}" type="presParOf" srcId="{B922D9D1-17CF-45EF-81C6-14EB97B15B2E}" destId="{862BDB33-C024-4C00-838A-9C0229DA30CC}" srcOrd="0" destOrd="0" presId="urn:microsoft.com/office/officeart/2005/8/layout/list1"/>
    <dgm:cxn modelId="{A3DCC290-2D14-4DE1-99A6-97C7117F857D}" type="presParOf" srcId="{B922D9D1-17CF-45EF-81C6-14EB97B15B2E}" destId="{178C675C-0827-4115-8D74-0E86E6010E1F}" srcOrd="1" destOrd="0" presId="urn:microsoft.com/office/officeart/2005/8/layout/list1"/>
    <dgm:cxn modelId="{4301F924-79D0-48E7-998F-3096A072AF23}" type="presParOf" srcId="{A84F7FC0-6690-47DA-BDBE-A9B64B23A334}" destId="{23B7A446-506C-4256-9EB8-87E58B93FE8C}" srcOrd="13" destOrd="0" presId="urn:microsoft.com/office/officeart/2005/8/layout/list1"/>
    <dgm:cxn modelId="{3DDBB94C-4A17-4809-A7D2-AAE0CCB73E32}" type="presParOf" srcId="{A84F7FC0-6690-47DA-BDBE-A9B64B23A334}" destId="{2020C254-C5D5-4E0E-986A-0C911A42E6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EBAA-724B-4095-A6E5-D8051677DD69}">
      <dsp:nvSpPr>
        <dsp:cNvPr id="0" name=""/>
        <dsp:cNvSpPr/>
      </dsp:nvSpPr>
      <dsp:spPr>
        <a:xfrm>
          <a:off x="0" y="23980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 to Tesla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Tesla In-Depth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Revenue Model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9805"/>
        <a:ext cx="6572632" cy="1086750"/>
      </dsp:txXfrm>
    </dsp:sp>
    <dsp:sp modelId="{C5153DB9-B1A0-455D-B64B-36C9072D59F1}">
      <dsp:nvSpPr>
        <dsp:cNvPr id="0" name=""/>
        <dsp:cNvSpPr/>
      </dsp:nvSpPr>
      <dsp:spPr>
        <a:xfrm>
          <a:off x="328631" y="1840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About Tesla 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40021"/>
        <a:ext cx="4557610" cy="399568"/>
      </dsp:txXfrm>
    </dsp:sp>
    <dsp:sp modelId="{1C21E9A0-7F3D-43F6-93AA-FE4AD430151B}">
      <dsp:nvSpPr>
        <dsp:cNvPr id="0" name=""/>
        <dsp:cNvSpPr/>
      </dsp:nvSpPr>
      <dsp:spPr>
        <a:xfrm>
          <a:off x="0" y="162895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Key Competitors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Socioeconomic factors faced by Tesla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Size and Position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8955"/>
        <a:ext cx="6572632" cy="1086750"/>
      </dsp:txXfrm>
    </dsp:sp>
    <dsp:sp modelId="{A54154A0-1A28-428D-9D83-E547F4858FE1}">
      <dsp:nvSpPr>
        <dsp:cNvPr id="0" name=""/>
        <dsp:cNvSpPr/>
      </dsp:nvSpPr>
      <dsp:spPr>
        <a:xfrm>
          <a:off x="328631" y="140755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About Current Scenario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1429171"/>
        <a:ext cx="4557610" cy="399568"/>
      </dsp:txXfrm>
    </dsp:sp>
    <dsp:sp modelId="{5F0E81BE-160D-4FE4-88A8-18E3F5CB05AB}">
      <dsp:nvSpPr>
        <dsp:cNvPr id="0" name=""/>
        <dsp:cNvSpPr/>
      </dsp:nvSpPr>
      <dsp:spPr>
        <a:xfrm>
          <a:off x="0" y="301810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Estimated Market Size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Competitors in Market 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Estimation of Break-even Period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18105"/>
        <a:ext cx="6572632" cy="1086750"/>
      </dsp:txXfrm>
    </dsp:sp>
    <dsp:sp modelId="{7162DCF6-1EA8-40CE-93E7-9386B8355133}">
      <dsp:nvSpPr>
        <dsp:cNvPr id="0" name=""/>
        <dsp:cNvSpPr/>
      </dsp:nvSpPr>
      <dsp:spPr>
        <a:xfrm>
          <a:off x="328631" y="279670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Failure Mode Analysis (For Indian Market)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2818321"/>
        <a:ext cx="4557610" cy="399568"/>
      </dsp:txXfrm>
    </dsp:sp>
    <dsp:sp modelId="{2020C254-C5D5-4E0E-986A-0C911A42E6C9}">
      <dsp:nvSpPr>
        <dsp:cNvPr id="0" name=""/>
        <dsp:cNvSpPr/>
      </dsp:nvSpPr>
      <dsp:spPr>
        <a:xfrm>
          <a:off x="0" y="440725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R&amp;D/Manufacturing Decisions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Regulatory Decisions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Market &amp; Customer Analysis Based Decision</a:t>
          </a:r>
        </a:p>
      </dsp:txBody>
      <dsp:txXfrm>
        <a:off x="0" y="4407255"/>
        <a:ext cx="6572632" cy="1086750"/>
      </dsp:txXfrm>
    </dsp:sp>
    <dsp:sp modelId="{178C675C-0827-4115-8D74-0E86E6010E1F}">
      <dsp:nvSpPr>
        <dsp:cNvPr id="0" name=""/>
        <dsp:cNvSpPr/>
      </dsp:nvSpPr>
      <dsp:spPr>
        <a:xfrm>
          <a:off x="328631" y="418585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Key Decisions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4207471"/>
        <a:ext cx="455761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5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ek.co/guides/tesla-model-x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62285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artobatours.com/articles/culture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848" r="2384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i="1">
                <a:effectLst/>
              </a:rPr>
              <a:t>Tesla in Indian Market: Derive Strategies to be profitable</a:t>
            </a:r>
            <a:br>
              <a:rPr lang="en-US" sz="1800" i="1">
                <a:effectLst/>
              </a:rPr>
            </a:br>
            <a:endParaRPr lang="en-US" sz="1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Saurav Labade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Aditya Malav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Piyush Prakash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Ayushman Bhadauria</a:t>
            </a:r>
          </a:p>
        </p:txBody>
      </p:sp>
    </p:spTree>
    <p:extLst>
      <p:ext uri="{BB962C8B-B14F-4D97-AF65-F5344CB8AC3E}">
        <p14:creationId xmlns:p14="http://schemas.microsoft.com/office/powerpoint/2010/main" val="375882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3E72C-4971-B7AF-0F75-81D852E2E32F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Key competitors of Tesla in India</a:t>
            </a:r>
            <a:endParaRPr lang="en-US" sz="40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32"/>
          <a:stretch/>
        </p:blipFill>
        <p:spPr>
          <a:xfrm>
            <a:off x="-225066" y="2245686"/>
            <a:ext cx="6009855" cy="369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C61E6-40EA-DBAB-6EBB-1EDD1FCF3DFF}"/>
              </a:ext>
            </a:extLst>
          </p:cNvPr>
          <p:cNvSpPr txBox="1"/>
          <p:nvPr/>
        </p:nvSpPr>
        <p:spPr>
          <a:xfrm>
            <a:off x="6096000" y="2011681"/>
            <a:ext cx="6095999" cy="44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Key Competitors of Tesla :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Mahindra &amp; Mahindra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Motors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Maruti Suzuki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Hyundai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Motor</a:t>
            </a:r>
          </a:p>
        </p:txBody>
      </p:sp>
    </p:spTree>
    <p:extLst>
      <p:ext uri="{BB962C8B-B14F-4D97-AF65-F5344CB8AC3E}">
        <p14:creationId xmlns:p14="http://schemas.microsoft.com/office/powerpoint/2010/main" val="363320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037" r="4037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1A74CB-62C7-F33C-5465-6FAA9DA4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7" y="127152"/>
            <a:ext cx="7770669" cy="870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Breakeven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4C32-82BD-0F2F-B841-1256B9F8F532}"/>
              </a:ext>
            </a:extLst>
          </p:cNvPr>
          <p:cNvSpPr txBox="1"/>
          <p:nvPr/>
        </p:nvSpPr>
        <p:spPr>
          <a:xfrm>
            <a:off x="424815" y="1166343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Breakeven Period = Initial Cost / (Revenues – Expenses)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9291E-30AC-54EA-BBD3-AA51D4BCC5B6}"/>
              </a:ext>
            </a:extLst>
          </p:cNvPr>
          <p:cNvSpPr txBox="1"/>
          <p:nvPr/>
        </p:nvSpPr>
        <p:spPr>
          <a:xfrm>
            <a:off x="299777" y="2608353"/>
            <a:ext cx="7173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basis of Different Assumptions and Information,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Tesla to launch in India and be a Profitable Country,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take approximately 8 years</a:t>
            </a:r>
          </a:p>
        </p:txBody>
      </p:sp>
    </p:spTree>
    <p:extLst>
      <p:ext uri="{BB962C8B-B14F-4D97-AF65-F5344CB8AC3E}">
        <p14:creationId xmlns:p14="http://schemas.microsoft.com/office/powerpoint/2010/main" val="250760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r="1041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Recommend Strategies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EF78-3124-450E-F1E7-B5BACED9B5C0}"/>
              </a:ext>
            </a:extLst>
          </p:cNvPr>
          <p:cNvSpPr txBox="1"/>
          <p:nvPr/>
        </p:nvSpPr>
        <p:spPr>
          <a:xfrm>
            <a:off x="371094" y="2718054"/>
            <a:ext cx="6478114" cy="3093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</a:rPr>
              <a:t>Tesla should make its R&amp;D and Manufacturing Unit in India.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Collaboration with the Indian Government.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Tesla should build a GigaFactory in India as China.</a:t>
            </a:r>
            <a:endParaRPr lang="en-US" sz="16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Make an affordable car.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Create a charging Infrastructure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207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r="11698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56" y="230958"/>
            <a:ext cx="7781683" cy="6530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Why is Manufacturing unit required in India?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644B-266F-24D8-7223-ED224309F348}"/>
              </a:ext>
            </a:extLst>
          </p:cNvPr>
          <p:cNvSpPr txBox="1"/>
          <p:nvPr/>
        </p:nvSpPr>
        <p:spPr>
          <a:xfrm>
            <a:off x="280208" y="884119"/>
            <a:ext cx="482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Duty on Import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98FC16-92DA-1606-F909-4523B81BF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57457"/>
              </p:ext>
            </p:extLst>
          </p:nvPr>
        </p:nvGraphicFramePr>
        <p:xfrm>
          <a:off x="377815" y="1489063"/>
          <a:ext cx="3657600" cy="3435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5373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88552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2644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Components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Custom Duty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Custom duty earlier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94527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Completely built units of EVS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5234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Electric two wheelers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3283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Electric Bus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51814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Electrics Trucks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41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Semi electric PV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30%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136109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78444-D7EA-61EA-E6B9-462AE2D2F6DB}"/>
              </a:ext>
            </a:extLst>
          </p:cNvPr>
          <p:cNvSpPr txBox="1"/>
          <p:nvPr/>
        </p:nvSpPr>
        <p:spPr>
          <a:xfrm>
            <a:off x="280208" y="5791169"/>
            <a:ext cx="4730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[Note: </a:t>
            </a:r>
            <a:r>
              <a:rPr lang="en-US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India has a 60% import duty on fully imported cars that cost $40,000 or less, and a 100% duty on vehicles that cost more than $40,000.]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92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of affordable Tesl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1.png" descr="Chart">
            <a:extLst>
              <a:ext uri="{FF2B5EF4-FFF2-40B4-BE49-F238E27FC236}">
                <a16:creationId xmlns:a16="http://schemas.microsoft.com/office/drawing/2014/main" id="{DB0C6B26-63D7-41B0-4168-FF67F2602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986" y="2139484"/>
            <a:ext cx="663402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34A7-5E32-7725-1A1B-5C04E95D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E96227D-FB3C-B200-8E38-7F7BA964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4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17" r="12617"/>
          <a:stretch/>
        </p:blipFill>
        <p:spPr>
          <a:xfrm>
            <a:off x="3786378" y="1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84" y="-168680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Table of Content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38C40A-080E-99BF-A92B-348D82E28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38834"/>
              </p:ext>
            </p:extLst>
          </p:nvPr>
        </p:nvGraphicFramePr>
        <p:xfrm>
          <a:off x="371093" y="1012213"/>
          <a:ext cx="6572632" cy="551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92AD12-C6AD-429F-06F4-FF464043082B}"/>
              </a:ext>
            </a:extLst>
          </p:cNvPr>
          <p:cNvSpPr txBox="1"/>
          <p:nvPr/>
        </p:nvSpPr>
        <p:spPr>
          <a:xfrm>
            <a:off x="3786378" y="6858000"/>
            <a:ext cx="840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artobatours.com/articles/cul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805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ar view of Tesla roadster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r="5426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84" y="30746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ABOUT TESLA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644B-266F-24D8-7223-ED224309F348}"/>
              </a:ext>
            </a:extLst>
          </p:cNvPr>
          <p:cNvSpPr txBox="1"/>
          <p:nvPr/>
        </p:nvSpPr>
        <p:spPr>
          <a:xfrm>
            <a:off x="375696" y="2047834"/>
            <a:ext cx="326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Tesla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BBB6-6EF7-8AF3-F930-8867C635517A}"/>
              </a:ext>
            </a:extLst>
          </p:cNvPr>
          <p:cNvSpPr txBox="1"/>
          <p:nvPr/>
        </p:nvSpPr>
        <p:spPr>
          <a:xfrm>
            <a:off x="337245" y="2509499"/>
            <a:ext cx="419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Tesla, Inc. is an American multinational corporation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in Palo Alto, California. Founded in 2003, the company specializes in electric cars, lithium-ion battery energy storage, and residential photovoltaic panels (through the subsidiary company known as Tesla Energy). </a:t>
            </a: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Tesla Motors is a public company that trades on the NASDAQ stock exchange under the symbol TSLA.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r="800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67" y="337096"/>
            <a:ext cx="3438144" cy="530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i="1" dirty="0">
                <a:effectLst/>
              </a:rPr>
              <a:t>Tesla In-Depth</a:t>
            </a:r>
            <a:endParaRPr lang="en-US" sz="1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65" y="1490298"/>
            <a:ext cx="8473968" cy="1015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Financial: As of 2022, Total Revenue of tesla in Fiscal year 2021 was $53.823B.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Employees: As of 2022, There are total of 1,10,000 Employees.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EF84CF-ACF1-9AC4-BC75-A477E6CC0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32286"/>
              </p:ext>
            </p:extLst>
          </p:nvPr>
        </p:nvGraphicFramePr>
        <p:xfrm>
          <a:off x="424815" y="2828142"/>
          <a:ext cx="5671185" cy="3906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304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ar view of Tesla roadster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r="5426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05460E5-3869-09E0-9189-7CDFA880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8" y="1005840"/>
            <a:ext cx="11285454" cy="57555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D1A74CB-62C7-F33C-5465-6FAA9DA4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7" y="127152"/>
            <a:ext cx="7770669" cy="870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Revenue Model</a:t>
            </a:r>
          </a:p>
        </p:txBody>
      </p:sp>
    </p:spTree>
    <p:extLst>
      <p:ext uri="{BB962C8B-B14F-4D97-AF65-F5344CB8AC3E}">
        <p14:creationId xmlns:p14="http://schemas.microsoft.com/office/powerpoint/2010/main" val="16296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3E72C-4971-B7AF-0F75-81D852E2E32F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>
                <a:effectLst/>
                <a:latin typeface="+mj-lt"/>
                <a:ea typeface="+mj-ea"/>
                <a:cs typeface="+mj-cs"/>
              </a:rPr>
              <a:t>Key competitors</a:t>
            </a:r>
            <a:endParaRPr lang="en-US" sz="400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32"/>
          <a:stretch/>
        </p:blipFill>
        <p:spPr>
          <a:xfrm>
            <a:off x="-225066" y="2245686"/>
            <a:ext cx="6009855" cy="369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C61E6-40EA-DBAB-6EBB-1EDD1FCF3DFF}"/>
              </a:ext>
            </a:extLst>
          </p:cNvPr>
          <p:cNvSpPr txBox="1"/>
          <p:nvPr/>
        </p:nvSpPr>
        <p:spPr>
          <a:xfrm>
            <a:off x="6096000" y="2011681"/>
            <a:ext cx="6095999" cy="44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Key Competitors of Tesla around the world: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Motors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Nissan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Hyundai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Kia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</a:p>
        </p:txBody>
      </p:sp>
    </p:spTree>
    <p:extLst>
      <p:ext uri="{BB962C8B-B14F-4D97-AF65-F5344CB8AC3E}">
        <p14:creationId xmlns:p14="http://schemas.microsoft.com/office/powerpoint/2010/main" val="37315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0" r="14450"/>
          <a:stretch/>
        </p:blipFill>
        <p:spPr>
          <a:xfrm>
            <a:off x="4287435" y="10"/>
            <a:ext cx="8668512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85166"/>
            <a:ext cx="6315456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i="1" dirty="0">
                <a:effectLst/>
              </a:rPr>
              <a:t>Socioeconomic factors faced by Tesla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1680591"/>
            <a:ext cx="7796616" cy="3186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sociocultural external factors important in Tesla’s business are as follows: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popularity of low-carbon lifestyles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preference for renewable energy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wealth distribution in developing markets</a:t>
            </a:r>
          </a:p>
        </p:txBody>
      </p:sp>
    </p:spTree>
    <p:extLst>
      <p:ext uri="{BB962C8B-B14F-4D97-AF65-F5344CB8AC3E}">
        <p14:creationId xmlns:p14="http://schemas.microsoft.com/office/powerpoint/2010/main" val="6392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9A2FE-103C-749F-9124-17480B210C75}"/>
              </a:ext>
            </a:extLst>
          </p:cNvPr>
          <p:cNvSpPr txBox="1"/>
          <p:nvPr/>
        </p:nvSpPr>
        <p:spPr>
          <a:xfrm>
            <a:off x="2103121" y="472717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>
                <a:latin typeface="+mj-lt"/>
                <a:ea typeface="+mj-ea"/>
                <a:cs typeface="+mj-cs"/>
              </a:rPr>
              <a:t>Market Size and Position of Tesla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 descr="Chart, bar chart">
            <a:extLst>
              <a:ext uri="{FF2B5EF4-FFF2-40B4-BE49-F238E27FC236}">
                <a16:creationId xmlns:a16="http://schemas.microsoft.com/office/drawing/2014/main" id="{EF8D664E-65B5-6667-204A-DF3D1B4A7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3" b="1"/>
          <a:stretch/>
        </p:blipFill>
        <p:spPr>
          <a:xfrm>
            <a:off x="2116842" y="299258"/>
            <a:ext cx="7958317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3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effectLst/>
              </a:rPr>
              <a:t>Estimated Market Size of Tesla In India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To Estimate market size following steps are taken: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Since, tesla will be launched as luxury car brand with a starting price of 60Lakhs and go up to 2.5Cr. Most Our Consideration will be based on this fact.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With a Population of 130 Cr, only 15% of Population (19.5 Crore)  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(with a family size of 4) lies in income bracket who will be able to Purchase Tesla vehicles. (Eligible Families will be 48.75 million)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Considering age group of 25–50-year-old are interested in buying tesla which is around 30% of 48.75 million (~15 million)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Assuming the best possible scenario, almost 90% of this population consider buying Tesla vehicle which is approximately 13.5 million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Assuming Tesla will be catering to all these 13.5 million potential customers, their market size of tesla will be 10% of total population.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In terms of Number of cars assuming currently India have approximately 200 million Cars (Source: Indian Ministry of Road Transport and Highways) and assuming successfully sold to 90% of 13.5 million potential Customer (12 million sold car), their market size in term of car will be 6% of total cars.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r="31682" b="1"/>
          <a:stretch/>
        </p:blipFill>
        <p:spPr>
          <a:xfrm>
            <a:off x="7923531" y="630936"/>
            <a:ext cx="3610223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118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Avenir Next LT Pro</vt:lpstr>
      <vt:lpstr>Calibri</vt:lpstr>
      <vt:lpstr>Neue Haas Grotesk Text Pro</vt:lpstr>
      <vt:lpstr>Times New Roman</vt:lpstr>
      <vt:lpstr>AccentBoxVTI</vt:lpstr>
      <vt:lpstr>Tesla in Indian Market: Derive Strategies to be profitable </vt:lpstr>
      <vt:lpstr>Table of Content</vt:lpstr>
      <vt:lpstr>ABOUT TESLA</vt:lpstr>
      <vt:lpstr>Tesla In-Depth</vt:lpstr>
      <vt:lpstr>Revenue Model</vt:lpstr>
      <vt:lpstr>PowerPoint Presentation</vt:lpstr>
      <vt:lpstr>Socioeconomic factors faced by Tesla</vt:lpstr>
      <vt:lpstr>PowerPoint Presentation</vt:lpstr>
      <vt:lpstr>Estimated Market Size of Tesla In India</vt:lpstr>
      <vt:lpstr>PowerPoint Presentation</vt:lpstr>
      <vt:lpstr>Breakeven Period</vt:lpstr>
      <vt:lpstr>Recommend Strategies</vt:lpstr>
      <vt:lpstr>Why is Manufacturing unit required in India?</vt:lpstr>
      <vt:lpstr>Need of affordable Tesla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in Indian Market: Derive Strategies to be profitable </dc:title>
  <dc:creator>Piyush Prakash</dc:creator>
  <cp:lastModifiedBy>SAURAV LABADE</cp:lastModifiedBy>
  <cp:revision>1</cp:revision>
  <dcterms:created xsi:type="dcterms:W3CDTF">2022-12-25T15:44:31Z</dcterms:created>
  <dcterms:modified xsi:type="dcterms:W3CDTF">2022-12-26T09:23:49Z</dcterms:modified>
</cp:coreProperties>
</file>