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3" r:id="rId2"/>
  </p:sldIdLst>
  <p:sldSz cx="49377600" cy="37490400"/>
  <p:notesSz cx="6858000" cy="9144000"/>
  <p:defaultTextStyle>
    <a:defPPr>
      <a:defRPr lang="en-US"/>
    </a:defPPr>
    <a:lvl1pPr marL="0" algn="l" defTabSz="2505431" rtl="0" eaLnBrk="1" latinLnBrk="0" hangingPunct="1">
      <a:defRPr sz="4700" kern="1200">
        <a:solidFill>
          <a:schemeClr val="tx1"/>
        </a:solidFill>
        <a:latin typeface="+mn-lt"/>
        <a:ea typeface="+mn-ea"/>
        <a:cs typeface="+mn-cs"/>
      </a:defRPr>
    </a:lvl1pPr>
    <a:lvl2pPr marL="1252717" algn="l" defTabSz="2505431" rtl="0" eaLnBrk="1" latinLnBrk="0" hangingPunct="1">
      <a:defRPr sz="4700" kern="1200">
        <a:solidFill>
          <a:schemeClr val="tx1"/>
        </a:solidFill>
        <a:latin typeface="+mn-lt"/>
        <a:ea typeface="+mn-ea"/>
        <a:cs typeface="+mn-cs"/>
      </a:defRPr>
    </a:lvl2pPr>
    <a:lvl3pPr marL="2505431" algn="l" defTabSz="2505431" rtl="0" eaLnBrk="1" latinLnBrk="0" hangingPunct="1">
      <a:defRPr sz="4700" kern="1200">
        <a:solidFill>
          <a:schemeClr val="tx1"/>
        </a:solidFill>
        <a:latin typeface="+mn-lt"/>
        <a:ea typeface="+mn-ea"/>
        <a:cs typeface="+mn-cs"/>
      </a:defRPr>
    </a:lvl3pPr>
    <a:lvl4pPr marL="3758141" algn="l" defTabSz="2505431" rtl="0" eaLnBrk="1" latinLnBrk="0" hangingPunct="1">
      <a:defRPr sz="4700" kern="1200">
        <a:solidFill>
          <a:schemeClr val="tx1"/>
        </a:solidFill>
        <a:latin typeface="+mn-lt"/>
        <a:ea typeface="+mn-ea"/>
        <a:cs typeface="+mn-cs"/>
      </a:defRPr>
    </a:lvl4pPr>
    <a:lvl5pPr marL="5010857" algn="l" defTabSz="2505431" rtl="0" eaLnBrk="1" latinLnBrk="0" hangingPunct="1">
      <a:defRPr sz="4700" kern="1200">
        <a:solidFill>
          <a:schemeClr val="tx1"/>
        </a:solidFill>
        <a:latin typeface="+mn-lt"/>
        <a:ea typeface="+mn-ea"/>
        <a:cs typeface="+mn-cs"/>
      </a:defRPr>
    </a:lvl5pPr>
    <a:lvl6pPr marL="6263572" algn="l" defTabSz="2505431" rtl="0" eaLnBrk="1" latinLnBrk="0" hangingPunct="1">
      <a:defRPr sz="4700" kern="1200">
        <a:solidFill>
          <a:schemeClr val="tx1"/>
        </a:solidFill>
        <a:latin typeface="+mn-lt"/>
        <a:ea typeface="+mn-ea"/>
        <a:cs typeface="+mn-cs"/>
      </a:defRPr>
    </a:lvl6pPr>
    <a:lvl7pPr marL="7516288" algn="l" defTabSz="2505431" rtl="0" eaLnBrk="1" latinLnBrk="0" hangingPunct="1">
      <a:defRPr sz="4700" kern="1200">
        <a:solidFill>
          <a:schemeClr val="tx1"/>
        </a:solidFill>
        <a:latin typeface="+mn-lt"/>
        <a:ea typeface="+mn-ea"/>
        <a:cs typeface="+mn-cs"/>
      </a:defRPr>
    </a:lvl7pPr>
    <a:lvl8pPr marL="8768998" algn="l" defTabSz="2505431" rtl="0" eaLnBrk="1" latinLnBrk="0" hangingPunct="1">
      <a:defRPr sz="4700" kern="1200">
        <a:solidFill>
          <a:schemeClr val="tx1"/>
        </a:solidFill>
        <a:latin typeface="+mn-lt"/>
        <a:ea typeface="+mn-ea"/>
        <a:cs typeface="+mn-cs"/>
      </a:defRPr>
    </a:lvl8pPr>
    <a:lvl9pPr marL="10021714" algn="l" defTabSz="2505431" rtl="0" eaLnBrk="1" latinLnBrk="0" hangingPunct="1">
      <a:defRPr sz="4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08">
          <p15:clr>
            <a:srgbClr val="A4A3A4"/>
          </p15:clr>
        </p15:guide>
        <p15:guide id="2" pos="1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ent Stellingwerff" initials="TS" lastIdx="8" clrIdx="0"/>
  <p:cmAuthor id="1" name="Ben Sporer" initials="" lastIdx="8" clrIdx="1"/>
  <p:cmAuthor id="2" name="SPIN" initials="S" lastIdx="2" clrIdx="2"/>
  <p:cmAuthor id="3" name="marc klimstra" initials="mk" lastIdx="4" clrIdx="3">
    <p:extLst>
      <p:ext uri="{19B8F6BF-5375-455C-9EA6-DF929625EA0E}">
        <p15:presenceInfo xmlns:p15="http://schemas.microsoft.com/office/powerpoint/2012/main" userId="451d88995e3dac19" providerId="Windows Live"/>
      </p:ext>
    </p:extLst>
  </p:cmAuthor>
  <p:cmAuthor id="4" name="Dana Agar-Newman" initials="DA" lastIdx="5" clrIdx="4">
    <p:extLst>
      <p:ext uri="{19B8F6BF-5375-455C-9EA6-DF929625EA0E}">
        <p15:presenceInfo xmlns:p15="http://schemas.microsoft.com/office/powerpoint/2012/main" userId="S-1-5-21-2835709515-1031915585-301070830-1259" providerId="AD"/>
      </p:ext>
    </p:extLst>
  </p:cmAuthor>
  <p:cmAuthor id="5" name="Ming-Chang Tsai" initials="MT" lastIdx="6" clrIdx="5">
    <p:extLst>
      <p:ext uri="{19B8F6BF-5375-455C-9EA6-DF929625EA0E}">
        <p15:presenceInfo xmlns:p15="http://schemas.microsoft.com/office/powerpoint/2012/main" userId="S-1-5-21-2835709515-1031915585-301070830-51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B987D"/>
    <a:srgbClr val="FCD4D4"/>
    <a:srgbClr val="FAB4B4"/>
    <a:srgbClr val="FCA9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3" autoAdjust="0"/>
    <p:restoredTop sz="94521" autoAdjust="0"/>
  </p:normalViewPr>
  <p:slideViewPr>
    <p:cSldViewPr>
      <p:cViewPr>
        <p:scale>
          <a:sx n="20" d="100"/>
          <a:sy n="20" d="100"/>
        </p:scale>
        <p:origin x="1075" y="235"/>
      </p:cViewPr>
      <p:guideLst>
        <p:guide orient="horz" pos="11808"/>
        <p:guide pos="1555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E95FFB-9049-4855-A441-649C4E63B1C3}" type="datetimeFigureOut">
              <a:rPr lang="en-CA" smtClean="0"/>
              <a:pPr/>
              <a:t>2020-10-19</a:t>
            </a:fld>
            <a:endParaRPr lang="en-CA"/>
          </a:p>
        </p:txBody>
      </p:sp>
      <p:sp>
        <p:nvSpPr>
          <p:cNvPr id="4" name="Slide Image Placeholder 3"/>
          <p:cNvSpPr>
            <a:spLocks noGrp="1" noRot="1" noChangeAspect="1"/>
          </p:cNvSpPr>
          <p:nvPr>
            <p:ph type="sldImg" idx="2"/>
          </p:nvPr>
        </p:nvSpPr>
        <p:spPr>
          <a:xfrm>
            <a:off x="1171575" y="685800"/>
            <a:ext cx="451485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7F528-E252-43A4-8468-52962DAB3179}" type="slidenum">
              <a:rPr lang="en-CA" smtClean="0"/>
              <a:pPr/>
              <a:t>‹#›</a:t>
            </a:fld>
            <a:endParaRPr lang="en-CA"/>
          </a:p>
        </p:txBody>
      </p:sp>
    </p:spTree>
    <p:extLst>
      <p:ext uri="{BB962C8B-B14F-4D97-AF65-F5344CB8AC3E}">
        <p14:creationId xmlns:p14="http://schemas.microsoft.com/office/powerpoint/2010/main" val="2669390980"/>
      </p:ext>
    </p:extLst>
  </p:cSld>
  <p:clrMap bg1="lt1" tx1="dk1" bg2="lt2" tx2="dk2" accent1="accent1" accent2="accent2" accent3="accent3" accent4="accent4" accent5="accent5" accent6="accent6" hlink="hlink" folHlink="folHlink"/>
  <p:notesStyle>
    <a:lvl1pPr marL="0" algn="l" defTabSz="1364590" rtl="0" eaLnBrk="1" latinLnBrk="0" hangingPunct="1">
      <a:defRPr sz="1700" kern="1200">
        <a:solidFill>
          <a:schemeClr val="tx1"/>
        </a:solidFill>
        <a:latin typeface="+mn-lt"/>
        <a:ea typeface="+mn-ea"/>
        <a:cs typeface="+mn-cs"/>
      </a:defRPr>
    </a:lvl1pPr>
    <a:lvl2pPr marL="682295" algn="l" defTabSz="1364590" rtl="0" eaLnBrk="1" latinLnBrk="0" hangingPunct="1">
      <a:defRPr sz="1700" kern="1200">
        <a:solidFill>
          <a:schemeClr val="tx1"/>
        </a:solidFill>
        <a:latin typeface="+mn-lt"/>
        <a:ea typeface="+mn-ea"/>
        <a:cs typeface="+mn-cs"/>
      </a:defRPr>
    </a:lvl2pPr>
    <a:lvl3pPr marL="1364590" algn="l" defTabSz="1364590" rtl="0" eaLnBrk="1" latinLnBrk="0" hangingPunct="1">
      <a:defRPr sz="1700" kern="1200">
        <a:solidFill>
          <a:schemeClr val="tx1"/>
        </a:solidFill>
        <a:latin typeface="+mn-lt"/>
        <a:ea typeface="+mn-ea"/>
        <a:cs typeface="+mn-cs"/>
      </a:defRPr>
    </a:lvl3pPr>
    <a:lvl4pPr marL="2046885" algn="l" defTabSz="1364590" rtl="0" eaLnBrk="1" latinLnBrk="0" hangingPunct="1">
      <a:defRPr sz="1700" kern="1200">
        <a:solidFill>
          <a:schemeClr val="tx1"/>
        </a:solidFill>
        <a:latin typeface="+mn-lt"/>
        <a:ea typeface="+mn-ea"/>
        <a:cs typeface="+mn-cs"/>
      </a:defRPr>
    </a:lvl4pPr>
    <a:lvl5pPr marL="2729180" algn="l" defTabSz="1364590" rtl="0" eaLnBrk="1" latinLnBrk="0" hangingPunct="1">
      <a:defRPr sz="1700" kern="1200">
        <a:solidFill>
          <a:schemeClr val="tx1"/>
        </a:solidFill>
        <a:latin typeface="+mn-lt"/>
        <a:ea typeface="+mn-ea"/>
        <a:cs typeface="+mn-cs"/>
      </a:defRPr>
    </a:lvl5pPr>
    <a:lvl6pPr marL="3411477" algn="l" defTabSz="1364590" rtl="0" eaLnBrk="1" latinLnBrk="0" hangingPunct="1">
      <a:defRPr sz="1700" kern="1200">
        <a:solidFill>
          <a:schemeClr val="tx1"/>
        </a:solidFill>
        <a:latin typeface="+mn-lt"/>
        <a:ea typeface="+mn-ea"/>
        <a:cs typeface="+mn-cs"/>
      </a:defRPr>
    </a:lvl6pPr>
    <a:lvl7pPr marL="4093772" algn="l" defTabSz="1364590" rtl="0" eaLnBrk="1" latinLnBrk="0" hangingPunct="1">
      <a:defRPr sz="1700" kern="1200">
        <a:solidFill>
          <a:schemeClr val="tx1"/>
        </a:solidFill>
        <a:latin typeface="+mn-lt"/>
        <a:ea typeface="+mn-ea"/>
        <a:cs typeface="+mn-cs"/>
      </a:defRPr>
    </a:lvl7pPr>
    <a:lvl8pPr marL="4776067" algn="l" defTabSz="1364590" rtl="0" eaLnBrk="1" latinLnBrk="0" hangingPunct="1">
      <a:defRPr sz="1700" kern="1200">
        <a:solidFill>
          <a:schemeClr val="tx1"/>
        </a:solidFill>
        <a:latin typeface="+mn-lt"/>
        <a:ea typeface="+mn-ea"/>
        <a:cs typeface="+mn-cs"/>
      </a:defRPr>
    </a:lvl8pPr>
    <a:lvl9pPr marL="5458362" algn="l" defTabSz="136459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E57F528-E252-43A4-8468-52962DAB3179}" type="slidenum">
              <a:rPr lang="en-CA" smtClean="0"/>
              <a:pPr/>
              <a:t>1</a:t>
            </a:fld>
            <a:endParaRPr lang="en-CA"/>
          </a:p>
        </p:txBody>
      </p:sp>
    </p:spTree>
    <p:extLst>
      <p:ext uri="{BB962C8B-B14F-4D97-AF65-F5344CB8AC3E}">
        <p14:creationId xmlns:p14="http://schemas.microsoft.com/office/powerpoint/2010/main" val="2464288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pic>
        <p:nvPicPr>
          <p:cNvPr id="11" name="Picture 10" descr="Background.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52600"/>
            <a:ext cx="49453800" cy="10610488"/>
          </a:xfrm>
          <a:prstGeom prst="rect">
            <a:avLst/>
          </a:prstGeom>
        </p:spPr>
      </p:pic>
      <p:sp>
        <p:nvSpPr>
          <p:cNvPr id="14" name="TextBox 13"/>
          <p:cNvSpPr txBox="1"/>
          <p:nvPr userDrawn="1"/>
        </p:nvSpPr>
        <p:spPr>
          <a:xfrm>
            <a:off x="12420600" y="381000"/>
            <a:ext cx="36118800" cy="2739211"/>
          </a:xfrm>
          <a:prstGeom prst="rect">
            <a:avLst/>
          </a:prstGeom>
          <a:noFill/>
          <a:ln>
            <a:noFill/>
          </a:ln>
        </p:spPr>
        <p:txBody>
          <a:bodyPr wrap="square" rtlCol="0">
            <a:spAutoFit/>
          </a:bodyPr>
          <a:lstStyle/>
          <a:p>
            <a:r>
              <a:rPr lang="en-US" sz="7600" b="1" dirty="0">
                <a:solidFill>
                  <a:schemeClr val="bg1"/>
                </a:solidFill>
                <a:latin typeface="Lucida Bright" pitchFamily="18" charset="0"/>
              </a:rPr>
              <a:t>Preliminary Investigation into the Suitability of an Alternative Form of Countermovement Jump </a:t>
            </a:r>
            <a:r>
              <a:rPr lang="en-US" sz="9600" b="1" dirty="0">
                <a:solidFill>
                  <a:schemeClr val="bg1"/>
                </a:solidFill>
                <a:latin typeface="Lucida Bright" pitchFamily="18" charset="0"/>
              </a:rPr>
              <a:t>Test</a:t>
            </a:r>
            <a:r>
              <a:rPr lang="en-US" sz="7600" b="1" dirty="0">
                <a:solidFill>
                  <a:schemeClr val="bg1"/>
                </a:solidFill>
                <a:latin typeface="Lucida Bright" pitchFamily="18" charset="0"/>
              </a:rPr>
              <a:t> Analysis for Athlete Fatigue Monitoring</a:t>
            </a:r>
            <a:endParaRPr lang="en-CA" sz="7600" b="1" dirty="0">
              <a:solidFill>
                <a:schemeClr val="bg1"/>
              </a:solidFill>
              <a:latin typeface="Lucida Bright" pitchFamily="18" charset="0"/>
            </a:endParaRPr>
          </a:p>
        </p:txBody>
      </p:sp>
      <p:sp>
        <p:nvSpPr>
          <p:cNvPr id="10" name="TextBox 9"/>
          <p:cNvSpPr txBox="1"/>
          <p:nvPr userDrawn="1"/>
        </p:nvSpPr>
        <p:spPr>
          <a:xfrm>
            <a:off x="12496800" y="3392269"/>
            <a:ext cx="26844369" cy="861774"/>
          </a:xfrm>
          <a:prstGeom prst="rect">
            <a:avLst/>
          </a:prstGeom>
          <a:noFill/>
        </p:spPr>
        <p:txBody>
          <a:bodyPr wrap="square" rtlCol="0">
            <a:spAutoFit/>
          </a:bodyPr>
          <a:lstStyle/>
          <a:p>
            <a:r>
              <a:rPr lang="en-CA" sz="5000" b="1" dirty="0">
                <a:solidFill>
                  <a:srgbClr val="FF0000"/>
                </a:solidFill>
                <a:latin typeface="Lucida Bright" pitchFamily="18" charset="0"/>
              </a:rPr>
              <a:t>R. Gathercole</a:t>
            </a:r>
            <a:r>
              <a:rPr lang="en-CA" sz="5000" b="1" baseline="30000" dirty="0">
                <a:solidFill>
                  <a:srgbClr val="FF0000"/>
                </a:solidFill>
                <a:latin typeface="Lucida Bright" pitchFamily="18" charset="0"/>
              </a:rPr>
              <a:t>123</a:t>
            </a:r>
            <a:r>
              <a:rPr lang="en-CA" sz="5000" b="1" dirty="0">
                <a:solidFill>
                  <a:srgbClr val="FF0000"/>
                </a:solidFill>
                <a:latin typeface="Lucida Bright" pitchFamily="18" charset="0"/>
              </a:rPr>
              <a:t>, B.Sporer</a:t>
            </a:r>
            <a:r>
              <a:rPr lang="en-CA" sz="5000" b="1" baseline="30000" dirty="0">
                <a:solidFill>
                  <a:srgbClr val="FF0000"/>
                </a:solidFill>
                <a:latin typeface="Lucida Bright" pitchFamily="18" charset="0"/>
              </a:rPr>
              <a:t>12</a:t>
            </a:r>
            <a:r>
              <a:rPr lang="en-CA" sz="5000" b="1" dirty="0">
                <a:solidFill>
                  <a:srgbClr val="FF0000"/>
                </a:solidFill>
                <a:latin typeface="Lucida Bright" pitchFamily="18" charset="0"/>
              </a:rPr>
              <a:t>, T.Stellingwerff</a:t>
            </a:r>
            <a:r>
              <a:rPr lang="en-CA" sz="5000" b="1" baseline="30000" dirty="0">
                <a:solidFill>
                  <a:srgbClr val="FF0000"/>
                </a:solidFill>
                <a:latin typeface="Lucida Bright" pitchFamily="18" charset="0"/>
              </a:rPr>
              <a:t>12</a:t>
            </a:r>
            <a:r>
              <a:rPr lang="en-CA" sz="5000" b="1" dirty="0">
                <a:solidFill>
                  <a:srgbClr val="FF0000"/>
                </a:solidFill>
                <a:latin typeface="Lucida Bright" pitchFamily="18" charset="0"/>
              </a:rPr>
              <a:t>, G.Sleivert</a:t>
            </a:r>
            <a:r>
              <a:rPr lang="en-CA" sz="5000" b="1" baseline="30000" dirty="0">
                <a:solidFill>
                  <a:srgbClr val="FF0000"/>
                </a:solidFill>
                <a:latin typeface="Lucida Bright" pitchFamily="18" charset="0"/>
              </a:rPr>
              <a:t>12</a:t>
            </a:r>
          </a:p>
        </p:txBody>
      </p:sp>
      <p:sp>
        <p:nvSpPr>
          <p:cNvPr id="15" name="Rectangle 14"/>
          <p:cNvSpPr/>
          <p:nvPr userDrawn="1"/>
        </p:nvSpPr>
        <p:spPr>
          <a:xfrm>
            <a:off x="12496800" y="4459069"/>
            <a:ext cx="34823400" cy="646331"/>
          </a:xfrm>
          <a:prstGeom prst="rect">
            <a:avLst/>
          </a:prstGeom>
          <a:noFill/>
        </p:spPr>
        <p:txBody>
          <a:bodyPr wrap="square">
            <a:spAutoFit/>
          </a:bodyPr>
          <a:lstStyle/>
          <a:p>
            <a:r>
              <a:rPr lang="en-CA" sz="3600" baseline="30000" dirty="0">
                <a:solidFill>
                  <a:srgbClr val="FF0000"/>
                </a:solidFill>
                <a:latin typeface="Lucida Bright" pitchFamily="18" charset="0"/>
              </a:rPr>
              <a:t>1</a:t>
            </a:r>
            <a:r>
              <a:rPr lang="en-CA" sz="3600" dirty="0">
                <a:solidFill>
                  <a:srgbClr val="FF0000"/>
                </a:solidFill>
                <a:latin typeface="Lucida Bright" pitchFamily="18" charset="0"/>
              </a:rPr>
              <a:t>Canadian Sport Institute – Pacific, Victoria, BC, Canada; </a:t>
            </a:r>
            <a:r>
              <a:rPr lang="en-CA" sz="3600" baseline="30000" dirty="0">
                <a:solidFill>
                  <a:srgbClr val="FF0000"/>
                </a:solidFill>
                <a:latin typeface="Lucida Bright" pitchFamily="18" charset="0"/>
              </a:rPr>
              <a:t>2</a:t>
            </a:r>
            <a:r>
              <a:rPr lang="en-CA" sz="3600" dirty="0">
                <a:solidFill>
                  <a:srgbClr val="FF0000"/>
                </a:solidFill>
                <a:latin typeface="Lucida Bright" pitchFamily="18" charset="0"/>
              </a:rPr>
              <a:t>University of Victoria, Victoria, BC, Canada; </a:t>
            </a:r>
            <a:r>
              <a:rPr lang="en-CA" sz="3600" baseline="30000" dirty="0">
                <a:solidFill>
                  <a:srgbClr val="FF0000"/>
                </a:solidFill>
                <a:latin typeface="Lucida Bright" pitchFamily="18" charset="0"/>
              </a:rPr>
              <a:t>3</a:t>
            </a:r>
            <a:r>
              <a:rPr lang="en-CA" sz="3600" dirty="0">
                <a:solidFill>
                  <a:srgbClr val="FF0000"/>
                </a:solidFill>
                <a:latin typeface="Lucida Bright" pitchFamily="18" charset="0"/>
              </a:rPr>
              <a:t>Sport Innovation Centre, Victoria, BC, Canada;</a:t>
            </a:r>
            <a:endParaRPr lang="en-US" sz="3600" dirty="0">
              <a:solidFill>
                <a:srgbClr val="FF0000"/>
              </a:solidFill>
              <a:latin typeface="Lucida Bright"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501367"/>
            <a:ext cx="11109960" cy="31988337"/>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2468880" y="1501367"/>
            <a:ext cx="32506920" cy="31988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4091061"/>
            <a:ext cx="41970960" cy="7446010"/>
          </a:xfrm>
        </p:spPr>
        <p:txBody>
          <a:bodyPr anchor="t"/>
          <a:lstStyle>
            <a:lvl1pPr algn="l">
              <a:defRPr sz="10800" b="1" cap="all"/>
            </a:lvl1pPr>
          </a:lstStyle>
          <a:p>
            <a:r>
              <a:rPr lang="en-US"/>
              <a:t>Click to edit Master title style</a:t>
            </a:r>
            <a:endParaRPr lang="en-CA"/>
          </a:p>
        </p:txBody>
      </p:sp>
      <p:sp>
        <p:nvSpPr>
          <p:cNvPr id="3" name="Text Placeholder 2"/>
          <p:cNvSpPr>
            <a:spLocks noGrp="1"/>
          </p:cNvSpPr>
          <p:nvPr>
            <p:ph type="body" idx="1"/>
          </p:nvPr>
        </p:nvSpPr>
        <p:spPr>
          <a:xfrm>
            <a:off x="3900490" y="15890045"/>
            <a:ext cx="41970960" cy="8201023"/>
          </a:xfrm>
        </p:spPr>
        <p:txBody>
          <a:bodyPr anchor="b"/>
          <a:lstStyle>
            <a:lvl1pPr marL="0" indent="0">
              <a:buNone/>
              <a:defRPr sz="5300">
                <a:solidFill>
                  <a:schemeClr val="tx1">
                    <a:tint val="75000"/>
                  </a:schemeClr>
                </a:solidFill>
              </a:defRPr>
            </a:lvl1pPr>
            <a:lvl2pPr marL="1252717" indent="0">
              <a:buNone/>
              <a:defRPr sz="4700">
                <a:solidFill>
                  <a:schemeClr val="tx1">
                    <a:tint val="75000"/>
                  </a:schemeClr>
                </a:solidFill>
              </a:defRPr>
            </a:lvl2pPr>
            <a:lvl3pPr marL="2505431" indent="0">
              <a:buNone/>
              <a:defRPr sz="4400">
                <a:solidFill>
                  <a:schemeClr val="tx1">
                    <a:tint val="75000"/>
                  </a:schemeClr>
                </a:solidFill>
              </a:defRPr>
            </a:lvl3pPr>
            <a:lvl4pPr marL="3758141" indent="0">
              <a:buNone/>
              <a:defRPr sz="3700">
                <a:solidFill>
                  <a:schemeClr val="tx1">
                    <a:tint val="75000"/>
                  </a:schemeClr>
                </a:solidFill>
              </a:defRPr>
            </a:lvl4pPr>
            <a:lvl5pPr marL="5010857" indent="0">
              <a:buNone/>
              <a:defRPr sz="3700">
                <a:solidFill>
                  <a:schemeClr val="tx1">
                    <a:tint val="75000"/>
                  </a:schemeClr>
                </a:solidFill>
              </a:defRPr>
            </a:lvl5pPr>
            <a:lvl6pPr marL="6263572" indent="0">
              <a:buNone/>
              <a:defRPr sz="3700">
                <a:solidFill>
                  <a:schemeClr val="tx1">
                    <a:tint val="75000"/>
                  </a:schemeClr>
                </a:solidFill>
              </a:defRPr>
            </a:lvl6pPr>
            <a:lvl7pPr marL="7516288" indent="0">
              <a:buNone/>
              <a:defRPr sz="3700">
                <a:solidFill>
                  <a:schemeClr val="tx1">
                    <a:tint val="75000"/>
                  </a:schemeClr>
                </a:solidFill>
              </a:defRPr>
            </a:lvl7pPr>
            <a:lvl8pPr marL="8768998" indent="0">
              <a:buNone/>
              <a:defRPr sz="3700">
                <a:solidFill>
                  <a:schemeClr val="tx1">
                    <a:tint val="75000"/>
                  </a:schemeClr>
                </a:solidFill>
              </a:defRPr>
            </a:lvl8pPr>
            <a:lvl9pPr marL="10021714" indent="0">
              <a:buNone/>
              <a:defRPr sz="3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2468880" y="8747764"/>
            <a:ext cx="21808440" cy="24741930"/>
          </a:xfrm>
        </p:spPr>
        <p:txBody>
          <a:bodyPr/>
          <a:lstStyle>
            <a:lvl1pPr>
              <a:defRPr sz="7500"/>
            </a:lvl1pPr>
            <a:lvl2pPr>
              <a:defRPr sz="6400"/>
            </a:lvl2pPr>
            <a:lvl3pPr>
              <a:defRPr sz="53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25100280" y="8747764"/>
            <a:ext cx="21808440" cy="24741930"/>
          </a:xfrm>
        </p:spPr>
        <p:txBody>
          <a:bodyPr/>
          <a:lstStyle>
            <a:lvl1pPr>
              <a:defRPr sz="7500"/>
            </a:lvl1pPr>
            <a:lvl2pPr>
              <a:defRPr sz="6400"/>
            </a:lvl2pPr>
            <a:lvl3pPr>
              <a:defRPr sz="53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2468882" y="8391956"/>
            <a:ext cx="21817015" cy="3497366"/>
          </a:xfrm>
        </p:spPr>
        <p:txBody>
          <a:bodyPr anchor="b"/>
          <a:lstStyle>
            <a:lvl1pPr marL="0" indent="0">
              <a:buNone/>
              <a:defRPr sz="6400" b="1"/>
            </a:lvl1pPr>
            <a:lvl2pPr marL="1252717" indent="0">
              <a:buNone/>
              <a:defRPr sz="5300" b="1"/>
            </a:lvl2pPr>
            <a:lvl3pPr marL="2505431" indent="0">
              <a:buNone/>
              <a:defRPr sz="4700" b="1"/>
            </a:lvl3pPr>
            <a:lvl4pPr marL="3758141" indent="0">
              <a:buNone/>
              <a:defRPr sz="4400" b="1"/>
            </a:lvl4pPr>
            <a:lvl5pPr marL="5010857" indent="0">
              <a:buNone/>
              <a:defRPr sz="4400" b="1"/>
            </a:lvl5pPr>
            <a:lvl6pPr marL="6263572" indent="0">
              <a:buNone/>
              <a:defRPr sz="4400" b="1"/>
            </a:lvl6pPr>
            <a:lvl7pPr marL="7516288" indent="0">
              <a:buNone/>
              <a:defRPr sz="4400" b="1"/>
            </a:lvl7pPr>
            <a:lvl8pPr marL="8768998" indent="0">
              <a:buNone/>
              <a:defRPr sz="4400" b="1"/>
            </a:lvl8pPr>
            <a:lvl9pPr marL="10021714" indent="0">
              <a:buNone/>
              <a:defRPr sz="4400" b="1"/>
            </a:lvl9pPr>
          </a:lstStyle>
          <a:p>
            <a:pPr lvl="0"/>
            <a:r>
              <a:rPr lang="en-US"/>
              <a:t>Click to edit Master text styles</a:t>
            </a:r>
          </a:p>
        </p:txBody>
      </p:sp>
      <p:sp>
        <p:nvSpPr>
          <p:cNvPr id="4" name="Content Placeholder 3"/>
          <p:cNvSpPr>
            <a:spLocks noGrp="1"/>
          </p:cNvSpPr>
          <p:nvPr>
            <p:ph sz="half" idx="2"/>
          </p:nvPr>
        </p:nvSpPr>
        <p:spPr>
          <a:xfrm>
            <a:off x="2468882" y="11889322"/>
            <a:ext cx="21817015" cy="21600374"/>
          </a:xfrm>
        </p:spPr>
        <p:txBody>
          <a:bodyPr/>
          <a:lstStyle>
            <a:lvl1pPr>
              <a:defRPr sz="6400"/>
            </a:lvl1pPr>
            <a:lvl2pPr>
              <a:defRPr sz="5300"/>
            </a:lvl2pPr>
            <a:lvl3pPr>
              <a:defRPr sz="47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25083144" y="8391956"/>
            <a:ext cx="21825585" cy="3497366"/>
          </a:xfrm>
        </p:spPr>
        <p:txBody>
          <a:bodyPr anchor="b"/>
          <a:lstStyle>
            <a:lvl1pPr marL="0" indent="0">
              <a:buNone/>
              <a:defRPr sz="6400" b="1"/>
            </a:lvl1pPr>
            <a:lvl2pPr marL="1252717" indent="0">
              <a:buNone/>
              <a:defRPr sz="5300" b="1"/>
            </a:lvl2pPr>
            <a:lvl3pPr marL="2505431" indent="0">
              <a:buNone/>
              <a:defRPr sz="4700" b="1"/>
            </a:lvl3pPr>
            <a:lvl4pPr marL="3758141" indent="0">
              <a:buNone/>
              <a:defRPr sz="4400" b="1"/>
            </a:lvl4pPr>
            <a:lvl5pPr marL="5010857" indent="0">
              <a:buNone/>
              <a:defRPr sz="4400" b="1"/>
            </a:lvl5pPr>
            <a:lvl6pPr marL="6263572" indent="0">
              <a:buNone/>
              <a:defRPr sz="4400" b="1"/>
            </a:lvl6pPr>
            <a:lvl7pPr marL="7516288" indent="0">
              <a:buNone/>
              <a:defRPr sz="4400" b="1"/>
            </a:lvl7pPr>
            <a:lvl8pPr marL="8768998" indent="0">
              <a:buNone/>
              <a:defRPr sz="4400" b="1"/>
            </a:lvl8pPr>
            <a:lvl9pPr marL="10021714" indent="0">
              <a:buNone/>
              <a:defRPr sz="4400" b="1"/>
            </a:lvl9pPr>
          </a:lstStyle>
          <a:p>
            <a:pPr lvl="0"/>
            <a:r>
              <a:rPr lang="en-US"/>
              <a:t>Click to edit Master text styles</a:t>
            </a:r>
          </a:p>
        </p:txBody>
      </p:sp>
      <p:sp>
        <p:nvSpPr>
          <p:cNvPr id="6" name="Content Placeholder 5"/>
          <p:cNvSpPr>
            <a:spLocks noGrp="1"/>
          </p:cNvSpPr>
          <p:nvPr>
            <p:ph sz="quarter" idx="4"/>
          </p:nvPr>
        </p:nvSpPr>
        <p:spPr>
          <a:xfrm>
            <a:off x="25083144" y="11889322"/>
            <a:ext cx="21825585" cy="21600374"/>
          </a:xfrm>
        </p:spPr>
        <p:txBody>
          <a:bodyPr/>
          <a:lstStyle>
            <a:lvl1pPr>
              <a:defRPr sz="6400"/>
            </a:lvl1pPr>
            <a:lvl2pPr>
              <a:defRPr sz="5300"/>
            </a:lvl2pPr>
            <a:lvl3pPr>
              <a:defRPr sz="47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90" y="1492673"/>
            <a:ext cx="16244890" cy="6352540"/>
          </a:xfrm>
        </p:spPr>
        <p:txBody>
          <a:bodyPr anchor="b"/>
          <a:lstStyle>
            <a:lvl1pPr algn="l">
              <a:defRPr sz="5300" b="1"/>
            </a:lvl1pPr>
          </a:lstStyle>
          <a:p>
            <a:r>
              <a:rPr lang="en-US"/>
              <a:t>Click to edit Master title style</a:t>
            </a:r>
            <a:endParaRPr lang="en-CA"/>
          </a:p>
        </p:txBody>
      </p:sp>
      <p:sp>
        <p:nvSpPr>
          <p:cNvPr id="3" name="Content Placeholder 2"/>
          <p:cNvSpPr>
            <a:spLocks noGrp="1"/>
          </p:cNvSpPr>
          <p:nvPr>
            <p:ph idx="1"/>
          </p:nvPr>
        </p:nvSpPr>
        <p:spPr>
          <a:xfrm>
            <a:off x="19305270" y="1492680"/>
            <a:ext cx="27603450" cy="31997023"/>
          </a:xfrm>
        </p:spPr>
        <p:txBody>
          <a:bodyPr/>
          <a:lstStyle>
            <a:lvl1pPr>
              <a:defRPr sz="8600"/>
            </a:lvl1pPr>
            <a:lvl2pPr>
              <a:defRPr sz="7500"/>
            </a:lvl2pPr>
            <a:lvl3pPr>
              <a:defRPr sz="6400"/>
            </a:lvl3pPr>
            <a:lvl4pPr>
              <a:defRPr sz="5300"/>
            </a:lvl4pPr>
            <a:lvl5pPr>
              <a:defRPr sz="5300"/>
            </a:lvl5pPr>
            <a:lvl6pPr>
              <a:defRPr sz="5300"/>
            </a:lvl6pPr>
            <a:lvl7pPr>
              <a:defRPr sz="5300"/>
            </a:lvl7pPr>
            <a:lvl8pPr>
              <a:defRPr sz="5300"/>
            </a:lvl8pPr>
            <a:lvl9pPr>
              <a:defRPr sz="5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2468890" y="7845220"/>
            <a:ext cx="16244890" cy="25644483"/>
          </a:xfrm>
        </p:spPr>
        <p:txBody>
          <a:bodyPr/>
          <a:lstStyle>
            <a:lvl1pPr marL="0" indent="0">
              <a:buNone/>
              <a:defRPr sz="3700"/>
            </a:lvl1pPr>
            <a:lvl2pPr marL="1252717" indent="0">
              <a:buNone/>
              <a:defRPr sz="3300"/>
            </a:lvl2pPr>
            <a:lvl3pPr marL="2505431" indent="0">
              <a:buNone/>
              <a:defRPr sz="2700"/>
            </a:lvl3pPr>
            <a:lvl4pPr marL="3758141" indent="0">
              <a:buNone/>
              <a:defRPr sz="2700"/>
            </a:lvl4pPr>
            <a:lvl5pPr marL="5010857" indent="0">
              <a:buNone/>
              <a:defRPr sz="2700"/>
            </a:lvl5pPr>
            <a:lvl6pPr marL="6263572" indent="0">
              <a:buNone/>
              <a:defRPr sz="2700"/>
            </a:lvl6pPr>
            <a:lvl7pPr marL="7516288" indent="0">
              <a:buNone/>
              <a:defRPr sz="2700"/>
            </a:lvl7pPr>
            <a:lvl8pPr marL="8768998" indent="0">
              <a:buNone/>
              <a:defRPr sz="2700"/>
            </a:lvl8pPr>
            <a:lvl9pPr marL="1002171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6243290"/>
            <a:ext cx="29626560" cy="3098173"/>
          </a:xfrm>
        </p:spPr>
        <p:txBody>
          <a:bodyPr anchor="b"/>
          <a:lstStyle>
            <a:lvl1pPr algn="l">
              <a:defRPr sz="5300" b="1"/>
            </a:lvl1pPr>
          </a:lstStyle>
          <a:p>
            <a:r>
              <a:rPr lang="en-US"/>
              <a:t>Click to edit Master title style</a:t>
            </a:r>
            <a:endParaRPr lang="en-CA"/>
          </a:p>
        </p:txBody>
      </p:sp>
      <p:sp>
        <p:nvSpPr>
          <p:cNvPr id="3" name="Picture Placeholder 2"/>
          <p:cNvSpPr>
            <a:spLocks noGrp="1"/>
          </p:cNvSpPr>
          <p:nvPr>
            <p:ph type="pic" idx="1"/>
          </p:nvPr>
        </p:nvSpPr>
        <p:spPr>
          <a:xfrm>
            <a:off x="9678355" y="3349837"/>
            <a:ext cx="29626560" cy="22494240"/>
          </a:xfrm>
        </p:spPr>
        <p:txBody>
          <a:bodyPr/>
          <a:lstStyle>
            <a:lvl1pPr marL="0" indent="0">
              <a:buNone/>
              <a:defRPr sz="8600"/>
            </a:lvl1pPr>
            <a:lvl2pPr marL="1252717" indent="0">
              <a:buNone/>
              <a:defRPr sz="7500"/>
            </a:lvl2pPr>
            <a:lvl3pPr marL="2505431" indent="0">
              <a:buNone/>
              <a:defRPr sz="6400"/>
            </a:lvl3pPr>
            <a:lvl4pPr marL="3758141" indent="0">
              <a:buNone/>
              <a:defRPr sz="5300"/>
            </a:lvl4pPr>
            <a:lvl5pPr marL="5010857" indent="0">
              <a:buNone/>
              <a:defRPr sz="5300"/>
            </a:lvl5pPr>
            <a:lvl6pPr marL="6263572" indent="0">
              <a:buNone/>
              <a:defRPr sz="5300"/>
            </a:lvl6pPr>
            <a:lvl7pPr marL="7516288" indent="0">
              <a:buNone/>
              <a:defRPr sz="5300"/>
            </a:lvl7pPr>
            <a:lvl8pPr marL="8768998" indent="0">
              <a:buNone/>
              <a:defRPr sz="5300"/>
            </a:lvl8pPr>
            <a:lvl9pPr marL="10021714" indent="0">
              <a:buNone/>
              <a:defRPr sz="5300"/>
            </a:lvl9pPr>
          </a:lstStyle>
          <a:p>
            <a:endParaRPr lang="en-CA"/>
          </a:p>
        </p:txBody>
      </p:sp>
      <p:sp>
        <p:nvSpPr>
          <p:cNvPr id="4" name="Text Placeholder 3"/>
          <p:cNvSpPr>
            <a:spLocks noGrp="1"/>
          </p:cNvSpPr>
          <p:nvPr>
            <p:ph type="body" sz="half" idx="2"/>
          </p:nvPr>
        </p:nvSpPr>
        <p:spPr>
          <a:xfrm>
            <a:off x="9678355" y="29341454"/>
            <a:ext cx="29626560" cy="4399913"/>
          </a:xfrm>
        </p:spPr>
        <p:txBody>
          <a:bodyPr/>
          <a:lstStyle>
            <a:lvl1pPr marL="0" indent="0">
              <a:buNone/>
              <a:defRPr sz="3700"/>
            </a:lvl1pPr>
            <a:lvl2pPr marL="1252717" indent="0">
              <a:buNone/>
              <a:defRPr sz="3300"/>
            </a:lvl2pPr>
            <a:lvl3pPr marL="2505431" indent="0">
              <a:buNone/>
              <a:defRPr sz="2700"/>
            </a:lvl3pPr>
            <a:lvl4pPr marL="3758141" indent="0">
              <a:buNone/>
              <a:defRPr sz="2700"/>
            </a:lvl4pPr>
            <a:lvl5pPr marL="5010857" indent="0">
              <a:buNone/>
              <a:defRPr sz="2700"/>
            </a:lvl5pPr>
            <a:lvl6pPr marL="6263572" indent="0">
              <a:buNone/>
              <a:defRPr sz="2700"/>
            </a:lvl6pPr>
            <a:lvl7pPr marL="7516288" indent="0">
              <a:buNone/>
              <a:defRPr sz="2700"/>
            </a:lvl7pPr>
            <a:lvl8pPr marL="8768998" indent="0">
              <a:buNone/>
              <a:defRPr sz="2700"/>
            </a:lvl8pPr>
            <a:lvl9pPr marL="1002171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645A8C5B-0EF7-4EF2-A1D2-1D5F41895CC7}" type="datetimeFigureOut">
              <a:rPr lang="en-CA" smtClean="0"/>
              <a:pPr/>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7055DB-D6A9-4C0B-A1FA-4DBF35155E55}"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501354"/>
            <a:ext cx="44439840" cy="6248400"/>
          </a:xfrm>
          <a:prstGeom prst="rect">
            <a:avLst/>
          </a:prstGeom>
        </p:spPr>
        <p:txBody>
          <a:bodyPr vert="horz" lIns="250542" tIns="125274" rIns="250542" bIns="125274"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2468880" y="8747764"/>
            <a:ext cx="44439840" cy="24741930"/>
          </a:xfrm>
          <a:prstGeom prst="rect">
            <a:avLst/>
          </a:prstGeom>
        </p:spPr>
        <p:txBody>
          <a:bodyPr vert="horz" lIns="250542" tIns="125274" rIns="250542" bIns="1252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2468880" y="34748054"/>
            <a:ext cx="11521440" cy="1996017"/>
          </a:xfrm>
          <a:prstGeom prst="rect">
            <a:avLst/>
          </a:prstGeom>
        </p:spPr>
        <p:txBody>
          <a:bodyPr vert="horz" lIns="250542" tIns="125274" rIns="250542" bIns="125274" rtlCol="0" anchor="ctr"/>
          <a:lstStyle>
            <a:lvl1pPr algn="l">
              <a:defRPr sz="3300">
                <a:solidFill>
                  <a:schemeClr val="tx1">
                    <a:tint val="75000"/>
                  </a:schemeClr>
                </a:solidFill>
              </a:defRPr>
            </a:lvl1pPr>
          </a:lstStyle>
          <a:p>
            <a:fld id="{645A8C5B-0EF7-4EF2-A1D2-1D5F41895CC7}" type="datetimeFigureOut">
              <a:rPr lang="en-CA" smtClean="0"/>
              <a:pPr/>
              <a:t>2020-10-19</a:t>
            </a:fld>
            <a:endParaRPr lang="en-CA"/>
          </a:p>
        </p:txBody>
      </p:sp>
      <p:sp>
        <p:nvSpPr>
          <p:cNvPr id="5" name="Footer Placeholder 4"/>
          <p:cNvSpPr>
            <a:spLocks noGrp="1"/>
          </p:cNvSpPr>
          <p:nvPr>
            <p:ph type="ftr" sz="quarter" idx="3"/>
          </p:nvPr>
        </p:nvSpPr>
        <p:spPr>
          <a:xfrm>
            <a:off x="16870680" y="34748054"/>
            <a:ext cx="15636240" cy="1996017"/>
          </a:xfrm>
          <a:prstGeom prst="rect">
            <a:avLst/>
          </a:prstGeom>
        </p:spPr>
        <p:txBody>
          <a:bodyPr vert="horz" lIns="250542" tIns="125274" rIns="250542" bIns="125274" rtlCol="0" anchor="ctr"/>
          <a:lstStyle>
            <a:lvl1pPr algn="ctr">
              <a:defRPr sz="33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5387280" y="34748054"/>
            <a:ext cx="11521440" cy="1996017"/>
          </a:xfrm>
          <a:prstGeom prst="rect">
            <a:avLst/>
          </a:prstGeom>
        </p:spPr>
        <p:txBody>
          <a:bodyPr vert="horz" lIns="250542" tIns="125274" rIns="250542" bIns="125274" rtlCol="0" anchor="ctr"/>
          <a:lstStyle>
            <a:lvl1pPr algn="r">
              <a:defRPr sz="3300">
                <a:solidFill>
                  <a:schemeClr val="tx1">
                    <a:tint val="75000"/>
                  </a:schemeClr>
                </a:solidFill>
              </a:defRPr>
            </a:lvl1pPr>
          </a:lstStyle>
          <a:p>
            <a:fld id="{B47055DB-D6A9-4C0B-A1FA-4DBF35155E55}"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5431" rtl="0" eaLnBrk="1" latinLnBrk="0" hangingPunct="1">
        <a:spcBef>
          <a:spcPct val="0"/>
        </a:spcBef>
        <a:buNone/>
        <a:defRPr sz="11800" kern="1200">
          <a:solidFill>
            <a:schemeClr val="tx1"/>
          </a:solidFill>
          <a:latin typeface="+mj-lt"/>
          <a:ea typeface="+mj-ea"/>
          <a:cs typeface="+mj-cs"/>
        </a:defRPr>
      </a:lvl1pPr>
    </p:titleStyle>
    <p:bodyStyle>
      <a:lvl1pPr marL="939537" indent="-939537" algn="l" defTabSz="2505431" rtl="0" eaLnBrk="1" latinLnBrk="0" hangingPunct="1">
        <a:spcBef>
          <a:spcPct val="20000"/>
        </a:spcBef>
        <a:buFont typeface="Arial" pitchFamily="34" charset="0"/>
        <a:buChar char="•"/>
        <a:defRPr sz="8600" kern="1200">
          <a:solidFill>
            <a:schemeClr val="tx1"/>
          </a:solidFill>
          <a:latin typeface="+mn-lt"/>
          <a:ea typeface="+mn-ea"/>
          <a:cs typeface="+mn-cs"/>
        </a:defRPr>
      </a:lvl1pPr>
      <a:lvl2pPr marL="2035664" indent="-782947" algn="l" defTabSz="2505431" rtl="0" eaLnBrk="1" latinLnBrk="0" hangingPunct="1">
        <a:spcBef>
          <a:spcPct val="20000"/>
        </a:spcBef>
        <a:buFont typeface="Arial" pitchFamily="34" charset="0"/>
        <a:buChar char="–"/>
        <a:defRPr sz="7500" kern="1200">
          <a:solidFill>
            <a:schemeClr val="tx1"/>
          </a:solidFill>
          <a:latin typeface="+mn-lt"/>
          <a:ea typeface="+mn-ea"/>
          <a:cs typeface="+mn-cs"/>
        </a:defRPr>
      </a:lvl2pPr>
      <a:lvl3pPr marL="3131783" indent="-626358" algn="l" defTabSz="2505431" rtl="0" eaLnBrk="1" latinLnBrk="0" hangingPunct="1">
        <a:spcBef>
          <a:spcPct val="20000"/>
        </a:spcBef>
        <a:buFont typeface="Arial" pitchFamily="34" charset="0"/>
        <a:buChar char="•"/>
        <a:defRPr sz="6400" kern="1200">
          <a:solidFill>
            <a:schemeClr val="tx1"/>
          </a:solidFill>
          <a:latin typeface="+mn-lt"/>
          <a:ea typeface="+mn-ea"/>
          <a:cs typeface="+mn-cs"/>
        </a:defRPr>
      </a:lvl3pPr>
      <a:lvl4pPr marL="4384499"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4pPr>
      <a:lvl5pPr marL="5637215"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5pPr>
      <a:lvl6pPr marL="6889930"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8142640"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395356"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648071" indent="-626358" algn="l" defTabSz="2505431" rtl="0" eaLnBrk="1" latinLnBrk="0" hangingPunct="1">
        <a:spcBef>
          <a:spcPct val="20000"/>
        </a:spcBef>
        <a:buFont typeface="Arial" pitchFamily="34" charset="0"/>
        <a:buChar char="•"/>
        <a:defRPr sz="5300" kern="1200">
          <a:solidFill>
            <a:schemeClr val="tx1"/>
          </a:solidFill>
          <a:latin typeface="+mn-lt"/>
          <a:ea typeface="+mn-ea"/>
          <a:cs typeface="+mn-cs"/>
        </a:defRPr>
      </a:lvl9pPr>
    </p:bodyStyle>
    <p:otherStyle>
      <a:defPPr>
        <a:defRPr lang="en-US"/>
      </a:defPPr>
      <a:lvl1pPr marL="0" algn="l" defTabSz="2505431" rtl="0" eaLnBrk="1" latinLnBrk="0" hangingPunct="1">
        <a:defRPr sz="4700" kern="1200">
          <a:solidFill>
            <a:schemeClr val="tx1"/>
          </a:solidFill>
          <a:latin typeface="+mn-lt"/>
          <a:ea typeface="+mn-ea"/>
          <a:cs typeface="+mn-cs"/>
        </a:defRPr>
      </a:lvl1pPr>
      <a:lvl2pPr marL="1252717" algn="l" defTabSz="2505431" rtl="0" eaLnBrk="1" latinLnBrk="0" hangingPunct="1">
        <a:defRPr sz="4700" kern="1200">
          <a:solidFill>
            <a:schemeClr val="tx1"/>
          </a:solidFill>
          <a:latin typeface="+mn-lt"/>
          <a:ea typeface="+mn-ea"/>
          <a:cs typeface="+mn-cs"/>
        </a:defRPr>
      </a:lvl2pPr>
      <a:lvl3pPr marL="2505431" algn="l" defTabSz="2505431" rtl="0" eaLnBrk="1" latinLnBrk="0" hangingPunct="1">
        <a:defRPr sz="4700" kern="1200">
          <a:solidFill>
            <a:schemeClr val="tx1"/>
          </a:solidFill>
          <a:latin typeface="+mn-lt"/>
          <a:ea typeface="+mn-ea"/>
          <a:cs typeface="+mn-cs"/>
        </a:defRPr>
      </a:lvl3pPr>
      <a:lvl4pPr marL="3758141" algn="l" defTabSz="2505431" rtl="0" eaLnBrk="1" latinLnBrk="0" hangingPunct="1">
        <a:defRPr sz="4700" kern="1200">
          <a:solidFill>
            <a:schemeClr val="tx1"/>
          </a:solidFill>
          <a:latin typeface="+mn-lt"/>
          <a:ea typeface="+mn-ea"/>
          <a:cs typeface="+mn-cs"/>
        </a:defRPr>
      </a:lvl4pPr>
      <a:lvl5pPr marL="5010857" algn="l" defTabSz="2505431" rtl="0" eaLnBrk="1" latinLnBrk="0" hangingPunct="1">
        <a:defRPr sz="4700" kern="1200">
          <a:solidFill>
            <a:schemeClr val="tx1"/>
          </a:solidFill>
          <a:latin typeface="+mn-lt"/>
          <a:ea typeface="+mn-ea"/>
          <a:cs typeface="+mn-cs"/>
        </a:defRPr>
      </a:lvl5pPr>
      <a:lvl6pPr marL="6263572" algn="l" defTabSz="2505431" rtl="0" eaLnBrk="1" latinLnBrk="0" hangingPunct="1">
        <a:defRPr sz="4700" kern="1200">
          <a:solidFill>
            <a:schemeClr val="tx1"/>
          </a:solidFill>
          <a:latin typeface="+mn-lt"/>
          <a:ea typeface="+mn-ea"/>
          <a:cs typeface="+mn-cs"/>
        </a:defRPr>
      </a:lvl6pPr>
      <a:lvl7pPr marL="7516288" algn="l" defTabSz="2505431" rtl="0" eaLnBrk="1" latinLnBrk="0" hangingPunct="1">
        <a:defRPr sz="4700" kern="1200">
          <a:solidFill>
            <a:schemeClr val="tx1"/>
          </a:solidFill>
          <a:latin typeface="+mn-lt"/>
          <a:ea typeface="+mn-ea"/>
          <a:cs typeface="+mn-cs"/>
        </a:defRPr>
      </a:lvl7pPr>
      <a:lvl8pPr marL="8768998" algn="l" defTabSz="2505431" rtl="0" eaLnBrk="1" latinLnBrk="0" hangingPunct="1">
        <a:defRPr sz="4700" kern="1200">
          <a:solidFill>
            <a:schemeClr val="tx1"/>
          </a:solidFill>
          <a:latin typeface="+mn-lt"/>
          <a:ea typeface="+mn-ea"/>
          <a:cs typeface="+mn-cs"/>
        </a:defRPr>
      </a:lvl8pPr>
      <a:lvl9pPr marL="10021714" algn="l" defTabSz="2505431"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19853" y="6274364"/>
            <a:ext cx="10972800" cy="12326451"/>
          </a:xfrm>
          <a:prstGeom prst="rect">
            <a:avLst/>
          </a:prstGeom>
          <a:noFill/>
        </p:spPr>
        <p:txBody>
          <a:bodyPr wrap="square" rtlCol="0">
            <a:spAutoFit/>
          </a:bodyPr>
          <a:lstStyle/>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sz="4400" dirty="0"/>
          </a:p>
          <a:p>
            <a:endParaRPr lang="en-US" dirty="0"/>
          </a:p>
        </p:txBody>
      </p:sp>
      <p:sp>
        <p:nvSpPr>
          <p:cNvPr id="62" name="TextBox 61"/>
          <p:cNvSpPr txBox="1"/>
          <p:nvPr/>
        </p:nvSpPr>
        <p:spPr>
          <a:xfrm>
            <a:off x="25166032" y="13965164"/>
            <a:ext cx="10972800" cy="10018127"/>
          </a:xfrm>
          <a:prstGeom prst="rect">
            <a:avLst/>
          </a:prstGeom>
          <a:noFill/>
          <a:ln>
            <a:noFill/>
          </a:ln>
        </p:spPr>
        <p:txBody>
          <a:bodyPr wrap="square" rtlCol="0">
            <a:spAutoFit/>
          </a:bodyPr>
          <a:lstStyle/>
          <a:p>
            <a:r>
              <a:rPr lang="en-US" sz="4400" dirty="0"/>
              <a:t>Normalizing the scores for all the ranks allowed comparison across athletes within the same level for men and women separately</a:t>
            </a:r>
            <a:r>
              <a:rPr lang="en-US" sz="4400" dirty="0" smtClean="0"/>
              <a:t>. From linear mixed models, it was found that </a:t>
            </a:r>
            <a:r>
              <a:rPr lang="en-US" sz="4400" dirty="0"/>
              <a:t>the scores for world cups was higher than continental cups by 21.47 and higher than national cups by 27.86 for men. For women, they were </a:t>
            </a:r>
            <a:r>
              <a:rPr lang="en-US" sz="4400" dirty="0" smtClean="0"/>
              <a:t>49.65 </a:t>
            </a:r>
            <a:r>
              <a:rPr lang="en-US" sz="4400" dirty="0"/>
              <a:t>and 64.10 respectively (p &lt; 0.01</a:t>
            </a:r>
            <a:r>
              <a:rPr lang="en-US" sz="4400" dirty="0" smtClean="0"/>
              <a:t>). This result is consistent with the fact that an athlete tends to perform better and score higher when the level of competition is high. Therefore the scores of world cups is always higher than continental or national cups for the same athletes.</a:t>
            </a:r>
          </a:p>
          <a:p>
            <a:endParaRPr lang="en-US" sz="2900" dirty="0"/>
          </a:p>
        </p:txBody>
      </p:sp>
      <p:pic>
        <p:nvPicPr>
          <p:cNvPr id="85" name="Picture 84" descr="Backgroun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8476"/>
            <a:ext cx="49377600" cy="10113791"/>
          </a:xfrm>
          <a:prstGeom prst="rect">
            <a:avLst/>
          </a:prstGeom>
        </p:spPr>
      </p:pic>
      <p:grpSp>
        <p:nvGrpSpPr>
          <p:cNvPr id="2" name="Group 14"/>
          <p:cNvGrpSpPr/>
          <p:nvPr/>
        </p:nvGrpSpPr>
        <p:grpSpPr>
          <a:xfrm>
            <a:off x="709976" y="5731620"/>
            <a:ext cx="10972800" cy="1620786"/>
            <a:chOff x="559793" y="11652740"/>
            <a:chExt cx="15162235" cy="796051"/>
          </a:xfrm>
        </p:grpSpPr>
        <p:sp>
          <p:nvSpPr>
            <p:cNvPr id="6" name="TextBox 5"/>
            <p:cNvSpPr txBox="1"/>
            <p:nvPr/>
          </p:nvSpPr>
          <p:spPr>
            <a:xfrm>
              <a:off x="559793" y="12176694"/>
              <a:ext cx="12072364" cy="272097"/>
            </a:xfrm>
            <a:prstGeom prst="rect">
              <a:avLst/>
            </a:prstGeom>
            <a:noFill/>
            <a:ln>
              <a:noFill/>
            </a:ln>
          </p:spPr>
          <p:txBody>
            <a:bodyPr wrap="square" rtlCol="0">
              <a:spAutoFit/>
            </a:bodyPr>
            <a:lstStyle/>
            <a:p>
              <a:pPr algn="just">
                <a:spcAft>
                  <a:spcPts val="2400"/>
                </a:spcAft>
              </a:pPr>
              <a:endParaRPr lang="en-US" sz="3000" dirty="0"/>
            </a:p>
          </p:txBody>
        </p:sp>
        <p:sp>
          <p:nvSpPr>
            <p:cNvPr id="14" name="TextBox 13"/>
            <p:cNvSpPr txBox="1"/>
            <p:nvPr/>
          </p:nvSpPr>
          <p:spPr>
            <a:xfrm>
              <a:off x="621703" y="11652740"/>
              <a:ext cx="15100325" cy="460663"/>
            </a:xfrm>
            <a:prstGeom prst="rect">
              <a:avLst/>
            </a:prstGeom>
            <a:solidFill>
              <a:schemeClr val="tx1"/>
            </a:solidFill>
            <a:ln w="57150" cmpd="sng">
              <a:solidFill>
                <a:srgbClr val="FF0000"/>
              </a:solidFill>
            </a:ln>
          </p:spPr>
          <p:txBody>
            <a:bodyPr wrap="square" rtlCol="0">
              <a:spAutoFit/>
            </a:bodyPr>
            <a:lstStyle/>
            <a:p>
              <a:pPr algn="ctr"/>
              <a:r>
                <a:rPr lang="en-CA" sz="5300" dirty="0">
                  <a:solidFill>
                    <a:schemeClr val="bg1"/>
                  </a:solidFill>
                  <a:latin typeface="Lucida Bright" pitchFamily="18" charset="0"/>
                </a:rPr>
                <a:t>Introduction</a:t>
              </a:r>
            </a:p>
          </p:txBody>
        </p:sp>
      </p:grpSp>
      <p:grpSp>
        <p:nvGrpSpPr>
          <p:cNvPr id="3" name="Group 284"/>
          <p:cNvGrpSpPr/>
          <p:nvPr/>
        </p:nvGrpSpPr>
        <p:grpSpPr>
          <a:xfrm>
            <a:off x="13952654" y="8108748"/>
            <a:ext cx="10972800" cy="1838549"/>
            <a:chOff x="13237514" y="3466690"/>
            <a:chExt cx="10503444" cy="995184"/>
          </a:xfrm>
        </p:grpSpPr>
        <p:sp>
          <p:nvSpPr>
            <p:cNvPr id="17" name="TextBox 16"/>
            <p:cNvSpPr txBox="1"/>
            <p:nvPr/>
          </p:nvSpPr>
          <p:spPr>
            <a:xfrm>
              <a:off x="13237514" y="4078704"/>
              <a:ext cx="10431993" cy="383170"/>
            </a:xfrm>
            <a:prstGeom prst="rect">
              <a:avLst/>
            </a:prstGeom>
            <a:noFill/>
            <a:ln>
              <a:noFill/>
            </a:ln>
          </p:spPr>
          <p:txBody>
            <a:bodyPr wrap="square" rtlCol="0">
              <a:spAutoFit/>
            </a:bodyPr>
            <a:lstStyle/>
            <a:p>
              <a:pPr algn="just">
                <a:spcAft>
                  <a:spcPts val="1200"/>
                </a:spcAft>
              </a:pPr>
              <a:endParaRPr lang="en-US" sz="4000" dirty="0"/>
            </a:p>
          </p:txBody>
        </p:sp>
        <p:sp>
          <p:nvSpPr>
            <p:cNvPr id="18" name="TextBox 17"/>
            <p:cNvSpPr txBox="1"/>
            <p:nvPr/>
          </p:nvSpPr>
          <p:spPr>
            <a:xfrm>
              <a:off x="13271360" y="3466690"/>
              <a:ext cx="10469598" cy="499787"/>
            </a:xfrm>
            <a:prstGeom prst="rect">
              <a:avLst/>
            </a:prstGeom>
            <a:solidFill>
              <a:schemeClr val="tx1"/>
            </a:solidFill>
            <a:ln w="57150">
              <a:solidFill>
                <a:srgbClr val="FF0000"/>
              </a:solidFill>
            </a:ln>
          </p:spPr>
          <p:txBody>
            <a:bodyPr wrap="square" rtlCol="0">
              <a:spAutoFit/>
            </a:bodyPr>
            <a:lstStyle/>
            <a:p>
              <a:pPr algn="ctr"/>
              <a:r>
                <a:rPr lang="en-CA" sz="5400" dirty="0">
                  <a:solidFill>
                    <a:schemeClr val="bg1"/>
                  </a:solidFill>
                  <a:latin typeface="Lucida Bright" pitchFamily="18" charset="0"/>
                </a:rPr>
                <a:t>Methods</a:t>
              </a:r>
            </a:p>
          </p:txBody>
        </p:sp>
      </p:grpSp>
      <p:sp>
        <p:nvSpPr>
          <p:cNvPr id="29" name="TextBox 28"/>
          <p:cNvSpPr txBox="1"/>
          <p:nvPr/>
        </p:nvSpPr>
        <p:spPr>
          <a:xfrm>
            <a:off x="37919853" y="35782922"/>
            <a:ext cx="10716882" cy="738664"/>
          </a:xfrm>
          <a:prstGeom prst="rect">
            <a:avLst/>
          </a:prstGeom>
          <a:solidFill>
            <a:schemeClr val="bg2"/>
          </a:solidFill>
          <a:ln>
            <a:noFill/>
          </a:ln>
        </p:spPr>
        <p:txBody>
          <a:bodyPr wrap="square" rtlCol="0" anchor="b">
            <a:spAutoFit/>
          </a:bodyPr>
          <a:lstStyle/>
          <a:p>
            <a:pPr algn="just"/>
            <a:r>
              <a:rPr lang="en-CA" sz="2400" dirty="0"/>
              <a:t>References</a:t>
            </a:r>
          </a:p>
          <a:p>
            <a:r>
              <a:rPr lang="en-CA" sz="1800" dirty="0"/>
              <a:t>1. https://www.fis-ski.com/DB/freestyle-freeski/fis-points-lists.html</a:t>
            </a:r>
          </a:p>
        </p:txBody>
      </p:sp>
      <p:grpSp>
        <p:nvGrpSpPr>
          <p:cNvPr id="4" name="Group 93"/>
          <p:cNvGrpSpPr/>
          <p:nvPr/>
        </p:nvGrpSpPr>
        <p:grpSpPr>
          <a:xfrm>
            <a:off x="37272113" y="6034097"/>
            <a:ext cx="10988040" cy="11842596"/>
            <a:chOff x="36483076" y="12727941"/>
            <a:chExt cx="12056325" cy="11842596"/>
          </a:xfrm>
        </p:grpSpPr>
        <p:sp>
          <p:nvSpPr>
            <p:cNvPr id="290" name="TextBox 289"/>
            <p:cNvSpPr txBox="1"/>
            <p:nvPr/>
          </p:nvSpPr>
          <p:spPr>
            <a:xfrm>
              <a:off x="36483076" y="14321577"/>
              <a:ext cx="12039603" cy="10248960"/>
            </a:xfrm>
            <a:prstGeom prst="rect">
              <a:avLst/>
            </a:prstGeom>
            <a:noFill/>
            <a:ln>
              <a:noFill/>
            </a:ln>
          </p:spPr>
          <p:txBody>
            <a:bodyPr wrap="square" rtlCol="0">
              <a:spAutoFit/>
            </a:bodyPr>
            <a:lstStyle/>
            <a:p>
              <a:pPr algn="just">
                <a:spcAft>
                  <a:spcPts val="1200"/>
                </a:spcAft>
              </a:pPr>
              <a:r>
                <a:rPr lang="en-US" sz="4400" dirty="0" smtClean="0"/>
                <a:t>This novel rating system provides an unbiased score that allows for comparisons between any levels of competition in moguls. It is much more robust than the current system of athlete ratings. </a:t>
              </a:r>
              <a:r>
                <a:rPr lang="en-US" sz="4400" dirty="0"/>
                <a:t>W</a:t>
              </a:r>
              <a:r>
                <a:rPr lang="en-US" sz="4400" dirty="0" smtClean="0"/>
                <a:t>ith addition of new information every year, this model can update all the scores automatically. Although it has been developed for moguls but the same data pipeline can be applied to any other disciplines of skiing as well. This opens the avenue for comparison of player performance across various disciplines directly from the final ratings given they are scored in the same scale. Further improvement  can be done with better choice of distributions and more data for cross level mixed models.</a:t>
              </a:r>
              <a:endParaRPr lang="en-US" sz="4400" dirty="0"/>
            </a:p>
          </p:txBody>
        </p:sp>
        <p:sp>
          <p:nvSpPr>
            <p:cNvPr id="92" name="TextBox 91"/>
            <p:cNvSpPr txBox="1"/>
            <p:nvPr/>
          </p:nvSpPr>
          <p:spPr>
            <a:xfrm>
              <a:off x="36499798" y="12727941"/>
              <a:ext cx="12039603" cy="937926"/>
            </a:xfrm>
            <a:prstGeom prst="rect">
              <a:avLst/>
            </a:prstGeom>
            <a:solidFill>
              <a:schemeClr val="tx1"/>
            </a:solidFill>
            <a:ln w="57150">
              <a:solidFill>
                <a:srgbClr val="FF0000"/>
              </a:solidFill>
            </a:ln>
          </p:spPr>
          <p:txBody>
            <a:bodyPr wrap="square" rtlCol="0">
              <a:spAutoFit/>
            </a:bodyPr>
            <a:lstStyle/>
            <a:p>
              <a:pPr algn="ctr"/>
              <a:r>
                <a:rPr lang="en-CA" sz="5300" dirty="0">
                  <a:solidFill>
                    <a:schemeClr val="bg1"/>
                  </a:solidFill>
                  <a:latin typeface="Lucida Bright" pitchFamily="18" charset="0"/>
                </a:rPr>
                <a:t>Conclusions</a:t>
              </a:r>
            </a:p>
          </p:txBody>
        </p:sp>
      </p:grpSp>
      <p:sp>
        <p:nvSpPr>
          <p:cNvPr id="28" name="Rectangle 27"/>
          <p:cNvSpPr/>
          <p:nvPr/>
        </p:nvSpPr>
        <p:spPr>
          <a:xfrm>
            <a:off x="11784665" y="1077247"/>
            <a:ext cx="36181954" cy="1569660"/>
          </a:xfrm>
          <a:prstGeom prst="rect">
            <a:avLst/>
          </a:prstGeom>
        </p:spPr>
        <p:txBody>
          <a:bodyPr wrap="square">
            <a:spAutoFit/>
          </a:bodyPr>
          <a:lstStyle/>
          <a:p>
            <a:pPr algn="ctr"/>
            <a:r>
              <a:rPr lang="en-CA" sz="9600" b="1" dirty="0" smtClean="0">
                <a:solidFill>
                  <a:schemeClr val="bg1"/>
                </a:solidFill>
              </a:rPr>
              <a:t>Novel Competition point system in Mogul skiing</a:t>
            </a:r>
            <a:endParaRPr lang="en-CA" sz="9600" b="1" dirty="0">
              <a:solidFill>
                <a:schemeClr val="bg1"/>
              </a:solidFill>
            </a:endParaRPr>
          </a:p>
        </p:txBody>
      </p:sp>
      <p:sp>
        <p:nvSpPr>
          <p:cNvPr id="45" name="TextBox 44"/>
          <p:cNvSpPr txBox="1"/>
          <p:nvPr/>
        </p:nvSpPr>
        <p:spPr>
          <a:xfrm>
            <a:off x="36993819" y="20098024"/>
            <a:ext cx="10972800" cy="8771632"/>
          </a:xfrm>
          <a:prstGeom prst="rect">
            <a:avLst/>
          </a:prstGeom>
          <a:noFill/>
          <a:ln>
            <a:noFill/>
          </a:ln>
        </p:spPr>
        <p:txBody>
          <a:bodyPr wrap="square" rtlCol="0">
            <a:spAutoFit/>
          </a:bodyPr>
          <a:lstStyle/>
          <a:p>
            <a:pPr marL="685800" indent="-685800">
              <a:buFont typeface="Arial" panose="020B0604020202020204" pitchFamily="34" charset="0"/>
              <a:buChar char="•"/>
            </a:pPr>
            <a:r>
              <a:rPr lang="en-CA" dirty="0"/>
              <a:t>This </a:t>
            </a:r>
            <a:r>
              <a:rPr lang="en-CA" dirty="0" smtClean="0"/>
              <a:t>rating system can be used to gauge performance of any athlete over time and across all levels of competition. </a:t>
            </a:r>
            <a:endParaRPr lang="en-CA" dirty="0"/>
          </a:p>
          <a:p>
            <a:pPr marL="685800" indent="-685800">
              <a:buFont typeface="Arial" panose="020B0604020202020204" pitchFamily="34" charset="0"/>
              <a:buChar char="•"/>
            </a:pPr>
            <a:r>
              <a:rPr lang="en-CA" dirty="0" smtClean="0"/>
              <a:t>A dashboard built on top of this model can provide information on athlete performance for any specific country, season or competition. It can also be used to compare multiple athlete.</a:t>
            </a:r>
          </a:p>
          <a:p>
            <a:pPr marL="685800" indent="-685800">
              <a:buFont typeface="Arial" panose="020B0604020202020204" pitchFamily="34" charset="0"/>
              <a:buChar char="•"/>
            </a:pPr>
            <a:r>
              <a:rPr lang="en-CA" dirty="0" smtClean="0"/>
              <a:t>Further research and data is required to precisely the relation between each level of competition.</a:t>
            </a:r>
            <a:endParaRPr lang="en-CA" dirty="0" smtClean="0"/>
          </a:p>
          <a:p>
            <a:pPr marL="685800" indent="-685800">
              <a:buFont typeface="Arial" panose="020B0604020202020204" pitchFamily="34" charset="0"/>
              <a:buChar char="•"/>
            </a:pPr>
            <a:endParaRPr lang="en-CA" dirty="0"/>
          </a:p>
        </p:txBody>
      </p:sp>
      <p:sp>
        <p:nvSpPr>
          <p:cNvPr id="47" name="TextBox 46"/>
          <p:cNvSpPr txBox="1"/>
          <p:nvPr/>
        </p:nvSpPr>
        <p:spPr>
          <a:xfrm>
            <a:off x="36993819" y="18642568"/>
            <a:ext cx="10972800" cy="937926"/>
          </a:xfrm>
          <a:prstGeom prst="rect">
            <a:avLst/>
          </a:prstGeom>
          <a:solidFill>
            <a:schemeClr val="tx1"/>
          </a:solidFill>
          <a:ln w="57150">
            <a:solidFill>
              <a:srgbClr val="FF0000"/>
            </a:solidFill>
          </a:ln>
        </p:spPr>
        <p:txBody>
          <a:bodyPr wrap="square" rtlCol="0">
            <a:spAutoFit/>
          </a:bodyPr>
          <a:lstStyle/>
          <a:p>
            <a:pPr algn="ctr"/>
            <a:r>
              <a:rPr lang="en-CA" sz="5300" dirty="0">
                <a:solidFill>
                  <a:schemeClr val="bg1"/>
                </a:solidFill>
                <a:latin typeface="Lucida Bright" pitchFamily="18" charset="0"/>
              </a:rPr>
              <a:t>Practical Applications</a:t>
            </a:r>
          </a:p>
        </p:txBody>
      </p:sp>
      <p:sp>
        <p:nvSpPr>
          <p:cNvPr id="8" name="Rectangle 7"/>
          <p:cNvSpPr/>
          <p:nvPr/>
        </p:nvSpPr>
        <p:spPr>
          <a:xfrm>
            <a:off x="811865" y="7252035"/>
            <a:ext cx="10972800" cy="28530887"/>
          </a:xfrm>
          <a:prstGeom prst="rect">
            <a:avLst/>
          </a:prstGeom>
        </p:spPr>
        <p:txBody>
          <a:bodyPr wrap="square">
            <a:spAutoFit/>
          </a:bodyPr>
          <a:lstStyle/>
          <a:p>
            <a:pPr algn="just"/>
            <a:r>
              <a:rPr lang="en-US" sz="4400" dirty="0" smtClean="0"/>
              <a:t>Mogul skiing is one of the disciplines in </a:t>
            </a:r>
            <a:r>
              <a:rPr lang="en-US" sz="4400" dirty="0"/>
              <a:t>f</a:t>
            </a:r>
            <a:r>
              <a:rPr lang="en-US" sz="4400" dirty="0" smtClean="0"/>
              <a:t>reestyle  skiing. It consists </a:t>
            </a:r>
            <a:r>
              <a:rPr lang="en-US" sz="4400" dirty="0"/>
              <a:t>of moguls and jump features where scores (out of 100) are awarded by judges for technical quality of skier’s turns (50%), aerial maneuvers (25%) and speed (25%). Final rankings are determined based on the judging scores and FIS points are awarded accordingly.  Same FIS points are given to the same competition ranking irrespective of the levels of competition (world cup, continental cup and national cup) and the competitiveness of the participating athlete which can influence the final ranking</a:t>
            </a:r>
            <a:r>
              <a:rPr lang="en-US" sz="4400" dirty="0" smtClean="0"/>
              <a:t>. </a:t>
            </a:r>
            <a:r>
              <a:rPr lang="en-US" sz="4400" dirty="0"/>
              <a:t>Therefore, an unbiased point system is needed to allow us to fairly compare performance/rankings between different levels of competition in competitive mogul skiing.</a:t>
            </a:r>
            <a:endParaRPr lang="en-US" sz="4400" dirty="0" smtClean="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a:p>
            <a:pPr algn="just"/>
            <a:endParaRPr lang="en-US" sz="4400" dirty="0"/>
          </a:p>
        </p:txBody>
      </p:sp>
      <p:sp>
        <p:nvSpPr>
          <p:cNvPr id="11" name="TextBox 10"/>
          <p:cNvSpPr txBox="1"/>
          <p:nvPr/>
        </p:nvSpPr>
        <p:spPr>
          <a:xfrm>
            <a:off x="13783891" y="9448800"/>
            <a:ext cx="10972800" cy="18774370"/>
          </a:xfrm>
          <a:prstGeom prst="rect">
            <a:avLst/>
          </a:prstGeom>
          <a:noFill/>
        </p:spPr>
        <p:txBody>
          <a:bodyPr wrap="square" rtlCol="0">
            <a:spAutoFit/>
          </a:bodyPr>
          <a:lstStyle/>
          <a:p>
            <a:pPr algn="just">
              <a:spcAft>
                <a:spcPts val="1200"/>
              </a:spcAft>
            </a:pPr>
            <a:r>
              <a:rPr lang="en-US" sz="4400" b="1" dirty="0" smtClean="0"/>
              <a:t>Approach: </a:t>
            </a:r>
            <a:r>
              <a:rPr lang="en-US" sz="4400" dirty="0" smtClean="0"/>
              <a:t>A normal distribution was assumed for all scores at a given rank for a particular level of competition. These scores were adjusted higher or lower based on the median score for that rank. Once these adjustments were made, calibration between levels were done using linear mixed models.</a:t>
            </a:r>
            <a:endParaRPr lang="en-US" sz="4400" dirty="0"/>
          </a:p>
          <a:p>
            <a:pPr algn="just">
              <a:spcAft>
                <a:spcPts val="1200"/>
              </a:spcAft>
            </a:pPr>
            <a:endParaRPr lang="en-US" sz="3200" dirty="0"/>
          </a:p>
          <a:p>
            <a:pPr algn="just">
              <a:spcAft>
                <a:spcPts val="1200"/>
              </a:spcAft>
            </a:pPr>
            <a:r>
              <a:rPr lang="en-US" sz="4400" b="1" dirty="0" smtClean="0"/>
              <a:t>Data: </a:t>
            </a:r>
            <a:r>
              <a:rPr lang="en-US" sz="4400" b="1" dirty="0"/>
              <a:t> </a:t>
            </a:r>
            <a:r>
              <a:rPr lang="en-US" sz="4400" dirty="0"/>
              <a:t>Competition results from World Cup (n=140), Continental Cup (n=38) and National Cup (n=10) (2002-2019) were </a:t>
            </a:r>
            <a:r>
              <a:rPr lang="en-US" sz="4400" dirty="0" smtClean="0"/>
              <a:t>considered. Scores </a:t>
            </a:r>
            <a:r>
              <a:rPr lang="en-US" sz="4400" dirty="0"/>
              <a:t>and ranking information were analyzed to identify the top 30 ranks in </a:t>
            </a:r>
            <a:r>
              <a:rPr lang="en-US" sz="4400" dirty="0" err="1"/>
              <a:t>mens</a:t>
            </a:r>
            <a:r>
              <a:rPr lang="en-US" sz="4400" dirty="0"/>
              <a:t> and top 20 ranks in </a:t>
            </a:r>
            <a:r>
              <a:rPr lang="en-US" sz="4400" dirty="0" err="1"/>
              <a:t>womens</a:t>
            </a:r>
            <a:r>
              <a:rPr lang="en-US" sz="4400" dirty="0"/>
              <a:t> across qualifying and final rounds of a competition to ensure uniform sample size of scores and ranks for each competition.</a:t>
            </a:r>
            <a:endParaRPr lang="en-US" sz="4400" b="1" dirty="0" smtClean="0"/>
          </a:p>
          <a:p>
            <a:pPr algn="just">
              <a:spcAft>
                <a:spcPts val="1200"/>
              </a:spcAft>
            </a:pPr>
            <a:endParaRPr lang="en-US" sz="4400" dirty="0"/>
          </a:p>
          <a:p>
            <a:pPr algn="just">
              <a:spcAft>
                <a:spcPts val="1200"/>
              </a:spcAft>
            </a:pPr>
            <a:r>
              <a:rPr lang="en-US" sz="4400" b="1" dirty="0" smtClean="0"/>
              <a:t>Analysis within a level: </a:t>
            </a:r>
            <a:r>
              <a:rPr lang="en-US" sz="4400" dirty="0" smtClean="0"/>
              <a:t>The actual field scores(FS) were grouped into its corresponding ranks(1-30 for men, 1-20 for women). From a normal distribution within each group, the z-score(Z)  were determined corresponding to the actual scores. The adjusted scores (AS)(AS = FS * Z/0.5) was computed. This formula inflates the scores above median and vice-versa</a:t>
            </a:r>
            <a:endParaRPr lang="en-US" sz="4400" dirty="0"/>
          </a:p>
          <a:p>
            <a:pPr algn="just">
              <a:spcAft>
                <a:spcPts val="1200"/>
              </a:spcAft>
            </a:pPr>
            <a:endParaRPr lang="en-US" sz="3200" b="1" dirty="0"/>
          </a:p>
        </p:txBody>
      </p:sp>
      <p:sp>
        <p:nvSpPr>
          <p:cNvPr id="59" name="TextBox 58"/>
          <p:cNvSpPr txBox="1"/>
          <p:nvPr/>
        </p:nvSpPr>
        <p:spPr>
          <a:xfrm>
            <a:off x="25166032" y="12545272"/>
            <a:ext cx="10972800" cy="923330"/>
          </a:xfrm>
          <a:prstGeom prst="rect">
            <a:avLst/>
          </a:prstGeom>
          <a:solidFill>
            <a:schemeClr val="tx1"/>
          </a:solidFill>
          <a:ln w="57150">
            <a:solidFill>
              <a:srgbClr val="FF0000"/>
            </a:solidFill>
          </a:ln>
        </p:spPr>
        <p:txBody>
          <a:bodyPr wrap="square" rtlCol="0">
            <a:spAutoFit/>
          </a:bodyPr>
          <a:lstStyle/>
          <a:p>
            <a:pPr algn="ctr"/>
            <a:r>
              <a:rPr lang="en-CA" sz="5400" dirty="0">
                <a:solidFill>
                  <a:schemeClr val="bg1"/>
                </a:solidFill>
                <a:latin typeface="Lucida Bright" pitchFamily="18" charset="0"/>
              </a:rPr>
              <a:t>Results and Discussion</a:t>
            </a:r>
          </a:p>
        </p:txBody>
      </p:sp>
      <p:sp>
        <p:nvSpPr>
          <p:cNvPr id="19" name="TextBox 18"/>
          <p:cNvSpPr txBox="1"/>
          <p:nvPr/>
        </p:nvSpPr>
        <p:spPr>
          <a:xfrm>
            <a:off x="13952654" y="5590900"/>
            <a:ext cx="10972800" cy="3416320"/>
          </a:xfrm>
          <a:prstGeom prst="rect">
            <a:avLst/>
          </a:prstGeom>
          <a:noFill/>
        </p:spPr>
        <p:txBody>
          <a:bodyPr wrap="square" rtlCol="0">
            <a:spAutoFit/>
          </a:bodyPr>
          <a:lstStyle/>
          <a:p>
            <a:pPr algn="just"/>
            <a:r>
              <a:rPr lang="en-US" sz="4400" b="1" dirty="0" smtClean="0"/>
              <a:t>OBJECTIVE: </a:t>
            </a:r>
            <a:r>
              <a:rPr lang="en-US" sz="4400" dirty="0"/>
              <a:t>To develop a novel rating system for mogul skiing to compare performance across the three levels of competition</a:t>
            </a:r>
            <a:r>
              <a:rPr lang="en-US" sz="4400" dirty="0" smtClean="0"/>
              <a:t>.</a:t>
            </a:r>
            <a:endParaRPr lang="en-CA" sz="4400" dirty="0"/>
          </a:p>
          <a:p>
            <a:endParaRPr lang="en-US" sz="4400" dirty="0"/>
          </a:p>
          <a:p>
            <a:endParaRPr lang="en-US" sz="4000" dirty="0"/>
          </a:p>
        </p:txBody>
      </p:sp>
      <mc:AlternateContent xmlns:mc="http://schemas.openxmlformats.org/markup-compatibility/2006" xmlns:a14="http://schemas.microsoft.com/office/drawing/2010/main">
        <mc:Choice Requires="a14">
          <p:sp>
            <p:nvSpPr>
              <p:cNvPr id="37" name="TextBox 36"/>
              <p:cNvSpPr txBox="1"/>
              <p:nvPr/>
            </p:nvSpPr>
            <p:spPr>
              <a:xfrm>
                <a:off x="13637660" y="3127131"/>
                <a:ext cx="35153036" cy="1658083"/>
              </a:xfrm>
              <a:prstGeom prst="rect">
                <a:avLst/>
              </a:prstGeom>
              <a:noFill/>
            </p:spPr>
            <p:txBody>
              <a:bodyPr wrap="square" rtlCol="0">
                <a:spAutoFit/>
              </a:bodyPr>
              <a:lstStyle/>
              <a:p>
                <a:pPr algn="ctr"/>
                <a14:m>
                  <m:oMath xmlns:m="http://schemas.openxmlformats.org/officeDocument/2006/math">
                    <m:sSup>
                      <m:sSupPr>
                        <m:ctrlPr>
                          <a:rPr lang="en-US" sz="5400" i="1" dirty="0" smtClean="0">
                            <a:solidFill>
                              <a:srgbClr val="FF0000"/>
                            </a:solidFill>
                            <a:latin typeface="Cambria Math" panose="02040503050406030204" pitchFamily="18" charset="0"/>
                          </a:rPr>
                        </m:ctrlPr>
                      </m:sSupPr>
                      <m:e>
                        <m:r>
                          <m:rPr>
                            <m:sty m:val="p"/>
                          </m:rPr>
                          <a:rPr lang="en-US" sz="5400" b="0" i="0" dirty="0" smtClean="0">
                            <a:solidFill>
                              <a:srgbClr val="FF0000"/>
                            </a:solidFill>
                            <a:latin typeface="Cambria Math" panose="02040503050406030204" pitchFamily="18" charset="0"/>
                          </a:rPr>
                          <m:t>Saurav</m:t>
                        </m:r>
                        <m:r>
                          <a:rPr lang="en-US" sz="5400" b="0" i="0" dirty="0" smtClean="0">
                            <a:solidFill>
                              <a:srgbClr val="FF0000"/>
                            </a:solidFill>
                            <a:latin typeface="Cambria Math" panose="02040503050406030204" pitchFamily="18" charset="0"/>
                          </a:rPr>
                          <m:t> </m:t>
                        </m:r>
                        <m:r>
                          <m:rPr>
                            <m:sty m:val="p"/>
                          </m:rPr>
                          <a:rPr lang="en-US" sz="5400" b="0" i="0" dirty="0" smtClean="0">
                            <a:solidFill>
                              <a:srgbClr val="FF0000"/>
                            </a:solidFill>
                            <a:latin typeface="Cambria Math" panose="02040503050406030204" pitchFamily="18" charset="0"/>
                          </a:rPr>
                          <m:t>Chowdhury</m:t>
                        </m:r>
                      </m:e>
                      <m:sup>
                        <m:r>
                          <a:rPr lang="en-US" sz="5400" i="0" dirty="0">
                            <a:solidFill>
                              <a:srgbClr val="FF0000"/>
                            </a:solidFill>
                            <a:latin typeface="Cambria Math" panose="02040503050406030204" pitchFamily="18" charset="0"/>
                          </a:rPr>
                          <m:t>1</m:t>
                        </m:r>
                        <m:r>
                          <a:rPr lang="en-US" sz="5400" b="0" i="0" dirty="0" smtClean="0">
                            <a:solidFill>
                              <a:srgbClr val="FF0000"/>
                            </a:solidFill>
                            <a:latin typeface="Cambria Math" panose="02040503050406030204" pitchFamily="18" charset="0"/>
                          </a:rPr>
                          <m:t>,2</m:t>
                        </m:r>
                      </m:sup>
                    </m:sSup>
                  </m:oMath>
                </a14:m>
                <a:r>
                  <a:rPr lang="en-US" sz="5400" dirty="0">
                    <a:solidFill>
                      <a:srgbClr val="FF0000"/>
                    </a:solidFill>
                  </a:rPr>
                  <a:t>, </a:t>
                </a:r>
                <a14:m>
                  <m:oMath xmlns:m="http://schemas.openxmlformats.org/officeDocument/2006/math">
                    <m:sSup>
                      <m:sSupPr>
                        <m:ctrlPr>
                          <a:rPr lang="en-US" sz="5400" i="1" dirty="0">
                            <a:solidFill>
                              <a:srgbClr val="FF0000"/>
                            </a:solidFill>
                            <a:latin typeface="Cambria Math" panose="02040503050406030204" pitchFamily="18" charset="0"/>
                          </a:rPr>
                        </m:ctrlPr>
                      </m:sSupPr>
                      <m:e>
                        <m:r>
                          <m:rPr>
                            <m:nor/>
                          </m:rPr>
                          <a:rPr lang="en-US" sz="5400" dirty="0">
                            <a:solidFill>
                              <a:srgbClr val="FF0000"/>
                            </a:solidFill>
                          </a:rPr>
                          <m:t>Ming</m:t>
                        </m:r>
                        <m:r>
                          <m:rPr>
                            <m:nor/>
                          </m:rPr>
                          <a:rPr lang="en-US" sz="5400" dirty="0">
                            <a:solidFill>
                              <a:srgbClr val="FF0000"/>
                            </a:solidFill>
                          </a:rPr>
                          <m:t>−</m:t>
                        </m:r>
                        <m:r>
                          <m:rPr>
                            <m:nor/>
                          </m:rPr>
                          <a:rPr lang="en-US" sz="5400" dirty="0">
                            <a:solidFill>
                              <a:srgbClr val="FF0000"/>
                            </a:solidFill>
                          </a:rPr>
                          <m:t>Chang</m:t>
                        </m:r>
                        <m:r>
                          <m:rPr>
                            <m:nor/>
                          </m:rPr>
                          <a:rPr lang="en-US" sz="5400" dirty="0">
                            <a:solidFill>
                              <a:srgbClr val="FF0000"/>
                            </a:solidFill>
                          </a:rPr>
                          <m:t> </m:t>
                        </m:r>
                        <m:r>
                          <m:rPr>
                            <m:nor/>
                          </m:rPr>
                          <a:rPr lang="en-US" sz="5400" dirty="0">
                            <a:solidFill>
                              <a:srgbClr val="FF0000"/>
                            </a:solidFill>
                          </a:rPr>
                          <m:t>Tsai</m:t>
                        </m:r>
                        <m:r>
                          <m:rPr>
                            <m:nor/>
                          </m:rPr>
                          <a:rPr lang="en-US" sz="5400" dirty="0">
                            <a:solidFill>
                              <a:srgbClr val="FF0000"/>
                            </a:solidFill>
                          </a:rPr>
                          <m:t> </m:t>
                        </m:r>
                        <m:r>
                          <m:rPr>
                            <m:nor/>
                          </m:rPr>
                          <a:rPr lang="en-US" sz="5400" dirty="0">
                            <a:solidFill>
                              <a:srgbClr val="FF0000"/>
                            </a:solidFill>
                          </a:rPr>
                          <m:t>PhD</m:t>
                        </m:r>
                      </m:e>
                      <m:sup>
                        <m:r>
                          <a:rPr lang="en-US" sz="5400" b="0" i="1" dirty="0" smtClean="0">
                            <a:solidFill>
                              <a:srgbClr val="FF0000"/>
                            </a:solidFill>
                            <a:latin typeface="Cambria Math" panose="02040503050406030204" pitchFamily="18" charset="0"/>
                          </a:rPr>
                          <m:t>1</m:t>
                        </m:r>
                      </m:sup>
                    </m:sSup>
                  </m:oMath>
                </a14:m>
                <a:endParaRPr lang="en-US" sz="5400" baseline="30000" dirty="0">
                  <a:solidFill>
                    <a:srgbClr val="FF0000"/>
                  </a:solidFill>
                </a:endParaRPr>
              </a:p>
              <a:p>
                <a:pPr algn="ctr"/>
                <a14:m>
                  <m:oMath xmlns:m="http://schemas.openxmlformats.org/officeDocument/2006/math">
                    <m:sSup>
                      <m:sSupPr>
                        <m:ctrlPr>
                          <a:rPr lang="en-US" sz="4400" i="1" dirty="0">
                            <a:solidFill>
                              <a:srgbClr val="FF0000"/>
                            </a:solidFill>
                            <a:latin typeface="Cambria Math" panose="02040503050406030204" pitchFamily="18" charset="0"/>
                          </a:rPr>
                        </m:ctrlPr>
                      </m:sSupPr>
                      <m:e>
                        <m:r>
                          <a:rPr lang="en-US" sz="4400" b="0" i="1" dirty="0" smtClean="0">
                            <a:solidFill>
                              <a:srgbClr val="FF0000"/>
                            </a:solidFill>
                            <a:latin typeface="Cambria Math" panose="02040503050406030204" pitchFamily="18" charset="0"/>
                          </a:rPr>
                          <m:t> </m:t>
                        </m:r>
                      </m:e>
                      <m:sup>
                        <m:r>
                          <a:rPr lang="en-US" sz="4400" b="0" i="1" dirty="0" smtClean="0">
                            <a:solidFill>
                              <a:srgbClr val="FF0000"/>
                            </a:solidFill>
                            <a:latin typeface="Cambria Math" panose="02040503050406030204" pitchFamily="18" charset="0"/>
                          </a:rPr>
                          <m:t>1</m:t>
                        </m:r>
                      </m:sup>
                    </m:sSup>
                  </m:oMath>
                </a14:m>
                <a:r>
                  <a:rPr lang="en-US" sz="4400" dirty="0">
                    <a:solidFill>
                      <a:srgbClr val="FF0000"/>
                    </a:solidFill>
                  </a:rPr>
                  <a:t>Canadian Sport Institute Pacific, Victoria, British </a:t>
                </a:r>
                <a:r>
                  <a:rPr lang="en-US" sz="4400" dirty="0" smtClean="0">
                    <a:solidFill>
                      <a:srgbClr val="FF0000"/>
                    </a:solidFill>
                  </a:rPr>
                  <a:t>Columbia,</a:t>
                </a:r>
                <a14:m>
                  <m:oMath xmlns:m="http://schemas.openxmlformats.org/officeDocument/2006/math">
                    <m:sSup>
                      <m:sSupPr>
                        <m:ctrlPr>
                          <a:rPr lang="en-US" sz="4400" i="1" dirty="0" smtClean="0">
                            <a:solidFill>
                              <a:srgbClr val="FF0000"/>
                            </a:solidFill>
                            <a:latin typeface="Cambria Math" panose="02040503050406030204" pitchFamily="18" charset="0"/>
                          </a:rPr>
                        </m:ctrlPr>
                      </m:sSupPr>
                      <m:e>
                        <m:r>
                          <a:rPr lang="en-US" sz="4400" b="0" i="1" dirty="0" smtClean="0">
                            <a:solidFill>
                              <a:srgbClr val="FF0000"/>
                            </a:solidFill>
                            <a:latin typeface="Cambria Math" panose="02040503050406030204" pitchFamily="18" charset="0"/>
                          </a:rPr>
                          <m:t> </m:t>
                        </m:r>
                      </m:e>
                      <m:sup>
                        <m:r>
                          <a:rPr lang="en-US" sz="4400" b="0" i="1" dirty="0" smtClean="0">
                            <a:solidFill>
                              <a:srgbClr val="FF0000"/>
                            </a:solidFill>
                            <a:latin typeface="Cambria Math" panose="02040503050406030204" pitchFamily="18" charset="0"/>
                          </a:rPr>
                          <m:t>2</m:t>
                        </m:r>
                      </m:sup>
                    </m:sSup>
                  </m:oMath>
                </a14:m>
                <a:r>
                  <a:rPr lang="en-US" sz="4400" dirty="0">
                    <a:solidFill>
                      <a:srgbClr val="FF0000"/>
                    </a:solidFill>
                  </a:rPr>
                  <a:t>University of </a:t>
                </a:r>
                <a:r>
                  <a:rPr lang="en-US" sz="4400" dirty="0" smtClean="0">
                    <a:solidFill>
                      <a:srgbClr val="FF0000"/>
                    </a:solidFill>
                  </a:rPr>
                  <a:t>British Columbia, Vancouver, </a:t>
                </a:r>
                <a:r>
                  <a:rPr lang="en-US" sz="4400" dirty="0">
                    <a:solidFill>
                      <a:srgbClr val="FF0000"/>
                    </a:solidFill>
                  </a:rPr>
                  <a:t>British </a:t>
                </a:r>
                <a:r>
                  <a:rPr lang="en-US" sz="4400" dirty="0" smtClean="0">
                    <a:solidFill>
                      <a:srgbClr val="FF0000"/>
                    </a:solidFill>
                  </a:rPr>
                  <a:t>Columbia</a:t>
                </a:r>
                <a:endParaRPr lang="en-US" sz="4400" dirty="0">
                  <a:solidFill>
                    <a:srgbClr val="FF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3637660" y="3127131"/>
                <a:ext cx="35153036" cy="1658083"/>
              </a:xfrm>
              <a:prstGeom prst="rect">
                <a:avLst/>
              </a:prstGeom>
              <a:blipFill rotWithShape="0">
                <a:blip r:embed="rId4"/>
                <a:stretch>
                  <a:fillRect t="-6250" b="-16912"/>
                </a:stretch>
              </a:blipFill>
            </p:spPr>
            <p:txBody>
              <a:bodyPr/>
              <a:lstStyle/>
              <a:p>
                <a:r>
                  <a:rPr lang="en-IN">
                    <a:noFill/>
                  </a:rPr>
                  <a:t> </a:t>
                </a:r>
              </a:p>
            </p:txBody>
          </p:sp>
        </mc:Fallback>
      </mc:AlternateContent>
      <p:sp>
        <p:nvSpPr>
          <p:cNvPr id="39" name="TextBox 38">
            <a:extLst>
              <a:ext uri="{FF2B5EF4-FFF2-40B4-BE49-F238E27FC236}">
                <a16:creationId xmlns:a16="http://schemas.microsoft.com/office/drawing/2014/main" xmlns="" id="{331F6946-41FD-ED45-BAB1-4A1A0A2AE18B}"/>
              </a:ext>
            </a:extLst>
          </p:cNvPr>
          <p:cNvSpPr txBox="1"/>
          <p:nvPr/>
        </p:nvSpPr>
        <p:spPr>
          <a:xfrm>
            <a:off x="13783891" y="35095131"/>
            <a:ext cx="11141563" cy="1015663"/>
          </a:xfrm>
          <a:prstGeom prst="rect">
            <a:avLst/>
          </a:prstGeom>
          <a:noFill/>
        </p:spPr>
        <p:txBody>
          <a:bodyPr wrap="square" rtlCol="0">
            <a:spAutoFit/>
          </a:bodyPr>
          <a:lstStyle/>
          <a:p>
            <a:r>
              <a:rPr lang="en-US" sz="3000" b="1" dirty="0"/>
              <a:t>Figure 4. </a:t>
            </a:r>
            <a:r>
              <a:rPr lang="en-US" sz="3000" b="1" dirty="0" smtClean="0"/>
              <a:t>Assumed normal distribution of ranks from which Z is computed</a:t>
            </a:r>
            <a:endParaRPr lang="en-US" sz="3000" b="1" dirty="0"/>
          </a:p>
        </p:txBody>
      </p:sp>
      <p:sp>
        <p:nvSpPr>
          <p:cNvPr id="65" name="TextBox 64">
            <a:extLst>
              <a:ext uri="{FF2B5EF4-FFF2-40B4-BE49-F238E27FC236}">
                <a16:creationId xmlns:a16="http://schemas.microsoft.com/office/drawing/2014/main" xmlns="" id="{DC881DD8-7A6F-904C-9042-097EE8E2CFA2}"/>
              </a:ext>
            </a:extLst>
          </p:cNvPr>
          <p:cNvSpPr txBox="1"/>
          <p:nvPr/>
        </p:nvSpPr>
        <p:spPr>
          <a:xfrm>
            <a:off x="451170" y="22975666"/>
            <a:ext cx="10549476" cy="553998"/>
          </a:xfrm>
          <a:prstGeom prst="rect">
            <a:avLst/>
          </a:prstGeom>
          <a:noFill/>
        </p:spPr>
        <p:txBody>
          <a:bodyPr wrap="square" rtlCol="0">
            <a:spAutoFit/>
          </a:bodyPr>
          <a:lstStyle/>
          <a:p>
            <a:r>
              <a:rPr lang="en-US" sz="3000" b="1" dirty="0"/>
              <a:t>Figure 1. </a:t>
            </a:r>
            <a:r>
              <a:rPr lang="en-US" sz="3000" b="1" dirty="0" smtClean="0"/>
              <a:t>Distribution of scores across ranks for World Cups*.</a:t>
            </a:r>
            <a:endParaRPr lang="en-US" sz="3000" b="1" dirty="0"/>
          </a:p>
        </p:txBody>
      </p:sp>
      <p:pic>
        <p:nvPicPr>
          <p:cNvPr id="5" name="Picture 4"/>
          <p:cNvPicPr>
            <a:picLocks noChangeAspect="1"/>
          </p:cNvPicPr>
          <p:nvPr/>
        </p:nvPicPr>
        <p:blipFill>
          <a:blip r:embed="rId5"/>
          <a:stretch>
            <a:fillRect/>
          </a:stretch>
        </p:blipFill>
        <p:spPr>
          <a:xfrm>
            <a:off x="323120" y="18317441"/>
            <a:ext cx="10677525" cy="4565146"/>
          </a:xfrm>
          <a:prstGeom prst="rect">
            <a:avLst/>
          </a:prstGeom>
        </p:spPr>
      </p:pic>
      <p:grpSp>
        <p:nvGrpSpPr>
          <p:cNvPr id="13" name="Group 12"/>
          <p:cNvGrpSpPr/>
          <p:nvPr/>
        </p:nvGrpSpPr>
        <p:grpSpPr>
          <a:xfrm>
            <a:off x="11084618" y="19111531"/>
            <a:ext cx="1829353" cy="946883"/>
            <a:chOff x="10954925" y="25048102"/>
            <a:chExt cx="1829353" cy="946883"/>
          </a:xfrm>
        </p:grpSpPr>
        <p:sp>
          <p:nvSpPr>
            <p:cNvPr id="56" name="TextBox 55">
              <a:extLst>
                <a:ext uri="{FF2B5EF4-FFF2-40B4-BE49-F238E27FC236}">
                  <a16:creationId xmlns:a16="http://schemas.microsoft.com/office/drawing/2014/main" xmlns="" id="{68CFFB34-48EA-9249-9A2E-EFC3F0BB8701}"/>
                </a:ext>
              </a:extLst>
            </p:cNvPr>
            <p:cNvSpPr txBox="1"/>
            <p:nvPr/>
          </p:nvSpPr>
          <p:spPr>
            <a:xfrm>
              <a:off x="11247616" y="25048102"/>
              <a:ext cx="1536662" cy="523220"/>
            </a:xfrm>
            <a:prstGeom prst="rect">
              <a:avLst/>
            </a:prstGeom>
            <a:noFill/>
          </p:spPr>
          <p:txBody>
            <a:bodyPr wrap="square" rtlCol="0">
              <a:spAutoFit/>
            </a:bodyPr>
            <a:lstStyle/>
            <a:p>
              <a:r>
                <a:rPr lang="en-US" sz="2800" dirty="0" smtClean="0"/>
                <a:t>Women </a:t>
              </a:r>
              <a:endParaRPr lang="en-US" sz="2800" dirty="0"/>
            </a:p>
          </p:txBody>
        </p:sp>
        <p:sp>
          <p:nvSpPr>
            <p:cNvPr id="57" name="TextBox 56">
              <a:extLst>
                <a:ext uri="{FF2B5EF4-FFF2-40B4-BE49-F238E27FC236}">
                  <a16:creationId xmlns:a16="http://schemas.microsoft.com/office/drawing/2014/main" xmlns="" id="{4A4958A9-16B5-C44C-9634-54FCC1FC753E}"/>
                </a:ext>
              </a:extLst>
            </p:cNvPr>
            <p:cNvSpPr txBox="1"/>
            <p:nvPr/>
          </p:nvSpPr>
          <p:spPr>
            <a:xfrm>
              <a:off x="11234753" y="25471765"/>
              <a:ext cx="1536662" cy="523220"/>
            </a:xfrm>
            <a:prstGeom prst="rect">
              <a:avLst/>
            </a:prstGeom>
            <a:noFill/>
          </p:spPr>
          <p:txBody>
            <a:bodyPr wrap="square" rtlCol="0">
              <a:spAutoFit/>
            </a:bodyPr>
            <a:lstStyle/>
            <a:p>
              <a:r>
                <a:rPr lang="en-US" sz="2800" dirty="0" smtClean="0"/>
                <a:t>Men</a:t>
              </a:r>
              <a:endParaRPr lang="en-US" sz="2800" dirty="0"/>
            </a:p>
          </p:txBody>
        </p:sp>
        <p:sp>
          <p:nvSpPr>
            <p:cNvPr id="9" name="Oval 8"/>
            <p:cNvSpPr/>
            <p:nvPr/>
          </p:nvSpPr>
          <p:spPr>
            <a:xfrm flipH="1" flipV="1">
              <a:off x="10954925" y="2532603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flipH="1" flipV="1">
              <a:off x="10972800" y="25707643"/>
              <a:ext cx="45719" cy="47957"/>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p:cNvPicPr>
            <a:picLocks noChangeAspect="1"/>
          </p:cNvPicPr>
          <p:nvPr/>
        </p:nvPicPr>
        <p:blipFill>
          <a:blip r:embed="rId6"/>
          <a:stretch>
            <a:fillRect/>
          </a:stretch>
        </p:blipFill>
        <p:spPr>
          <a:xfrm>
            <a:off x="112759" y="23983291"/>
            <a:ext cx="11029813" cy="4886365"/>
          </a:xfrm>
          <a:prstGeom prst="rect">
            <a:avLst/>
          </a:prstGeom>
        </p:spPr>
      </p:pic>
      <p:sp>
        <p:nvSpPr>
          <p:cNvPr id="44" name="TextBox 43">
            <a:extLst>
              <a:ext uri="{FF2B5EF4-FFF2-40B4-BE49-F238E27FC236}">
                <a16:creationId xmlns:a16="http://schemas.microsoft.com/office/drawing/2014/main" xmlns="" id="{DC881DD8-7A6F-904C-9042-097EE8E2CFA2}"/>
              </a:ext>
            </a:extLst>
          </p:cNvPr>
          <p:cNvSpPr txBox="1"/>
          <p:nvPr/>
        </p:nvSpPr>
        <p:spPr>
          <a:xfrm>
            <a:off x="451170" y="28871546"/>
            <a:ext cx="11203439" cy="553998"/>
          </a:xfrm>
          <a:prstGeom prst="rect">
            <a:avLst/>
          </a:prstGeom>
          <a:noFill/>
        </p:spPr>
        <p:txBody>
          <a:bodyPr wrap="square" rtlCol="0">
            <a:spAutoFit/>
          </a:bodyPr>
          <a:lstStyle/>
          <a:p>
            <a:r>
              <a:rPr lang="en-US" sz="3000" b="1" dirty="0"/>
              <a:t>Figure </a:t>
            </a:r>
            <a:r>
              <a:rPr lang="en-US" sz="3000" b="1" dirty="0" smtClean="0"/>
              <a:t>2. Distribution of scores across ranks for Continental Cups*.</a:t>
            </a:r>
            <a:endParaRPr lang="en-US" sz="3000" b="1" dirty="0"/>
          </a:p>
        </p:txBody>
      </p:sp>
      <p:pic>
        <p:nvPicPr>
          <p:cNvPr id="16" name="Picture 15"/>
          <p:cNvPicPr>
            <a:picLocks noChangeAspect="1"/>
          </p:cNvPicPr>
          <p:nvPr/>
        </p:nvPicPr>
        <p:blipFill>
          <a:blip r:embed="rId7"/>
          <a:stretch>
            <a:fillRect/>
          </a:stretch>
        </p:blipFill>
        <p:spPr>
          <a:xfrm>
            <a:off x="171341" y="30230023"/>
            <a:ext cx="10913277" cy="4413251"/>
          </a:xfrm>
          <a:prstGeom prst="rect">
            <a:avLst/>
          </a:prstGeom>
        </p:spPr>
      </p:pic>
      <p:sp>
        <p:nvSpPr>
          <p:cNvPr id="46" name="TextBox 45">
            <a:extLst>
              <a:ext uri="{FF2B5EF4-FFF2-40B4-BE49-F238E27FC236}">
                <a16:creationId xmlns:a16="http://schemas.microsoft.com/office/drawing/2014/main" xmlns="" id="{DC881DD8-7A6F-904C-9042-097EE8E2CFA2}"/>
              </a:ext>
            </a:extLst>
          </p:cNvPr>
          <p:cNvSpPr txBox="1"/>
          <p:nvPr/>
        </p:nvSpPr>
        <p:spPr>
          <a:xfrm>
            <a:off x="659658" y="34837756"/>
            <a:ext cx="11203439" cy="553998"/>
          </a:xfrm>
          <a:prstGeom prst="rect">
            <a:avLst/>
          </a:prstGeom>
          <a:noFill/>
        </p:spPr>
        <p:txBody>
          <a:bodyPr wrap="square" rtlCol="0">
            <a:spAutoFit/>
          </a:bodyPr>
          <a:lstStyle/>
          <a:p>
            <a:r>
              <a:rPr lang="en-US" sz="3000" b="1" dirty="0"/>
              <a:t>Figure </a:t>
            </a:r>
            <a:r>
              <a:rPr lang="en-US" sz="3000" b="1" dirty="0"/>
              <a:t>3</a:t>
            </a:r>
            <a:r>
              <a:rPr lang="en-US" sz="3000" b="1" dirty="0" smtClean="0"/>
              <a:t>. Distribution of scores across ranks for National Cups*.</a:t>
            </a:r>
            <a:endParaRPr lang="en-US" sz="3000" b="1" dirty="0"/>
          </a:p>
        </p:txBody>
      </p:sp>
      <p:grpSp>
        <p:nvGrpSpPr>
          <p:cNvPr id="53" name="Group 52"/>
          <p:cNvGrpSpPr/>
          <p:nvPr/>
        </p:nvGrpSpPr>
        <p:grpSpPr>
          <a:xfrm>
            <a:off x="11218100" y="24792912"/>
            <a:ext cx="1829353" cy="946883"/>
            <a:chOff x="10954925" y="25048102"/>
            <a:chExt cx="1829353" cy="946883"/>
          </a:xfrm>
        </p:grpSpPr>
        <p:sp>
          <p:nvSpPr>
            <p:cNvPr id="58" name="TextBox 57">
              <a:extLst>
                <a:ext uri="{FF2B5EF4-FFF2-40B4-BE49-F238E27FC236}">
                  <a16:creationId xmlns:a16="http://schemas.microsoft.com/office/drawing/2014/main" xmlns="" id="{68CFFB34-48EA-9249-9A2E-EFC3F0BB8701}"/>
                </a:ext>
              </a:extLst>
            </p:cNvPr>
            <p:cNvSpPr txBox="1"/>
            <p:nvPr/>
          </p:nvSpPr>
          <p:spPr>
            <a:xfrm>
              <a:off x="11247616" y="25048102"/>
              <a:ext cx="1536662" cy="523220"/>
            </a:xfrm>
            <a:prstGeom prst="rect">
              <a:avLst/>
            </a:prstGeom>
            <a:noFill/>
          </p:spPr>
          <p:txBody>
            <a:bodyPr wrap="square" rtlCol="0">
              <a:spAutoFit/>
            </a:bodyPr>
            <a:lstStyle/>
            <a:p>
              <a:r>
                <a:rPr lang="en-US" sz="2800" dirty="0" smtClean="0"/>
                <a:t>Women </a:t>
              </a:r>
              <a:endParaRPr lang="en-US" sz="2800" dirty="0"/>
            </a:p>
          </p:txBody>
        </p:sp>
        <p:sp>
          <p:nvSpPr>
            <p:cNvPr id="60" name="TextBox 59">
              <a:extLst>
                <a:ext uri="{FF2B5EF4-FFF2-40B4-BE49-F238E27FC236}">
                  <a16:creationId xmlns:a16="http://schemas.microsoft.com/office/drawing/2014/main" xmlns="" id="{4A4958A9-16B5-C44C-9634-54FCC1FC753E}"/>
                </a:ext>
              </a:extLst>
            </p:cNvPr>
            <p:cNvSpPr txBox="1"/>
            <p:nvPr/>
          </p:nvSpPr>
          <p:spPr>
            <a:xfrm>
              <a:off x="11234753" y="25471765"/>
              <a:ext cx="1536662" cy="523220"/>
            </a:xfrm>
            <a:prstGeom prst="rect">
              <a:avLst/>
            </a:prstGeom>
            <a:noFill/>
          </p:spPr>
          <p:txBody>
            <a:bodyPr wrap="square" rtlCol="0">
              <a:spAutoFit/>
            </a:bodyPr>
            <a:lstStyle/>
            <a:p>
              <a:r>
                <a:rPr lang="en-US" sz="2800" dirty="0" smtClean="0"/>
                <a:t>Men</a:t>
              </a:r>
              <a:endParaRPr lang="en-US" sz="2800" dirty="0"/>
            </a:p>
          </p:txBody>
        </p:sp>
        <p:sp>
          <p:nvSpPr>
            <p:cNvPr id="61" name="Oval 60"/>
            <p:cNvSpPr/>
            <p:nvPr/>
          </p:nvSpPr>
          <p:spPr>
            <a:xfrm flipH="1" flipV="1">
              <a:off x="10954925" y="2532603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flipH="1" flipV="1">
              <a:off x="10972800" y="25707643"/>
              <a:ext cx="45719" cy="47957"/>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6" name="Group 65"/>
          <p:cNvGrpSpPr/>
          <p:nvPr/>
        </p:nvGrpSpPr>
        <p:grpSpPr>
          <a:xfrm>
            <a:off x="11272912" y="30947830"/>
            <a:ext cx="1829353" cy="946883"/>
            <a:chOff x="10954925" y="25048102"/>
            <a:chExt cx="1829353" cy="946883"/>
          </a:xfrm>
        </p:grpSpPr>
        <p:sp>
          <p:nvSpPr>
            <p:cNvPr id="67" name="TextBox 66">
              <a:extLst>
                <a:ext uri="{FF2B5EF4-FFF2-40B4-BE49-F238E27FC236}">
                  <a16:creationId xmlns:a16="http://schemas.microsoft.com/office/drawing/2014/main" xmlns="" id="{68CFFB34-48EA-9249-9A2E-EFC3F0BB8701}"/>
                </a:ext>
              </a:extLst>
            </p:cNvPr>
            <p:cNvSpPr txBox="1"/>
            <p:nvPr/>
          </p:nvSpPr>
          <p:spPr>
            <a:xfrm>
              <a:off x="11247616" y="25048102"/>
              <a:ext cx="1536662" cy="523220"/>
            </a:xfrm>
            <a:prstGeom prst="rect">
              <a:avLst/>
            </a:prstGeom>
            <a:noFill/>
          </p:spPr>
          <p:txBody>
            <a:bodyPr wrap="square" rtlCol="0">
              <a:spAutoFit/>
            </a:bodyPr>
            <a:lstStyle/>
            <a:p>
              <a:r>
                <a:rPr lang="en-US" sz="2800" dirty="0" smtClean="0"/>
                <a:t>Women </a:t>
              </a:r>
              <a:endParaRPr lang="en-US" sz="2800" dirty="0"/>
            </a:p>
          </p:txBody>
        </p:sp>
        <p:sp>
          <p:nvSpPr>
            <p:cNvPr id="68" name="TextBox 67">
              <a:extLst>
                <a:ext uri="{FF2B5EF4-FFF2-40B4-BE49-F238E27FC236}">
                  <a16:creationId xmlns:a16="http://schemas.microsoft.com/office/drawing/2014/main" xmlns="" id="{4A4958A9-16B5-C44C-9634-54FCC1FC753E}"/>
                </a:ext>
              </a:extLst>
            </p:cNvPr>
            <p:cNvSpPr txBox="1"/>
            <p:nvPr/>
          </p:nvSpPr>
          <p:spPr>
            <a:xfrm>
              <a:off x="11234753" y="25471765"/>
              <a:ext cx="1536662" cy="523220"/>
            </a:xfrm>
            <a:prstGeom prst="rect">
              <a:avLst/>
            </a:prstGeom>
            <a:noFill/>
          </p:spPr>
          <p:txBody>
            <a:bodyPr wrap="square" rtlCol="0">
              <a:spAutoFit/>
            </a:bodyPr>
            <a:lstStyle/>
            <a:p>
              <a:r>
                <a:rPr lang="en-US" sz="2800" dirty="0" smtClean="0"/>
                <a:t>Men</a:t>
              </a:r>
              <a:endParaRPr lang="en-US" sz="2800" dirty="0"/>
            </a:p>
          </p:txBody>
        </p:sp>
        <p:sp>
          <p:nvSpPr>
            <p:cNvPr id="69" name="Oval 68"/>
            <p:cNvSpPr/>
            <p:nvPr/>
          </p:nvSpPr>
          <p:spPr>
            <a:xfrm flipH="1" flipV="1">
              <a:off x="10954925" y="2532603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flipH="1" flipV="1">
              <a:off x="10972800" y="25707643"/>
              <a:ext cx="45719" cy="47957"/>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p:cNvSpPr txBox="1"/>
          <p:nvPr/>
        </p:nvSpPr>
        <p:spPr>
          <a:xfrm>
            <a:off x="37919853" y="36521586"/>
            <a:ext cx="10716882" cy="461665"/>
          </a:xfrm>
          <a:prstGeom prst="rect">
            <a:avLst/>
          </a:prstGeom>
          <a:noFill/>
        </p:spPr>
        <p:txBody>
          <a:bodyPr wrap="square" rtlCol="0">
            <a:spAutoFit/>
          </a:bodyPr>
          <a:lstStyle/>
          <a:p>
            <a:r>
              <a:rPr lang="en-US" sz="2400" b="1" dirty="0" smtClean="0"/>
              <a:t>*Note : Negative values are result of uniform sampling across all competitions</a:t>
            </a:r>
            <a:endParaRPr lang="en-IN" sz="2400" b="1" dirty="0"/>
          </a:p>
        </p:txBody>
      </p:sp>
      <p:pic>
        <p:nvPicPr>
          <p:cNvPr id="21" name="Picture 20"/>
          <p:cNvPicPr>
            <a:picLocks noChangeAspect="1"/>
          </p:cNvPicPr>
          <p:nvPr/>
        </p:nvPicPr>
        <p:blipFill>
          <a:blip r:embed="rId8"/>
          <a:stretch>
            <a:fillRect/>
          </a:stretch>
        </p:blipFill>
        <p:spPr>
          <a:xfrm>
            <a:off x="13628657" y="28019202"/>
            <a:ext cx="11034559" cy="7108997"/>
          </a:xfrm>
          <a:prstGeom prst="rect">
            <a:avLst/>
          </a:prstGeom>
        </p:spPr>
      </p:pic>
      <p:sp>
        <p:nvSpPr>
          <p:cNvPr id="22" name="TextBox 21"/>
          <p:cNvSpPr txBox="1"/>
          <p:nvPr/>
        </p:nvSpPr>
        <p:spPr>
          <a:xfrm>
            <a:off x="25426716" y="5463582"/>
            <a:ext cx="10978589" cy="6186309"/>
          </a:xfrm>
          <a:prstGeom prst="rect">
            <a:avLst/>
          </a:prstGeom>
          <a:noFill/>
        </p:spPr>
        <p:txBody>
          <a:bodyPr wrap="square" rtlCol="0">
            <a:spAutoFit/>
          </a:bodyPr>
          <a:lstStyle/>
          <a:p>
            <a:pPr algn="just">
              <a:spcAft>
                <a:spcPts val="1200"/>
              </a:spcAft>
            </a:pPr>
            <a:r>
              <a:rPr lang="en-US" sz="4400" b="1" dirty="0"/>
              <a:t>Analysis across levels: </a:t>
            </a:r>
            <a:r>
              <a:rPr lang="en-US" sz="4400" dirty="0"/>
              <a:t>101 players who played both levels in the same season were considered. Linear mixed model was developed with level of competition as fixed and season as random effect on intercept. From the difference in intercepts of any two levels, a calibration factor was determined. This was added to the adjusted scores to make them comparable across all levels.</a:t>
            </a:r>
            <a:endParaRPr lang="en-US" sz="4400" dirty="0"/>
          </a:p>
        </p:txBody>
      </p:sp>
    </p:spTree>
    <p:extLst>
      <p:ext uri="{BB962C8B-B14F-4D97-AF65-F5344CB8AC3E}">
        <p14:creationId xmlns:p14="http://schemas.microsoft.com/office/powerpoint/2010/main" val="798917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85428</TotalTime>
  <Words>596</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Lucida Bright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SPIN</dc:creator>
  <cp:lastModifiedBy>saurav chowdhury</cp:lastModifiedBy>
  <cp:revision>539</cp:revision>
  <dcterms:created xsi:type="dcterms:W3CDTF">2013-05-15T17:41:58Z</dcterms:created>
  <dcterms:modified xsi:type="dcterms:W3CDTF">2020-10-20T00:37:02Z</dcterms:modified>
</cp:coreProperties>
</file>