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Lato Black"/>
      <p:bold r:id="rId25"/>
      <p:boldItalic r:id="rId26"/>
    </p:embeddedFont>
    <p:embeddedFont>
      <p:font typeface="Raleway Medium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Black-boldItalic.fntdata"/><Relationship Id="rId25" Type="http://schemas.openxmlformats.org/officeDocument/2006/relationships/font" Target="fonts/LatoBlack-bold.fntdata"/><Relationship Id="rId28" Type="http://schemas.openxmlformats.org/officeDocument/2006/relationships/font" Target="fonts/RalewayMedium-bold.fntdata"/><Relationship Id="rId27" Type="http://schemas.openxmlformats.org/officeDocument/2006/relationships/font" Target="fonts/Raleway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aleway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5d5a88cc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5d5a88cc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5d5a88cc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5d5a88cc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c01ca215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c01ca215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c01ca215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c01ca215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c01ca215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c01ca215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c01ca215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c01ca215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c01ca215f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c01ca215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5d5a88c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5d5a88c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5d5a88cc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5d5a88cc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5d5a88cc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5d5a88cc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27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Biometric Template Protection</a:t>
            </a:r>
            <a:endParaRPr sz="6200"/>
          </a:p>
        </p:txBody>
      </p:sp>
      <p:sp>
        <p:nvSpPr>
          <p:cNvPr id="87" name="Google Shape;87;p13"/>
          <p:cNvSpPr txBox="1"/>
          <p:nvPr/>
        </p:nvSpPr>
        <p:spPr>
          <a:xfrm>
            <a:off x="729450" y="3555075"/>
            <a:ext cx="398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Guided by - Dr. Vireshwar Kumar (IIT Delhi)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idx="4294967295" type="title"/>
          </p:nvPr>
        </p:nvSpPr>
        <p:spPr>
          <a:xfrm>
            <a:off x="172175" y="98950"/>
            <a:ext cx="64746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u="sng"/>
              <a:t>Biometric Evaluation</a:t>
            </a:r>
            <a:endParaRPr sz="4600" u="sng"/>
          </a:p>
        </p:txBody>
      </p:sp>
      <p:sp>
        <p:nvSpPr>
          <p:cNvPr id="163" name="Google Shape;163;p22"/>
          <p:cNvSpPr txBox="1"/>
          <p:nvPr/>
        </p:nvSpPr>
        <p:spPr>
          <a:xfrm>
            <a:off x="3744175" y="1134600"/>
            <a:ext cx="1597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Lato"/>
                <a:ea typeface="Lato"/>
                <a:cs typeface="Lato"/>
                <a:sym typeface="Lato"/>
              </a:rPr>
              <a:t>Equal Error Rate</a:t>
            </a:r>
            <a:endParaRPr b="1" sz="1500" u="sng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100" y="1664675"/>
            <a:ext cx="4349956" cy="328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idx="4294967295" type="title"/>
          </p:nvPr>
        </p:nvSpPr>
        <p:spPr>
          <a:xfrm>
            <a:off x="172175" y="98950"/>
            <a:ext cx="64746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u="sng"/>
              <a:t>Biometric Evaluation</a:t>
            </a:r>
            <a:endParaRPr sz="4600" u="sng"/>
          </a:p>
        </p:txBody>
      </p:sp>
      <p:sp>
        <p:nvSpPr>
          <p:cNvPr id="170" name="Google Shape;170;p23"/>
          <p:cNvSpPr txBox="1"/>
          <p:nvPr/>
        </p:nvSpPr>
        <p:spPr>
          <a:xfrm>
            <a:off x="3264275" y="1134600"/>
            <a:ext cx="255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Lato"/>
                <a:ea typeface="Lato"/>
                <a:cs typeface="Lato"/>
                <a:sym typeface="Lato"/>
              </a:rPr>
              <a:t>Distribution of scores by attempt type</a:t>
            </a:r>
            <a:endParaRPr b="1" sz="1500" u="sng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57" y="2031700"/>
            <a:ext cx="2462318" cy="196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4276" y="2031700"/>
            <a:ext cx="2557599" cy="196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7450" y="2031704"/>
            <a:ext cx="2588500" cy="196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2981938" y="803050"/>
            <a:ext cx="2891100" cy="4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2981938" y="1426575"/>
            <a:ext cx="2891100" cy="4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2981938" y="2050100"/>
            <a:ext cx="2891100" cy="4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2981938" y="2673625"/>
            <a:ext cx="2891100" cy="4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2981938" y="3297150"/>
            <a:ext cx="2891100" cy="4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2981938" y="809650"/>
            <a:ext cx="28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Initialization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2981938" y="1429875"/>
            <a:ext cx="28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Dataset Preparation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2981938" y="2051750"/>
            <a:ext cx="28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Image Preprocessing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2992638" y="2674450"/>
            <a:ext cx="28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Fine-tuning the VGG16 Model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2981938" y="3297150"/>
            <a:ext cx="28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Training the model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2992638" y="4527700"/>
            <a:ext cx="2891100" cy="4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2992638" y="4527700"/>
            <a:ext cx="28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Biometric Evaluation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2392963" y="3912425"/>
            <a:ext cx="4347300" cy="4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2403738" y="3912425"/>
            <a:ext cx="43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Feature Extraction and Computing Similarity Scores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2987325" y="160600"/>
            <a:ext cx="289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latin typeface="Lato Black"/>
                <a:ea typeface="Lato Black"/>
                <a:cs typeface="Lato Black"/>
                <a:sym typeface="Lato Black"/>
              </a:rPr>
              <a:t>Flow Of Code</a:t>
            </a:r>
            <a:endParaRPr sz="2200" u="sng">
              <a:latin typeface="Lato Black"/>
              <a:ea typeface="Lato Black"/>
              <a:cs typeface="Lato Black"/>
              <a:sym typeface="Lato Black"/>
            </a:endParaRPr>
          </a:p>
        </p:txBody>
      </p:sp>
      <p:cxnSp>
        <p:nvCxnSpPr>
          <p:cNvPr id="107" name="Google Shape;107;p14"/>
          <p:cNvCxnSpPr>
            <a:stCxn id="97" idx="2"/>
            <a:endCxn id="98" idx="0"/>
          </p:cNvCxnSpPr>
          <p:nvPr/>
        </p:nvCxnSpPr>
        <p:spPr>
          <a:xfrm>
            <a:off x="4427488" y="1209850"/>
            <a:ext cx="0" cy="21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4427488" y="1831788"/>
            <a:ext cx="0" cy="21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4427488" y="2453663"/>
            <a:ext cx="0" cy="21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4427488" y="3072238"/>
            <a:ext cx="0" cy="21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4427488" y="3691225"/>
            <a:ext cx="0" cy="21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4427488" y="4312625"/>
            <a:ext cx="0" cy="21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Dataset 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Preparation</a:t>
            </a:r>
            <a:endParaRPr sz="4000"/>
          </a:p>
        </p:txBody>
      </p:sp>
      <p:sp>
        <p:nvSpPr>
          <p:cNvPr id="118" name="Google Shape;118;p15"/>
          <p:cNvSpPr txBox="1"/>
          <p:nvPr>
            <p:ph idx="2" type="body"/>
          </p:nvPr>
        </p:nvSpPr>
        <p:spPr>
          <a:xfrm>
            <a:off x="5174225" y="728100"/>
            <a:ext cx="3374400" cy="42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Initially had 9 images for 200 subjects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Performed train-test split and used 4 images for training and 5 for testing per subject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Performed data-augmentation on training images generating 99 extra images per train sample having different features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Total Train images = 800 * 1000                                      		                 = 80000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Total Test images = 1000    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730000" y="1318650"/>
            <a:ext cx="35316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Image Pre-Processing</a:t>
            </a:r>
            <a:endParaRPr sz="4000"/>
          </a:p>
        </p:txBody>
      </p:sp>
      <p:sp>
        <p:nvSpPr>
          <p:cNvPr id="124" name="Google Shape;124;p16"/>
          <p:cNvSpPr txBox="1"/>
          <p:nvPr>
            <p:ph idx="2" type="body"/>
          </p:nvPr>
        </p:nvSpPr>
        <p:spPr>
          <a:xfrm>
            <a:off x="5174225" y="728100"/>
            <a:ext cx="3374400" cy="42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Resizing the image into 224x224 dimensions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Converting the image into RGB format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Normalize the pixel values in the range 0 to 1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Subtract the channel-wise mean pixel values over the dataset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Expanding the dimensions of the input image array to 4D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Converting the image array into appropriate data type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719275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Fine-tuning the VGG16 Model</a:t>
            </a:r>
            <a:endParaRPr sz="3300"/>
          </a:p>
        </p:txBody>
      </p:sp>
      <p:sp>
        <p:nvSpPr>
          <p:cNvPr id="130" name="Google Shape;130;p17"/>
          <p:cNvSpPr txBox="1"/>
          <p:nvPr>
            <p:ph idx="2" type="body"/>
          </p:nvPr>
        </p:nvSpPr>
        <p:spPr>
          <a:xfrm>
            <a:off x="5164775" y="650225"/>
            <a:ext cx="3374400" cy="42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the </a:t>
            </a:r>
            <a:r>
              <a:rPr lang="en"/>
              <a:t>first</a:t>
            </a:r>
            <a:r>
              <a:rPr lang="en"/>
              <a:t> 15 layers of the pretrained VGG16 architecture. The weights of the first 15 layers are freezed. 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16</a:t>
            </a:r>
            <a:r>
              <a:rPr baseline="30000" lang="en"/>
              <a:t>th</a:t>
            </a:r>
            <a:r>
              <a:rPr lang="en"/>
              <a:t> Layer – Fully Connected Layer with 2048 Neurons [Activation Function: ReLu]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17</a:t>
            </a:r>
            <a:r>
              <a:rPr baseline="30000" lang="en"/>
              <a:t>th</a:t>
            </a:r>
            <a:r>
              <a:rPr lang="en"/>
              <a:t> Layer – Fully Connected Layer with 1024 Neurons [Activation Function: ReLu]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18</a:t>
            </a:r>
            <a:r>
              <a:rPr baseline="30000" lang="en"/>
              <a:t>th</a:t>
            </a:r>
            <a:r>
              <a:rPr lang="en"/>
              <a:t> Layer – Fully Connected Layer with 512 Neurons [Activation Function: ReLu]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19</a:t>
            </a:r>
            <a:r>
              <a:rPr baseline="30000" lang="en"/>
              <a:t>th</a:t>
            </a:r>
            <a:r>
              <a:rPr lang="en"/>
              <a:t> Layer – Fully Connected Layer with 200 Neurons [Activation Function: ReLu]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/>
        </p:nvSpPr>
        <p:spPr>
          <a:xfrm>
            <a:off x="2949950" y="116975"/>
            <a:ext cx="5701500" cy="47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Model: "model_1"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_________________________________________________________________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Layer (type)                Output Shape              Param #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=============================================================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input_1 (InputLayer)        [(None, 224, 224, 3)]     0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block1_conv1 (Conv2D)       (None, 224, 224, 64)      1792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block1_conv2 (Conv2D)       (None, 224, 224, 64)      36928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block1_pool (MaxPooling2D)  (None, 112, 112, 64)      0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block2_conv1 (Conv2D)       (None, 112, 112, 128)     73856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block2_conv2 (Conv2D)       (None, 112, 112, 128)     147584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block2_pool (MaxPooling2D)  (None, 56, 56, 128)       0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block3_conv1 (Conv2D)       (None, 56, 56, 256)       295168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block3_conv2 (Conv2D)       (None, 56, 56, 256)       590080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block3_conv3 (Conv2D)       (None, 56, 56, 256)       590080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block3_pool (MaxPooling2D)  (None, 28, 28, 256)       0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block4_conv1 (Conv2D)       (None, 28, 28, 512)       1180160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block4_conv2 (Conv2D)       (None, 28, 28, 512)       2359808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block4_conv3 (Conv2D)       (None, 28, 28, 512)       2359808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block4_pool (MaxPooling2D)  (None, 14, 14, 512)       0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block5_conv1 (Conv2D)       (None, 14, 14, 512)       2359808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block5_conv2 (Conv2D)       (None, 14, 14, 512)       2359808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block5_conv3 (Conv2D)       (None, 14, 14, 512)       2359808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block5_pool (MaxPooling2D)  (None, 7, 7, 512)         0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flatten (Flatten)           (None, 25088)             0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fc6 (Dense)                 (None, 4096)              102764544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fc7 (Dense)                 (None, 4096)              16781312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fc8 (Dense)                 (None, 2048)              8390656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fc9 (Dense)                 (None, 1024)              2098176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fc10 (Dense)                (None, 512)               524800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fc11 (Dense)                (None, 200)               102600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27"/>
              <a:t>==================================================</a:t>
            </a:r>
            <a:endParaRPr sz="9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27"/>
              <a:t>Total params: 145,376,776</a:t>
            </a:r>
            <a:endParaRPr sz="9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27"/>
              <a:t>Trainable params: 11,116,232</a:t>
            </a:r>
            <a:endParaRPr sz="9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27"/>
              <a:t>Non-trainable params: 134,260,544</a:t>
            </a:r>
            <a:endParaRPr sz="9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27"/>
              <a:t>_____________________________________________________</a:t>
            </a:r>
            <a:endParaRPr sz="617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719275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Feature Extraction and Computing Similarity Score</a:t>
            </a:r>
            <a:endParaRPr sz="3300"/>
          </a:p>
        </p:txBody>
      </p:sp>
      <p:sp>
        <p:nvSpPr>
          <p:cNvPr id="141" name="Google Shape;141;p19"/>
          <p:cNvSpPr txBox="1"/>
          <p:nvPr>
            <p:ph idx="2" type="body"/>
          </p:nvPr>
        </p:nvSpPr>
        <p:spPr>
          <a:xfrm>
            <a:off x="5164775" y="650225"/>
            <a:ext cx="3374400" cy="42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Extract the 4096 dimensional feature vector and store them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calculation of similarity scores, compute all the genuine as well as imposter pairs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Genuine pairs = 200 * (9C2) 			    = 7200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Imposter</a:t>
            </a:r>
            <a:r>
              <a:rPr lang="en"/>
              <a:t> pairs 				= [9 * {(200-1)* 9} * 200] / 2</a:t>
            </a:r>
            <a:r>
              <a:rPr lang="en" sz="900">
                <a:solidFill>
                  <a:srgbClr val="2A314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/>
              <a:t>= 1611900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Compute the similarity scores for every genuine and imposter pair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every value of threshold from interval [0.0, 1.0], compute the number of scores above the threshold value and calculate the FAR, DRR and GAR values for each value of threshold.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idx="4294967295" type="title"/>
          </p:nvPr>
        </p:nvSpPr>
        <p:spPr>
          <a:xfrm>
            <a:off x="172175" y="98950"/>
            <a:ext cx="64746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u="sng"/>
              <a:t>Biometric Evaluation</a:t>
            </a:r>
            <a:endParaRPr sz="4600" u="sng"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038" y="2078688"/>
            <a:ext cx="3156825" cy="249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7263" y="2078688"/>
            <a:ext cx="3214699" cy="249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3876525" y="1134600"/>
            <a:ext cx="131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Lato"/>
                <a:ea typeface="Lato"/>
                <a:cs typeface="Lato"/>
                <a:sym typeface="Lato"/>
              </a:rPr>
              <a:t>DET Graph</a:t>
            </a:r>
            <a:endParaRPr b="1" sz="1500" u="sng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idx="4294967295" type="title"/>
          </p:nvPr>
        </p:nvSpPr>
        <p:spPr>
          <a:xfrm>
            <a:off x="172175" y="98950"/>
            <a:ext cx="64746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u="sng"/>
              <a:t>Biometric Evaluation</a:t>
            </a:r>
            <a:endParaRPr sz="4600" u="sng"/>
          </a:p>
        </p:txBody>
      </p:sp>
      <p:pic>
        <p:nvPicPr>
          <p:cNvPr id="155" name="Google Shape;15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2038" y="2078688"/>
            <a:ext cx="3156825" cy="249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 rotWithShape="1">
          <a:blip r:embed="rId4">
            <a:alphaModFix/>
          </a:blip>
          <a:srcRect b="893" l="0" r="0" t="903"/>
          <a:stretch/>
        </p:blipFill>
        <p:spPr>
          <a:xfrm>
            <a:off x="4817263" y="2078688"/>
            <a:ext cx="3214699" cy="249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3876525" y="1134600"/>
            <a:ext cx="131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Lato"/>
                <a:ea typeface="Lato"/>
                <a:cs typeface="Lato"/>
                <a:sym typeface="Lato"/>
              </a:rPr>
              <a:t>ROC</a:t>
            </a:r>
            <a:r>
              <a:rPr b="1" lang="en" sz="1500" u="sng">
                <a:latin typeface="Lato"/>
                <a:ea typeface="Lato"/>
                <a:cs typeface="Lato"/>
                <a:sym typeface="Lato"/>
              </a:rPr>
              <a:t> Graph</a:t>
            </a:r>
            <a:endParaRPr b="1" sz="1500" u="sng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