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Lato Black"/>
      <p:bold r:id="rId32"/>
      <p:boldItalic r:id="rId33"/>
    </p:embeddedFont>
    <p:embeddedFont>
      <p:font typeface="Raleway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LatoBlack-bold.fntdata"/><Relationship Id="rId13" Type="http://schemas.openxmlformats.org/officeDocument/2006/relationships/slide" Target="slides/slide8.xml"/><Relationship Id="rId35" Type="http://schemas.openxmlformats.org/officeDocument/2006/relationships/font" Target="fonts/RalewayMedium-bold.fntdata"/><Relationship Id="rId12" Type="http://schemas.openxmlformats.org/officeDocument/2006/relationships/slide" Target="slides/slide7.xml"/><Relationship Id="rId34" Type="http://schemas.openxmlformats.org/officeDocument/2006/relationships/font" Target="fonts/RalewayMedium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c01ca215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c01ca215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c01ca215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c01ca215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f0f1a78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f0f1a78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f0f1a78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f0f1a78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f0f1a78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f0f1a78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f0f1a78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f0f1a78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f0f1a78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f0f1a78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f0f1a78d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f0f1a78d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f0f1a78d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f0f1a78d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c01ca21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c01ca21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5d5a88c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5d5a88c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5d5a88c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5d5a88c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5d5a88c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5d5a88c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5d5a88c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5d5a88c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5d5a88cc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5d5a88cc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c01ca215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c01ca215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c01ca215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c01ca215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2.jp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7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Biometric Template Protection</a:t>
            </a:r>
            <a:endParaRPr sz="6200"/>
          </a:p>
        </p:txBody>
      </p:sp>
      <p:sp>
        <p:nvSpPr>
          <p:cNvPr id="87" name="Google Shape;87;p13"/>
          <p:cNvSpPr txBox="1"/>
          <p:nvPr/>
        </p:nvSpPr>
        <p:spPr>
          <a:xfrm>
            <a:off x="729450" y="3555075"/>
            <a:ext cx="39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Guided by - Dr. Vireshwar Kumar (IIT Delhi)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19275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Fine-tuning the VGG16 Model</a:t>
            </a:r>
            <a:endParaRPr sz="3300"/>
          </a:p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5164775" y="650225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</a:t>
            </a:r>
            <a:r>
              <a:rPr lang="en"/>
              <a:t>first</a:t>
            </a:r>
            <a:r>
              <a:rPr lang="en"/>
              <a:t> 15 layers of the pretrained VGG16 architecture. The weights of the first 15 layers are freezed.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16</a:t>
            </a:r>
            <a:r>
              <a:rPr baseline="30000" lang="en"/>
              <a:t>th</a:t>
            </a:r>
            <a:r>
              <a:rPr lang="en"/>
              <a:t> Layer – Fully Connected Layer with 2048 Neurons [Activation Function: ReLu]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17</a:t>
            </a:r>
            <a:r>
              <a:rPr baseline="30000" lang="en"/>
              <a:t>th</a:t>
            </a:r>
            <a:r>
              <a:rPr lang="en"/>
              <a:t> Layer – Fully Connected Layer with 1024 Neurons [Activation Function: ReLu]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18</a:t>
            </a:r>
            <a:r>
              <a:rPr baseline="30000" lang="en"/>
              <a:t>th</a:t>
            </a:r>
            <a:r>
              <a:rPr lang="en"/>
              <a:t> Layer – Fully Connected Layer with 512 Neurons [Activation Function: ReLu]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</a:t>
            </a:r>
            <a:r>
              <a:rPr baseline="30000" lang="en"/>
              <a:t>th</a:t>
            </a:r>
            <a:r>
              <a:rPr lang="en"/>
              <a:t> Layer – Fully Connected Layer with 200 Neurons [Activation Function: ReLu]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2949950" y="116975"/>
            <a:ext cx="5701500" cy="4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Model: "model_1"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_________________________________________________________________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Layer (type)                Output Shape              Param #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=============================================================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input_1 (InputLayer)        [(None, 224, 224, 3)]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block1_conv1 (Conv2D)       (None, 224, 224, 64)      1792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block1_conv2 (Conv2D)       (None, 224, 224, 64)      36928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block1_pool (MaxPooling2D)  (None, 112, 112, 64)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block2_conv1 (Conv2D)       (None, 112, 112, 128)     73856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block2_conv2 (Conv2D)       (None, 112, 112, 128)     147584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block2_pool (MaxPooling2D)  (None, 56, 56, 128)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block3_conv1 (Conv2D)       (None, 56, 56, 256)       295168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block3_conv2 (Conv2D)       (None, 56, 56, 256)       590080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block3_conv3 (Conv2D)       (None, 56, 56, 256)       590080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block3_pool (MaxPooling2D)  (None, 28, 28, 256)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block4_conv1 (Conv2D)       (None, 28, 28, 512)       1180160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block4_conv2 (Conv2D)       (None, 28, 28,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block4_conv3 (Conv2D)       (None, 28, 28,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block4_pool (MaxPooling2D)  (None, 14, 14, 512)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block5_conv1 (Conv2D)       (None, 14, 14,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block5_conv2 (Conv2D)       (None, 14, 14,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block5_conv3 (Conv2D)       (None, 14, 14, 512)       2359808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block5_pool (MaxPooling2D)  (None, 7, 7, 512)  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flatten (Flatten)           (None, 25088)             0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fc6 (Dense)                 (None, 4096)              102764544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fc7 (Dense)                 (None, 4096)              16781312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fc8 (Dense)                 (None, 2048)              8390656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fc9 (Dense)                 (None, 1024)              2098176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fc10 (Dense)                (None, 512)               524800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fc11 (Dense)                (None, 200)               102600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"/>
              <a:t>                                                                 </a:t>
            </a:r>
            <a:endParaRPr sz="4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==================================================</a:t>
            </a:r>
            <a:endParaRPr sz="9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Total params: 145,376,776</a:t>
            </a:r>
            <a:endParaRPr sz="9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Trainable params: 11,116,232</a:t>
            </a:r>
            <a:endParaRPr sz="9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Non-trainable params: 134,260,544</a:t>
            </a:r>
            <a:endParaRPr sz="927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7"/>
              <a:t>_____________________________________________________</a:t>
            </a:r>
            <a:endParaRPr sz="6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1376388" y="1134600"/>
            <a:ext cx="159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Accuracy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6169813" y="1134600"/>
            <a:ext cx="159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Loss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2500"/>
            <a:ext cx="4045775" cy="29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25" y="1702500"/>
            <a:ext cx="4045775" cy="295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1376388" y="1134600"/>
            <a:ext cx="159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DET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6169813" y="1134600"/>
            <a:ext cx="159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ROC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2500"/>
            <a:ext cx="4418659" cy="328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59" y="1702500"/>
            <a:ext cx="4242739" cy="3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1562813" y="1134600"/>
            <a:ext cx="159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EER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6169813" y="783925"/>
            <a:ext cx="159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Distribution by attempt type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98" y="1915575"/>
            <a:ext cx="3655450" cy="26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097" y="1716100"/>
            <a:ext cx="4145250" cy="30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19275" y="1318650"/>
            <a:ext cx="38526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Mesh Warping </a:t>
            </a:r>
            <a:endParaRPr sz="4500"/>
          </a:p>
        </p:txBody>
      </p:sp>
      <p:sp>
        <p:nvSpPr>
          <p:cNvPr id="187" name="Google Shape;187;p27"/>
          <p:cNvSpPr txBox="1"/>
          <p:nvPr>
            <p:ph idx="2" type="body"/>
          </p:nvPr>
        </p:nvSpPr>
        <p:spPr>
          <a:xfrm>
            <a:off x="5164775" y="1167900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 image into a regular grid (non-overlapping blocks)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distortion function based on spline interpolation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regular grid is deformed per each block and adjusted to the warped output 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of blocks in the output is the same as in the input, but the content of each individual block is distorted in warped output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0" y="1344425"/>
            <a:ext cx="1486425" cy="14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129" y="1344438"/>
            <a:ext cx="1486425" cy="14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-15250" y="3044225"/>
            <a:ext cx="15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Lato"/>
                <a:ea typeface="Lato"/>
                <a:cs typeface="Lato"/>
                <a:sym typeface="Lato"/>
              </a:rPr>
              <a:t>Original Image</a:t>
            </a:r>
            <a:endParaRPr b="1" sz="10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878913" y="3044225"/>
            <a:ext cx="15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Lato"/>
                <a:ea typeface="Lato"/>
                <a:cs typeface="Lato"/>
                <a:sym typeface="Lato"/>
              </a:rPr>
              <a:t>warped_8_4</a:t>
            </a:r>
            <a:endParaRPr b="1" sz="10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773088" y="3044225"/>
            <a:ext cx="15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Lato"/>
                <a:ea typeface="Lato"/>
                <a:cs typeface="Lato"/>
                <a:sym typeface="Lato"/>
              </a:rPr>
              <a:t>warped_16_6</a:t>
            </a:r>
            <a:endParaRPr b="1" sz="10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639713" y="3044225"/>
            <a:ext cx="15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Lato"/>
                <a:ea typeface="Lato"/>
                <a:cs typeface="Lato"/>
                <a:sym typeface="Lato"/>
              </a:rPr>
              <a:t>warped_20_9</a:t>
            </a:r>
            <a:endParaRPr b="1" sz="10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7506338" y="3044225"/>
            <a:ext cx="15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Lato"/>
                <a:ea typeface="Lato"/>
                <a:cs typeface="Lato"/>
                <a:sym typeface="Lato"/>
              </a:rPr>
              <a:t>warped_20_25</a:t>
            </a:r>
            <a:endParaRPr b="1" sz="10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412" y="1344425"/>
            <a:ext cx="1486425" cy="14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8787" y="1344425"/>
            <a:ext cx="1486425" cy="14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4610" y="1344435"/>
            <a:ext cx="1486425" cy="14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9400" y="1337700"/>
            <a:ext cx="38526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50"/>
              <a:t>Mesh Warping based Face Template Protection</a:t>
            </a:r>
            <a:endParaRPr sz="3050"/>
          </a:p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5145575" y="1388600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image augmentation on original dataset and generate 80,000 images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mesh warping for all the above 80,000 images with 4 sets of block size and pixel offsets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the prediction accuracy using the model trained in Task 2.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1484073" y="1622725"/>
            <a:ext cx="58197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484198" y="2246250"/>
            <a:ext cx="58197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484073" y="2869775"/>
            <a:ext cx="58197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484198" y="3493300"/>
            <a:ext cx="58197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948375" y="754850"/>
            <a:ext cx="289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latin typeface="Lato Black"/>
                <a:ea typeface="Lato Black"/>
                <a:cs typeface="Lato Black"/>
                <a:sym typeface="Lato Black"/>
              </a:rPr>
              <a:t>Tasks Done</a:t>
            </a:r>
            <a:endParaRPr sz="2200" u="sng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484073" y="2249550"/>
            <a:ext cx="5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Face Recognition Based on Fine-tuned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484198" y="2871425"/>
            <a:ext cx="5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Mesh Warping based Face Template Protection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484198" y="3494125"/>
            <a:ext cx="5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Face recognition on warped images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484198" y="1629325"/>
            <a:ext cx="5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Biometric Evaluation_GAR_FRR_FAR_DET_ROC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19275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Feature Extraction and Computing Similarity Score</a:t>
            </a:r>
            <a:endParaRPr sz="3300"/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5164775" y="650225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 the 4096 dimensional feature vector and store them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calculation of similarity scores, compute all the genuine as well as imposter pairs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Genuine pairs = 200 * (9C2) 			    = 7200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Imposter</a:t>
            </a:r>
            <a:r>
              <a:rPr lang="en"/>
              <a:t> pairs 				= [9 * {(200-1)* 9} * 200] / 2</a:t>
            </a:r>
            <a:r>
              <a:rPr lang="en" sz="90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/>
              <a:t>= 1611900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 the similarity scores for every genuine and imposter pair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every value of threshold from interval [0.0, 1.0], compute the number of scores above the threshold value and calculate the FAR, DRR and GAR values for each value of threshold.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title"/>
          </p:nvPr>
        </p:nvSpPr>
        <p:spPr>
          <a:xfrm>
            <a:off x="172175" y="98950"/>
            <a:ext cx="6474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u="sng"/>
              <a:t>Biometric Evaluation</a:t>
            </a:r>
            <a:endParaRPr sz="4600" u="sng"/>
          </a:p>
        </p:txBody>
      </p:sp>
      <p:sp>
        <p:nvSpPr>
          <p:cNvPr id="112" name="Google Shape;112;p16"/>
          <p:cNvSpPr txBox="1"/>
          <p:nvPr/>
        </p:nvSpPr>
        <p:spPr>
          <a:xfrm>
            <a:off x="3876525" y="1134600"/>
            <a:ext cx="131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DET Graph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175" y="1743475"/>
            <a:ext cx="4699646" cy="3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4294967295" type="title"/>
          </p:nvPr>
        </p:nvSpPr>
        <p:spPr>
          <a:xfrm>
            <a:off x="172175" y="98950"/>
            <a:ext cx="6474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u="sng"/>
              <a:t>Biometric Evaluation</a:t>
            </a:r>
            <a:endParaRPr sz="4600" u="sng"/>
          </a:p>
        </p:txBody>
      </p:sp>
      <p:sp>
        <p:nvSpPr>
          <p:cNvPr id="119" name="Google Shape;119;p17"/>
          <p:cNvSpPr txBox="1"/>
          <p:nvPr/>
        </p:nvSpPr>
        <p:spPr>
          <a:xfrm>
            <a:off x="3876525" y="1134600"/>
            <a:ext cx="131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ROC</a:t>
            </a: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 Graph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88" y="1702500"/>
            <a:ext cx="4543834" cy="3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4294967295" type="title"/>
          </p:nvPr>
        </p:nvSpPr>
        <p:spPr>
          <a:xfrm>
            <a:off x="172175" y="98950"/>
            <a:ext cx="6474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u="sng"/>
              <a:t>Biometric Evaluation</a:t>
            </a:r>
            <a:endParaRPr sz="4600" u="sng"/>
          </a:p>
        </p:txBody>
      </p:sp>
      <p:sp>
        <p:nvSpPr>
          <p:cNvPr id="126" name="Google Shape;126;p18"/>
          <p:cNvSpPr txBox="1"/>
          <p:nvPr/>
        </p:nvSpPr>
        <p:spPr>
          <a:xfrm>
            <a:off x="3744175" y="1134600"/>
            <a:ext cx="159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Equal Error Rate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38" y="1723000"/>
            <a:ext cx="4421137" cy="328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172175" y="98950"/>
            <a:ext cx="6474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u="sng"/>
              <a:t>Biometric Evaluation</a:t>
            </a:r>
            <a:endParaRPr sz="4600" u="sng"/>
          </a:p>
        </p:txBody>
      </p:sp>
      <p:sp>
        <p:nvSpPr>
          <p:cNvPr id="133" name="Google Shape;133;p19"/>
          <p:cNvSpPr txBox="1"/>
          <p:nvPr/>
        </p:nvSpPr>
        <p:spPr>
          <a:xfrm>
            <a:off x="3264275" y="1134600"/>
            <a:ext cx="255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Distribution of scores by attempt type</a:t>
            </a:r>
            <a:endParaRPr b="1" sz="15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975" y="1933500"/>
            <a:ext cx="4124084" cy="30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Preparation</a:t>
            </a:r>
            <a:endParaRPr sz="4000"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5174225" y="728100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Initially had 9 images for 200 subjects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Performed train-test split and used 4 images for training and 5 for testing per subject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Performed data-augmentation on training images generating 99 extra images per train sample having different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Train images = 800 * 1000                                      		                 = 80000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Test images = 1000   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30000" y="1318650"/>
            <a:ext cx="35316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Image Pre-Processing</a:t>
            </a:r>
            <a:endParaRPr sz="4000"/>
          </a:p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5174225" y="728100"/>
            <a:ext cx="3374400" cy="4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Resizing the image into 224x224 dimensions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Converting the image into RGB format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Normalize the pixel values in the range 0 to 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Subtract the channel-wise mean pixel values over the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Expanding the dimensions of the input image array to 4D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Converting the image array into appropriate data type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