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c9f30a8a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c9f30a8a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a0d4e6d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a0d4e6d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556fd362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556fd362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556fd362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556fd362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c9f30a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c9f30a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c9f30a8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c9f30a8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c9f30a8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c9f30a8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c9f30a8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c9f30a8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c9f30a8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c9f30a8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c9f30a8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c9f30a8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hyperlink" Target="https://docs.google.com/document/d/1WqXFfe7XCMo9wPhbjNwst52P5ezXMuP-a1ss1Mr35lQ/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BTP Updates</a:t>
            </a:r>
            <a:endParaRPr sz="72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Supervisor : Dr. Asif Ekbal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a:t>
            </a:r>
            <a:endParaRPr/>
          </a:p>
        </p:txBody>
      </p:sp>
      <p:sp>
        <p:nvSpPr>
          <p:cNvPr id="124" name="Google Shape;124;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Prompt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At the moment, I'm pretty strapped for cash. In fact, I could probably use a donation!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Well, you could donate anything from $0.01 to $2.00. Would you be willing to donate even $0.01?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What would be the point of donating such a small amount? It would be better to try to find others that could donate more.</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No amount is too little unless it is nothing. Save the Children is a well established charity, so they have a large reach and it all adds up. You can check them out at their website: URL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Bot : I can understand that, Save the children's only focus is to help kids who cannot help themselves. Some of which are in war form countries or who are on the brink of starvation.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User : That sounds amazing. How can I help out?</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en" sz="1000">
                <a:solidFill>
                  <a:srgbClr val="000000"/>
                </a:solidFill>
                <a:latin typeface="Arial"/>
                <a:ea typeface="Arial"/>
                <a:cs typeface="Arial"/>
                <a:sym typeface="Arial"/>
              </a:rPr>
              <a:t>Gold : Today you have the opportunity to use a portion of your task fund to go straight towards Save the Children. It is up to you how much you'd like to give. Between 0$ and 2$ but just keep in mind as little as .50 cents can go a long way in these countries. How much would you be willing to give of the 2$ towards this cause?</a:t>
            </a:r>
            <a:endParaRPr b="1" sz="1000">
              <a:solidFill>
                <a:srgbClr val="000000"/>
              </a:solidFill>
              <a:latin typeface="Arial"/>
              <a:ea typeface="Arial"/>
              <a:cs typeface="Arial"/>
              <a:sym typeface="Arial"/>
            </a:endParaRPr>
          </a:p>
          <a:p>
            <a:pPr indent="0" lvl="0" marL="0" rtl="0" algn="l">
              <a:spcBef>
                <a:spcPts val="1200"/>
              </a:spcBef>
              <a:spcAft>
                <a:spcPts val="1200"/>
              </a:spcAft>
              <a:buNone/>
            </a:pPr>
            <a:r>
              <a:rPr b="1" lang="en" sz="1000">
                <a:solidFill>
                  <a:srgbClr val="000000"/>
                </a:solidFill>
                <a:latin typeface="Arial"/>
                <a:ea typeface="Arial"/>
                <a:cs typeface="Arial"/>
                <a:sym typeface="Arial"/>
              </a:rPr>
              <a:t>Generated : You can donate as little as $1.00 to Save the Children. It's a great way to make a difference in the lives of children around the world. Donate at savethechildren.org.</a:t>
            </a:r>
            <a:endParaRPr b="1" sz="1000">
              <a:solidFill>
                <a:srgbClr val="000000"/>
              </a:solidFill>
              <a:latin typeface="Arial"/>
              <a:ea typeface="Arial"/>
              <a:cs typeface="Arial"/>
              <a:sym typeface="Arial"/>
            </a:endParaRPr>
          </a:p>
        </p:txBody>
      </p:sp>
      <p:sp>
        <p:nvSpPr>
          <p:cNvPr id="125" name="Google Shape;125;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rgbClr val="000000"/>
                </a:solidFill>
                <a:latin typeface="Arial"/>
                <a:ea typeface="Arial"/>
                <a:cs typeface="Arial"/>
                <a:sym typeface="Arial"/>
              </a:rPr>
              <a:t>Scores :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Fluency : 5 (Correct grammar)</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Adequacy : 1 (Slots not filled)</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Completeness : 3 (Mathematical info not produced correctly, Did not ask user how much to donate, Non-empathetic response)</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Remarks : Mathematical information not produced correctly</a:t>
            </a:r>
            <a:endParaRPr b="1" sz="10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To Do</a:t>
            </a:r>
            <a:endParaRPr sz="5000"/>
          </a:p>
        </p:txBody>
      </p:sp>
      <p:sp>
        <p:nvSpPr>
          <p:cNvPr id="131" name="Google Shape;131;p23"/>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Automatic evaluation of prompts</a:t>
            </a:r>
            <a:endParaRPr sz="1900"/>
          </a:p>
        </p:txBody>
      </p:sp>
      <p:sp>
        <p:nvSpPr>
          <p:cNvPr id="132" name="Google Shape;132;p23"/>
          <p:cNvSpPr txBox="1"/>
          <p:nvPr/>
        </p:nvSpPr>
        <p:spPr>
          <a:xfrm>
            <a:off x="1512850" y="1017500"/>
            <a:ext cx="76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Tasks : </a:t>
            </a:r>
            <a:endParaRPr sz="5000"/>
          </a:p>
        </p:txBody>
      </p:sp>
      <p:sp>
        <p:nvSpPr>
          <p:cNvPr id="71" name="Google Shape;71;p14"/>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Evaluation of LLMs in conversational setup</a:t>
            </a:r>
            <a:endParaRPr sz="1900"/>
          </a:p>
          <a:p>
            <a:pPr indent="-349250" lvl="1" marL="914400" rtl="0" algn="l">
              <a:spcBef>
                <a:spcPts val="0"/>
              </a:spcBef>
              <a:spcAft>
                <a:spcPts val="0"/>
              </a:spcAft>
              <a:buSzPts val="1900"/>
              <a:buAutoNum type="arabicPeriod"/>
            </a:pPr>
            <a:r>
              <a:rPr lang="en" sz="1900"/>
              <a:t>Inclusion</a:t>
            </a:r>
            <a:r>
              <a:rPr lang="en" sz="1900"/>
              <a:t> of conversational context in a LLM</a:t>
            </a:r>
            <a:endParaRPr sz="1900"/>
          </a:p>
          <a:p>
            <a:pPr indent="-349250" lvl="1" marL="914400" rtl="0" algn="l">
              <a:spcBef>
                <a:spcPts val="0"/>
              </a:spcBef>
              <a:spcAft>
                <a:spcPts val="0"/>
              </a:spcAft>
              <a:buSzPts val="1900"/>
              <a:buAutoNum type="arabicPeriod"/>
            </a:pPr>
            <a:r>
              <a:rPr lang="en" sz="1900"/>
              <a:t>Few shot prompting to generate dialogues</a:t>
            </a:r>
            <a:endParaRPr sz="1900"/>
          </a:p>
          <a:p>
            <a:pPr indent="-349250" lvl="1" marL="914400" rtl="0" algn="l">
              <a:spcBef>
                <a:spcPts val="0"/>
              </a:spcBef>
              <a:spcAft>
                <a:spcPts val="0"/>
              </a:spcAft>
              <a:buSzPts val="1900"/>
              <a:buAutoNum type="arabicPeriod"/>
            </a:pPr>
            <a:r>
              <a:rPr lang="en" sz="1900"/>
              <a:t>Comparison and evaluation of generated response with original dataset </a:t>
            </a:r>
            <a:endParaRPr sz="1900"/>
          </a:p>
          <a:p>
            <a:pPr indent="-349250" lvl="1" marL="914400" rtl="0" algn="l">
              <a:spcBef>
                <a:spcPts val="0"/>
              </a:spcBef>
              <a:spcAft>
                <a:spcPts val="0"/>
              </a:spcAft>
              <a:buSzPts val="1900"/>
              <a:buAutoNum type="arabicPeriod"/>
            </a:pPr>
            <a:r>
              <a:rPr lang="en" sz="1900"/>
              <a:t>Human evaluation of generated prompts on the basis of certain criteria</a:t>
            </a:r>
            <a:endParaRPr sz="1900"/>
          </a:p>
          <a:p>
            <a:pPr indent="-349250" lvl="0" marL="457200" rtl="0" algn="l">
              <a:spcBef>
                <a:spcPts val="0"/>
              </a:spcBef>
              <a:spcAft>
                <a:spcPts val="0"/>
              </a:spcAft>
              <a:buSzPts val="1900"/>
              <a:buAutoNum type="arabicPeriod"/>
            </a:pPr>
            <a:r>
              <a:rPr lang="en" sz="1900"/>
              <a:t>Negotiation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95650"/>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Work Done</a:t>
            </a:r>
            <a:r>
              <a:rPr lang="en" sz="5000"/>
              <a:t> : </a:t>
            </a:r>
            <a:endParaRPr sz="5000"/>
          </a:p>
        </p:txBody>
      </p:sp>
      <p:sp>
        <p:nvSpPr>
          <p:cNvPr id="77" name="Google Shape;77;p15"/>
          <p:cNvSpPr txBox="1"/>
          <p:nvPr>
            <p:ph idx="1" type="body"/>
          </p:nvPr>
        </p:nvSpPr>
        <p:spPr>
          <a:xfrm>
            <a:off x="311700" y="2121425"/>
            <a:ext cx="7506900" cy="22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200"/>
              </a:spcBef>
              <a:spcAft>
                <a:spcPts val="0"/>
              </a:spcAft>
              <a:buSzPts val="1900"/>
              <a:buAutoNum type="arabicPeriod"/>
            </a:pPr>
            <a:r>
              <a:rPr lang="en" sz="1900"/>
              <a:t>Create zero shot as well as few shot prompts for testing with each model and analysis of generated texts</a:t>
            </a:r>
            <a:endParaRPr sz="1900"/>
          </a:p>
          <a:p>
            <a:pPr indent="-349250" lvl="0" marL="457200" rtl="0" algn="l">
              <a:spcBef>
                <a:spcPts val="0"/>
              </a:spcBef>
              <a:spcAft>
                <a:spcPts val="0"/>
              </a:spcAft>
              <a:buSzPts val="1900"/>
              <a:buAutoNum type="arabicPeriod"/>
            </a:pPr>
            <a:r>
              <a:rPr lang="en" sz="1900"/>
              <a:t>Manual evaluation of each prompts on the basis of fluency, adequacy and completeness</a:t>
            </a:r>
            <a:endParaRPr sz="1900"/>
          </a:p>
        </p:txBody>
      </p:sp>
      <p:sp>
        <p:nvSpPr>
          <p:cNvPr id="78" name="Google Shape;78;p15"/>
          <p:cNvSpPr txBox="1"/>
          <p:nvPr/>
        </p:nvSpPr>
        <p:spPr>
          <a:xfrm>
            <a:off x="1512850" y="1017500"/>
            <a:ext cx="76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50" y="831175"/>
            <a:ext cx="57456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Generation of test set and prompts (P4G dataset)</a:t>
            </a:r>
            <a:endParaRPr sz="3200"/>
          </a:p>
        </p:txBody>
      </p:sp>
      <p:sp>
        <p:nvSpPr>
          <p:cNvPr id="84" name="Google Shape;84;p16"/>
          <p:cNvSpPr txBox="1"/>
          <p:nvPr>
            <p:ph idx="1" type="body"/>
          </p:nvPr>
        </p:nvSpPr>
        <p:spPr>
          <a:xfrm>
            <a:off x="311700" y="2121425"/>
            <a:ext cx="5110200" cy="270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Extraction of dialogues from point of conversation where bot asks user for making a donation.</a:t>
            </a:r>
            <a:endParaRPr/>
          </a:p>
          <a:p>
            <a:pPr indent="-298450" lvl="1" marL="914400" rtl="0" algn="l">
              <a:spcBef>
                <a:spcPts val="0"/>
              </a:spcBef>
              <a:spcAft>
                <a:spcPts val="0"/>
              </a:spcAft>
              <a:buSzPts val="1100"/>
              <a:buAutoNum type="alphaLcPeriod"/>
            </a:pPr>
            <a:r>
              <a:rPr lang="en"/>
              <a:t>Human like responses excluded</a:t>
            </a:r>
            <a:endParaRPr/>
          </a:p>
          <a:p>
            <a:pPr indent="-298450" lvl="1" marL="914400" rtl="0" algn="l">
              <a:spcBef>
                <a:spcPts val="0"/>
              </a:spcBef>
              <a:spcAft>
                <a:spcPts val="0"/>
              </a:spcAft>
              <a:buSzPts val="1100"/>
              <a:buAutoNum type="alphaLcPeriod"/>
            </a:pPr>
            <a:r>
              <a:rPr lang="en"/>
              <a:t>Variety of conversations included : Mathematical figures, empathy, Logical reasoning</a:t>
            </a:r>
            <a:endParaRPr/>
          </a:p>
          <a:p>
            <a:pPr indent="-298450" lvl="1" marL="914400" rtl="0" algn="l">
              <a:spcBef>
                <a:spcPts val="0"/>
              </a:spcBef>
              <a:spcAft>
                <a:spcPts val="0"/>
              </a:spcAft>
              <a:buSzPts val="1100"/>
              <a:buAutoNum type="alphaLcPeriod"/>
            </a:pPr>
            <a:r>
              <a:rPr lang="en"/>
              <a:t>3 or 5 dialogues extracted from conversation depending on bot response</a:t>
            </a:r>
            <a:endParaRPr/>
          </a:p>
          <a:p>
            <a:pPr indent="-311150" lvl="0" marL="457200" rtl="0" algn="l">
              <a:spcBef>
                <a:spcPts val="0"/>
              </a:spcBef>
              <a:spcAft>
                <a:spcPts val="0"/>
              </a:spcAft>
              <a:buSzPts val="1300"/>
              <a:buAutoNum type="arabicPeriod"/>
            </a:pPr>
            <a:r>
              <a:rPr lang="en"/>
              <a:t>Prompt lengths restricted upto 256 tokens for zero shot and 512 tokens for one shot and few shot.</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3"/>
              </a:rPr>
              <a:t>https://docs.google.com/document/d/1WqXFfe7XCMo9wPhbjNwst52P5ezXMuP-a1ss1Mr35lQ/edit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Okay, let me inform you. Save the Children is a foundation that helps children all across the world. There are many children that are in major need of help. </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(Mathematical Prompt)</a:t>
            </a:r>
            <a:endParaRPr/>
          </a:p>
        </p:txBody>
      </p:sp>
      <p:sp>
        <p:nvSpPr>
          <p:cNvPr id="97" name="Google Shape;97;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8" name="Google Shape;98;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You can donate the $0.30 form this hit every penny helps.</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(Empathetic prompt)</a:t>
            </a:r>
            <a:endParaRPr/>
          </a:p>
        </p:txBody>
      </p:sp>
      <p:sp>
        <p:nvSpPr>
          <p:cNvPr id="104" name="Google Shape;104;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05" name="Google Shape;105;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Okay that is great. We appreciate your donation. Knowing that you are willing to help says a lot. </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(Logical prompt)</a:t>
            </a:r>
            <a:endParaRPr/>
          </a:p>
        </p:txBody>
      </p:sp>
      <p:sp>
        <p:nvSpPr>
          <p:cNvPr id="111" name="Google Shape;111;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750">
                <a:solidFill>
                  <a:srgbClr val="000000"/>
                </a:solidFill>
                <a:latin typeface="Arial"/>
                <a:ea typeface="Arial"/>
                <a:cs typeface="Arial"/>
                <a:sym typeface="Arial"/>
              </a:rPr>
              <a:t>B : Hello how are you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Hi, good thanks. How about you?</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Good thank you for asking, have you ever donated to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 have, many times actually!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Great, have you heard of the Save the Children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I'm not sure. The name sounds vaguely familiar.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let me inform you. Save the Children is a foundation that helps children all across the  world. There are many children that are in major need of help.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Oh, nice. What kind of things do they for kids?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Helps feed, clothe and provides shelter for children who are in need. Millions of Syrian children have grown up facing the daily threat of violence. In the first two months of 2018 alone, 1,000 children were reportedly killed or injured in intensifying violence.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So the charity helped the Syrian children?</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Oh yes and others all over the globe. Would you donate to this charity today?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Yeah, maybe so. Can i donate part of the $0.30 from this HIT or do I have to go to their website?</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 can donate the $0.30 form this hit every penny helps.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Like I stated before every penny helps thank you. The donation will be deducted from your pay for this hit. No forms, no sign ups.</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Simple enough. Thanks so much for telling me about the Charity!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Your welcome have a nice day.</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Hey thanks. You too!</a:t>
            </a:r>
            <a:endParaRPr sz="7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2" name="Google Shape;112;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50">
                <a:solidFill>
                  <a:srgbClr val="000000"/>
                </a:solidFill>
                <a:latin typeface="Arial"/>
                <a:ea typeface="Arial"/>
                <a:cs typeface="Arial"/>
                <a:sym typeface="Arial"/>
              </a:rPr>
              <a:t>U : Okay, sounds good. If you don't mind, I'll donate half, so how about $0.15?</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B : Okay that is great. We appreciate your donation. Knowing that you are willing to help says a lot. </a:t>
            </a:r>
            <a:endParaRPr sz="750">
              <a:solidFill>
                <a:srgbClr val="000000"/>
              </a:solidFill>
              <a:latin typeface="Arial"/>
              <a:ea typeface="Arial"/>
              <a:cs typeface="Arial"/>
              <a:sym typeface="Arial"/>
            </a:endParaRPr>
          </a:p>
          <a:p>
            <a:pPr indent="0" lvl="0" marL="0" rtl="0" algn="l">
              <a:spcBef>
                <a:spcPts val="0"/>
              </a:spcBef>
              <a:spcAft>
                <a:spcPts val="0"/>
              </a:spcAft>
              <a:buNone/>
            </a:pPr>
            <a:r>
              <a:rPr lang="en" sz="750">
                <a:solidFill>
                  <a:srgbClr val="000000"/>
                </a:solidFill>
                <a:latin typeface="Arial"/>
                <a:ea typeface="Arial"/>
                <a:cs typeface="Arial"/>
                <a:sym typeface="Arial"/>
              </a:rPr>
              <a:t>U : No problem. Sorry it's not more. Do you know how I donate? Do I need to fill in a form or something?</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rPr b="1" lang="en" sz="750">
                <a:solidFill>
                  <a:srgbClr val="000000"/>
                </a:solidFill>
                <a:latin typeface="Arial"/>
                <a:ea typeface="Arial"/>
                <a:cs typeface="Arial"/>
                <a:sym typeface="Arial"/>
              </a:rPr>
              <a:t>Gold : </a:t>
            </a:r>
            <a:r>
              <a:rPr b="1" lang="en" sz="750">
                <a:solidFill>
                  <a:srgbClr val="000000"/>
                </a:solidFill>
                <a:latin typeface="Arial"/>
                <a:ea typeface="Arial"/>
                <a:cs typeface="Arial"/>
                <a:sym typeface="Arial"/>
              </a:rPr>
              <a:t>Like I stated before every penny helps thank you. The donation will be deducted from your pay for this hit. No forms, no sign ups.</a:t>
            </a:r>
            <a:endParaRPr b="1"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00"/>
              <a:t>Evaluation for generated responses</a:t>
            </a:r>
            <a:endParaRPr sz="3200"/>
          </a:p>
        </p:txBody>
      </p:sp>
      <p:sp>
        <p:nvSpPr>
          <p:cNvPr id="118" name="Google Shape;118;p21"/>
          <p:cNvSpPr txBox="1"/>
          <p:nvPr>
            <p:ph idx="1" type="body"/>
          </p:nvPr>
        </p:nvSpPr>
        <p:spPr>
          <a:xfrm>
            <a:off x="311700" y="2121425"/>
            <a:ext cx="8191200" cy="270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Evaluation based on 2 criteria: </a:t>
            </a:r>
            <a:endParaRPr/>
          </a:p>
          <a:p>
            <a:pPr indent="-298450" lvl="1" marL="914400" rtl="0" algn="l">
              <a:spcBef>
                <a:spcPts val="0"/>
              </a:spcBef>
              <a:spcAft>
                <a:spcPts val="0"/>
              </a:spcAft>
              <a:buSzPts val="1100"/>
              <a:buAutoNum type="alphaLcPeriod"/>
            </a:pPr>
            <a:r>
              <a:rPr lang="en"/>
              <a:t>Generic</a:t>
            </a:r>
            <a:r>
              <a:rPr lang="en"/>
              <a:t> metrics : </a:t>
            </a:r>
            <a:endParaRPr/>
          </a:p>
          <a:p>
            <a:pPr indent="-298450" lvl="2" marL="1371600" rtl="0" algn="l">
              <a:spcBef>
                <a:spcPts val="0"/>
              </a:spcBef>
              <a:spcAft>
                <a:spcPts val="0"/>
              </a:spcAft>
              <a:buSzPts val="1100"/>
              <a:buAutoNum type="romanLcPeriod"/>
            </a:pPr>
            <a:r>
              <a:rPr lang="en" sz="1000"/>
              <a:t>Fluency; depends on the response statement only; 1-5 i.e. Gibberish to proper response : Fluency - 5: Flawless, 4: Good, 3: Non-native, 2: Disfluent, 1:Incomprehensible;</a:t>
            </a:r>
            <a:endParaRPr sz="1000"/>
          </a:p>
          <a:p>
            <a:pPr indent="-292100" lvl="2" marL="1371600" rtl="0" algn="l">
              <a:spcBef>
                <a:spcPts val="0"/>
              </a:spcBef>
              <a:spcAft>
                <a:spcPts val="0"/>
              </a:spcAft>
              <a:buSzPts val="1000"/>
              <a:buAutoNum type="romanLcPeriod"/>
            </a:pPr>
            <a:r>
              <a:rPr lang="en" sz="1000"/>
              <a:t>Adequacy; wrt reference; are all the slots/information in the reference present in the generated response? (1-5) : Adequacy - 5: All, 4: Most, 3: Much, 2: Little, 1: None</a:t>
            </a:r>
            <a:endParaRPr sz="1000"/>
          </a:p>
          <a:p>
            <a:pPr indent="-292100" lvl="2" marL="1371600" rtl="0" algn="l">
              <a:spcBef>
                <a:spcPts val="0"/>
              </a:spcBef>
              <a:spcAft>
                <a:spcPts val="0"/>
              </a:spcAft>
              <a:buSzPts val="1000"/>
              <a:buAutoNum type="romanLcPeriod"/>
            </a:pPr>
            <a:r>
              <a:rPr lang="en" sz="1000"/>
              <a:t>Correctness; wrt context;  are all the slots/information in the asked in Query and context present in the generated response? (1-5) : Correctness - 5: All, 4: Most, 3: Much, 2: Little, 1: None</a:t>
            </a:r>
            <a:endParaRPr sz="1000"/>
          </a:p>
          <a:p>
            <a:pPr indent="-292100" lvl="1" marL="914400" rtl="0" algn="l">
              <a:spcBef>
                <a:spcPts val="0"/>
              </a:spcBef>
              <a:spcAft>
                <a:spcPts val="0"/>
              </a:spcAft>
              <a:buSzPts val="1000"/>
              <a:buAutoNum type="alphaLcPeriod"/>
            </a:pPr>
            <a:r>
              <a:rPr lang="en" sz="1000"/>
              <a:t>Task Specific Metrics :</a:t>
            </a:r>
            <a:endParaRPr sz="1000"/>
          </a:p>
          <a:p>
            <a:pPr indent="-292100" lvl="2" marL="1371600" rtl="0" algn="l">
              <a:spcBef>
                <a:spcPts val="0"/>
              </a:spcBef>
              <a:spcAft>
                <a:spcPts val="0"/>
              </a:spcAft>
              <a:buSzPts val="1000"/>
              <a:buAutoNum type="romanLcPeriod"/>
            </a:pPr>
            <a:r>
              <a:rPr lang="en" sz="1000"/>
              <a:t>Politeness</a:t>
            </a:r>
            <a:endParaRPr sz="1000"/>
          </a:p>
          <a:p>
            <a:pPr indent="-292100" lvl="2" marL="1371600" rtl="0" algn="l">
              <a:spcBef>
                <a:spcPts val="0"/>
              </a:spcBef>
              <a:spcAft>
                <a:spcPts val="0"/>
              </a:spcAft>
              <a:buSzPts val="1000"/>
              <a:buAutoNum type="romanLcPeriod"/>
            </a:pPr>
            <a:r>
              <a:rPr lang="en" sz="1000"/>
              <a:t>Empathy</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