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556fd36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556fd36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556fd362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556fd362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556fd362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556fd362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556fd362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556fd362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556fd362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556fd362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556fd362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556fd362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BTP Updates</a:t>
            </a:r>
            <a:endParaRPr sz="72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 : Dr. Asif Ekbal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31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Task Oriented Dialogue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(TOD)</a:t>
            </a:r>
            <a:endParaRPr sz="60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Helps users achieve their specific goals.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Focus on understanding users, tracking states, and generating next actions.</a:t>
            </a:r>
            <a:endParaRPr sz="3500">
              <a:solidFill>
                <a:srgbClr val="695D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Minimize the number of turns : the fewer the turns, the better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Approaches for TOD :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74875" y="1434950"/>
            <a:ext cx="39999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1 . Rule-Based Systems</a:t>
            </a:r>
            <a:endParaRPr sz="2700"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966275" y="1509275"/>
            <a:ext cx="39999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2. Dialogue State Architecture</a:t>
            </a:r>
            <a:endParaRPr sz="2700"/>
          </a:p>
        </p:txBody>
      </p:sp>
      <p:sp>
        <p:nvSpPr>
          <p:cNvPr id="79" name="Google Shape;79;p15"/>
          <p:cNvSpPr txBox="1"/>
          <p:nvPr/>
        </p:nvSpPr>
        <p:spPr>
          <a:xfrm>
            <a:off x="374875" y="2811475"/>
            <a:ext cx="3721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Consists of large hand-designed semantic grammars with thousands of rules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Have to make a finite state dialogue manager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32400" y="2865025"/>
            <a:ext cx="3414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 a component to track state of dialogue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 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separate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dialogue policy as compared to hand-written rules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Separate component for language generation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629225" y="763125"/>
            <a:ext cx="1084500" cy="5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6"/>
          <p:cNvCxnSpPr>
            <a:stCxn id="85" idx="3"/>
          </p:cNvCxnSpPr>
          <p:nvPr/>
        </p:nvCxnSpPr>
        <p:spPr>
          <a:xfrm>
            <a:off x="1713725" y="1037625"/>
            <a:ext cx="26508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/>
          <p:nvPr/>
        </p:nvSpPr>
        <p:spPr>
          <a:xfrm>
            <a:off x="4364475" y="374875"/>
            <a:ext cx="3963000" cy="14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6"/>
          <p:cNvCxnSpPr>
            <a:stCxn id="87" idx="2"/>
          </p:cNvCxnSpPr>
          <p:nvPr/>
        </p:nvCxnSpPr>
        <p:spPr>
          <a:xfrm>
            <a:off x="6345975" y="1780675"/>
            <a:ext cx="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/>
          <p:nvPr/>
        </p:nvSpPr>
        <p:spPr>
          <a:xfrm>
            <a:off x="4364475" y="2396575"/>
            <a:ext cx="3963000" cy="14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6"/>
          <p:cNvCxnSpPr>
            <a:stCxn id="89" idx="1"/>
          </p:cNvCxnSpPr>
          <p:nvPr/>
        </p:nvCxnSpPr>
        <p:spPr>
          <a:xfrm rot="10800000">
            <a:off x="3414075" y="3092575"/>
            <a:ext cx="9504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/>
          <p:nvPr/>
        </p:nvSpPr>
        <p:spPr>
          <a:xfrm>
            <a:off x="1124475" y="2396575"/>
            <a:ext cx="2289600" cy="14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6"/>
          <p:cNvCxnSpPr>
            <a:stCxn id="91" idx="1"/>
          </p:cNvCxnSpPr>
          <p:nvPr/>
        </p:nvCxnSpPr>
        <p:spPr>
          <a:xfrm rot="10800000">
            <a:off x="749775" y="3092575"/>
            <a:ext cx="374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 flipH="1" rot="10800000">
            <a:off x="749775" y="1312075"/>
            <a:ext cx="13200" cy="17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6"/>
          <p:cNvSpPr txBox="1"/>
          <p:nvPr/>
        </p:nvSpPr>
        <p:spPr>
          <a:xfrm>
            <a:off x="749825" y="837525"/>
            <a:ext cx="8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880025" y="554425"/>
            <a:ext cx="293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Language Understanding (LU)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Domain Identification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Intent Detection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Slot Filling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383050" y="602475"/>
            <a:ext cx="12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Text Input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699275" y="2680375"/>
            <a:ext cx="329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Dialogue Management (DM):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Dialogue State Tracking (DST)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Dialogue Policy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6"/>
          <p:cNvCxnSpPr/>
          <p:nvPr/>
        </p:nvCxnSpPr>
        <p:spPr>
          <a:xfrm>
            <a:off x="6345975" y="4096975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/>
          <p:nvPr/>
        </p:nvCxnSpPr>
        <p:spPr>
          <a:xfrm rot="10800000">
            <a:off x="6339300" y="3802500"/>
            <a:ext cx="6600" cy="3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/>
          <p:nvPr/>
        </p:nvSpPr>
        <p:spPr>
          <a:xfrm>
            <a:off x="4880025" y="4324675"/>
            <a:ext cx="2845200" cy="61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5067450" y="4324825"/>
            <a:ext cx="284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Backend Action/ Knowledge Providers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419125" y="2784700"/>
            <a:ext cx="17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Natural Language Generation (NLG)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830050" y="1848313"/>
            <a:ext cx="14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Text Response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29565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Tasks : </a:t>
            </a:r>
            <a:endParaRPr sz="500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2121425"/>
            <a:ext cx="7506900" cy="22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Creating prompts for the GPT few shot learning model.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Using existing conversational data, figure out a point where persuasion can begin.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Extracting a conversation upto the point of persuasion and appending this to the handwritten prompts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Creating various flows for dialogues.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29565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Work Done</a:t>
            </a:r>
            <a:r>
              <a:rPr lang="en" sz="5000"/>
              <a:t> : </a:t>
            </a:r>
            <a:endParaRPr sz="500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2121425"/>
            <a:ext cx="7506900" cy="22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Understanding prompt generation.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Trying zero-shot, one-shot and few-shot learning on large language models.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Learning PyTorch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Articles Read : Cialdini’s Persuasive Strategies, TOD lectures by Princeton University</a:t>
            </a:r>
            <a:endParaRPr sz="1900"/>
          </a:p>
        </p:txBody>
      </p:sp>
      <p:sp>
        <p:nvSpPr>
          <p:cNvPr id="116" name="Google Shape;116;p18"/>
          <p:cNvSpPr txBox="1"/>
          <p:nvPr/>
        </p:nvSpPr>
        <p:spPr>
          <a:xfrm>
            <a:off x="1512850" y="1017500"/>
            <a:ext cx="76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