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7B6AE4-9C86-4B7C-93D2-EBBE4FAD32DA}">
  <a:tblStyle styleId="{0E7B6AE4-9C86-4B7C-93D2-EBBE4FAD32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Merriweather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13d7e8f24_6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13d7e8f24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13d7e8f24_6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13d7e8f24_6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13d7e8f24_6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13d7e8f24_6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2c75ef5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2c75ef5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2c75ef58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2c75ef58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2c75ef58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2c75ef58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13d7e8f24_6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13d7e8f24_6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13d7e8f24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13d7e8f24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130f810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130f810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13d7e8f24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13d7e8f24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13d7e8f24_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13d7e8f24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13d7e8f24_6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13d7e8f24_6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13d7e8f24_6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13d7e8f24_6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13d7e8f24_6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13d7e8f24_6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13d7e8f24_6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13d7e8f24_6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1" name="Google Shape;61;p15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7" name="Google Shape;67;p16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clanthology.org/D16-1127.pdf" TargetMode="External"/><Relationship Id="rId4" Type="http://schemas.openxmlformats.org/officeDocument/2006/relationships/hyperlink" Target="https://aclanthology.org/D16-1127.pdf" TargetMode="External"/><Relationship Id="rId5" Type="http://schemas.openxmlformats.org/officeDocument/2006/relationships/hyperlink" Target="https://aclanthology.org/D16-1127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BTP Endsem Evaluation</a:t>
            </a:r>
            <a:endParaRPr/>
          </a:p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311700" y="1670325"/>
            <a:ext cx="5384700" cy="2173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by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Asif Ekbal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Associate Professor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CSE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IIT Patna</a:t>
            </a:r>
            <a:endParaRPr/>
          </a:p>
        </p:txBody>
      </p:sp>
      <p:sp>
        <p:nvSpPr>
          <p:cNvPr id="111" name="Google Shape;111;p25"/>
          <p:cNvSpPr txBox="1"/>
          <p:nvPr/>
        </p:nvSpPr>
        <p:spPr>
          <a:xfrm>
            <a:off x="5115000" y="3843825"/>
            <a:ext cx="3717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Name - Saurav Dudhate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Roll No - 2001CS62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5" name="Google Shape;165;p34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https://docs.google.com/spreadsheets/d/1xYEehowwxfH6T1dOosMNJ9uGInPxHizsIPsYxhkFKMw/edit?usp=sharing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35"/>
          <p:cNvGraphicFramePr/>
          <p:nvPr/>
        </p:nvGraphicFramePr>
        <p:xfrm>
          <a:off x="515050" y="237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{0E7B6AE4-9C86-4B7C-93D2-EBBE4FAD32DA}</a:tableStyleId>
              </a:tblPr>
              <a:tblGrid>
                <a:gridCol w="2818150"/>
                <a:gridCol w="1765250"/>
                <a:gridCol w="1765250"/>
                <a:gridCol w="1765250"/>
              </a:tblGrid>
              <a:tr h="28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Zero-shot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One-shot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A9988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1A9988"/>
                          </a:solidFill>
                        </a:rPr>
                        <a:t>Two-shot</a:t>
                      </a:r>
                      <a:endParaRPr>
                        <a:solidFill>
                          <a:srgbClr val="1A9988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Bleu 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0.060254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0.073916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0.068778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Bleu 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0.016737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0.024656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0.019678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A9988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1A9988"/>
                          </a:solidFill>
                        </a:rPr>
                        <a:t>Bleu 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0.007238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0.010158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0.007978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A9988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1A9988"/>
                          </a:solidFill>
                        </a:rPr>
                        <a:t>Bleu 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0.003832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0.005016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0.003637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METEOR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0.048444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0.051008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0.038142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ROUGE_L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0.052981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0.060195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0.048614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1A9988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1A9988"/>
                          </a:solidFill>
                        </a:rPr>
                        <a:t>BERTScore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0.8086200356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0.8111463189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0.799346447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975"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EmbeddingAverageCosineSimilarity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0.754511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0.743256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0.642455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850"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VectorExtremaCosineSimilarity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0.389199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0.392213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0.387520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GreedyMatchingScore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0.706590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0.714014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0.695073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76" name="Google Shape;1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513" y="1286625"/>
            <a:ext cx="5303037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Functions</a:t>
            </a:r>
            <a:endParaRPr/>
          </a:p>
        </p:txBody>
      </p:sp>
      <p:sp>
        <p:nvSpPr>
          <p:cNvPr id="182" name="Google Shape;182;p37"/>
          <p:cNvSpPr txBox="1"/>
          <p:nvPr/>
        </p:nvSpPr>
        <p:spPr>
          <a:xfrm>
            <a:off x="527800" y="1497000"/>
            <a:ext cx="7868700" cy="3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13131"/>
              </a:buClr>
              <a:buSzPts val="1700"/>
              <a:buChar char="●"/>
            </a:pPr>
            <a:r>
              <a:rPr b="1" lang="en" sz="1700">
                <a:solidFill>
                  <a:srgbClr val="313131"/>
                </a:solidFill>
              </a:rPr>
              <a:t>R_total = ∑[For all support_types] (w_i * R_i) + w_diversity * D</a:t>
            </a:r>
            <a:endParaRPr b="1" sz="1700">
              <a:solidFill>
                <a:srgbClr val="313131"/>
              </a:solidFill>
            </a:endParaRPr>
          </a:p>
          <a:p>
            <a:pPr indent="-3270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550"/>
              <a:buChar char="○"/>
            </a:pPr>
            <a:r>
              <a:rPr lang="en" sz="1550">
                <a:solidFill>
                  <a:srgbClr val="313131"/>
                </a:solidFill>
              </a:rPr>
              <a:t>∑[i in support_types] (w_i * R_i) s the sum of rewards for each support type, weighted by their importance.</a:t>
            </a:r>
            <a:endParaRPr sz="1550">
              <a:solidFill>
                <a:srgbClr val="313131"/>
              </a:solidFill>
            </a:endParaRPr>
          </a:p>
          <a:p>
            <a:pPr indent="-3270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550"/>
              <a:buChar char="○"/>
            </a:pPr>
            <a:r>
              <a:rPr lang="en" sz="1550">
                <a:solidFill>
                  <a:srgbClr val="313131"/>
                </a:solidFill>
              </a:rPr>
              <a:t>w_diversity is the weight assigned to the diversity reward.</a:t>
            </a:r>
            <a:endParaRPr sz="1550">
              <a:solidFill>
                <a:srgbClr val="313131"/>
              </a:solidFill>
            </a:endParaRPr>
          </a:p>
          <a:p>
            <a:pPr indent="-3270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550"/>
              <a:buChar char="○"/>
            </a:pPr>
            <a:r>
              <a:rPr lang="en" sz="1550">
                <a:solidFill>
                  <a:srgbClr val="313131"/>
                </a:solidFill>
              </a:rPr>
              <a:t>D is the diversity score, which measures how evenly the agent uses different support types.</a:t>
            </a:r>
            <a:endParaRPr sz="1550">
              <a:solidFill>
                <a:srgbClr val="313131"/>
              </a:solidFill>
            </a:endParaRPr>
          </a:p>
          <a:p>
            <a:pPr indent="-3270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550"/>
              <a:buChar char="○"/>
            </a:pPr>
            <a:r>
              <a:rPr lang="en" sz="1550">
                <a:solidFill>
                  <a:srgbClr val="313131"/>
                </a:solidFill>
              </a:rPr>
              <a:t>w_i depends on persona and compliance rate</a:t>
            </a:r>
            <a:endParaRPr sz="1550">
              <a:solidFill>
                <a:srgbClr val="313131"/>
              </a:solidFill>
            </a:endParaRPr>
          </a:p>
          <a:p>
            <a:pPr indent="-3079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250"/>
              <a:buChar char="○"/>
            </a:pPr>
            <a:r>
              <a:rPr lang="en" sz="1250">
                <a:solidFill>
                  <a:srgbClr val="313131"/>
                </a:solidFill>
              </a:rPr>
              <a:t>Inspirational appeal: 0.9</a:t>
            </a:r>
            <a:endParaRPr sz="1250">
              <a:solidFill>
                <a:srgbClr val="313131"/>
              </a:solidFill>
            </a:endParaRPr>
          </a:p>
          <a:p>
            <a:pPr indent="-3079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250"/>
              <a:buChar char="○"/>
            </a:pPr>
            <a:r>
              <a:rPr lang="en" sz="1250">
                <a:solidFill>
                  <a:srgbClr val="313131"/>
                </a:solidFill>
              </a:rPr>
              <a:t>Rational benefits: 0.5</a:t>
            </a:r>
            <a:endParaRPr sz="1250">
              <a:solidFill>
                <a:srgbClr val="313131"/>
              </a:solidFill>
            </a:endParaRPr>
          </a:p>
          <a:p>
            <a:pPr indent="-3079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250"/>
              <a:buChar char="○"/>
            </a:pPr>
            <a:r>
              <a:rPr lang="en" sz="1250">
                <a:solidFill>
                  <a:srgbClr val="313131"/>
                </a:solidFill>
              </a:rPr>
              <a:t>Statistical Support: 0.7</a:t>
            </a:r>
            <a:endParaRPr sz="1250">
              <a:solidFill>
                <a:srgbClr val="313131"/>
              </a:solidFill>
            </a:endParaRPr>
          </a:p>
          <a:p>
            <a:pPr indent="-3079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250"/>
              <a:buChar char="○"/>
            </a:pPr>
            <a:r>
              <a:rPr lang="en" sz="1250">
                <a:solidFill>
                  <a:srgbClr val="313131"/>
                </a:solidFill>
              </a:rPr>
              <a:t>Stories Support: 0.7</a:t>
            </a:r>
            <a:endParaRPr sz="1250">
              <a:solidFill>
                <a:srgbClr val="31313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Communication Flow</a:t>
            </a:r>
            <a:endParaRPr/>
          </a:p>
        </p:txBody>
      </p:sp>
      <p:sp>
        <p:nvSpPr>
          <p:cNvPr id="188" name="Google Shape;188;p38"/>
          <p:cNvSpPr txBox="1"/>
          <p:nvPr>
            <p:ph idx="1" type="body"/>
          </p:nvPr>
        </p:nvSpPr>
        <p:spPr>
          <a:xfrm>
            <a:off x="311700" y="1505700"/>
            <a:ext cx="8468400" cy="3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50">
                <a:solidFill>
                  <a:srgbClr val="000000"/>
                </a:solidFill>
              </a:rPr>
              <a:t>In 1</a:t>
            </a:r>
            <a:r>
              <a:rPr baseline="30000" lang="en" sz="1350">
                <a:solidFill>
                  <a:srgbClr val="000000"/>
                </a:solidFill>
              </a:rPr>
              <a:t>st</a:t>
            </a:r>
            <a:r>
              <a:rPr lang="en" sz="1650">
                <a:solidFill>
                  <a:srgbClr val="000000"/>
                </a:solidFill>
              </a:rPr>
              <a:t> conversation, User says hello, a suggestion is introduced, user is interested, asks bot about further details and says will get back. \</a:t>
            </a:r>
            <a:endParaRPr sz="165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50">
                <a:solidFill>
                  <a:srgbClr val="000000"/>
                </a:solidFill>
              </a:rPr>
              <a:t>In 2</a:t>
            </a:r>
            <a:r>
              <a:rPr baseline="30000" lang="en" sz="1350">
                <a:solidFill>
                  <a:srgbClr val="000000"/>
                </a:solidFill>
              </a:rPr>
              <a:t>nd</a:t>
            </a:r>
            <a:r>
              <a:rPr lang="en" sz="1650">
                <a:solidFill>
                  <a:srgbClr val="000000"/>
                </a:solidFill>
              </a:rPr>
              <a:t> conversation, user says it is happy with the suggestion but puts forth certain questions as in FAQs, the bot clarifies and the conversations ends with user satisfied. \</a:t>
            </a:r>
            <a:endParaRPr sz="165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50">
                <a:solidFill>
                  <a:srgbClr val="000000"/>
                </a:solidFill>
              </a:rPr>
              <a:t>In 3</a:t>
            </a:r>
            <a:r>
              <a:rPr baseline="30000" lang="en" sz="1350">
                <a:solidFill>
                  <a:srgbClr val="000000"/>
                </a:solidFill>
              </a:rPr>
              <a:t>rd</a:t>
            </a:r>
            <a:r>
              <a:rPr lang="en" sz="1650">
                <a:solidFill>
                  <a:srgbClr val="000000"/>
                </a:solidFill>
              </a:rPr>
              <a:t> conversation, the user is convinced with the given suggestion but wants to look for a couple of additional features, the bot provides the same. \</a:t>
            </a:r>
            <a:endParaRPr sz="165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50">
                <a:solidFill>
                  <a:srgbClr val="000000"/>
                </a:solidFill>
              </a:rPr>
              <a:t>In 4</a:t>
            </a:r>
            <a:r>
              <a:rPr baseline="30000" lang="en" sz="1350">
                <a:solidFill>
                  <a:srgbClr val="000000"/>
                </a:solidFill>
              </a:rPr>
              <a:t>th</a:t>
            </a:r>
            <a:r>
              <a:rPr lang="en" sz="1650">
                <a:solidFill>
                  <a:srgbClr val="000000"/>
                </a:solidFill>
              </a:rPr>
              <a:t> conversation, the user checks out the other suggestion and holds another series of queries with the bot.\ </a:t>
            </a:r>
            <a:endParaRPr sz="165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50">
                <a:solidFill>
                  <a:srgbClr val="000000"/>
                </a:solidFill>
              </a:rPr>
              <a:t>In 5</a:t>
            </a:r>
            <a:r>
              <a:rPr baseline="30000" lang="en" sz="1350">
                <a:solidFill>
                  <a:srgbClr val="000000"/>
                </a:solidFill>
              </a:rPr>
              <a:t>th</a:t>
            </a:r>
            <a:r>
              <a:rPr lang="en" sz="1650">
                <a:solidFill>
                  <a:srgbClr val="000000"/>
                </a:solidFill>
              </a:rPr>
              <a:t> conversation, the user thanks the bot for the help. \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194" name="Google Shape;194;p39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Working on adding the rewards :</a:t>
            </a:r>
            <a:endParaRPr sz="2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Rewards:</a:t>
            </a:r>
            <a:endParaRPr sz="1500"/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" sz="1350"/>
              <a:t>Change in opinion/Sentiment</a:t>
            </a:r>
            <a:endParaRPr sz="1350"/>
          </a:p>
          <a:p>
            <a:pPr indent="-295275" lvl="3" marL="18288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doubtful -&gt; hopeful;</a:t>
            </a:r>
            <a:endParaRPr sz="1050"/>
          </a:p>
          <a:p>
            <a:pPr indent="-295275" lvl="3" marL="18288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neutral=&gt; not influenced</a:t>
            </a:r>
            <a:endParaRPr sz="1050"/>
          </a:p>
          <a:p>
            <a:pPr indent="-295275" lvl="3" marL="18288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Curious/Open/Action</a:t>
            </a:r>
            <a:endParaRPr sz="1050"/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" sz="1350"/>
              <a:t>Length of response</a:t>
            </a:r>
            <a:endParaRPr sz="1350"/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" sz="1350" u="sng">
                <a:hlinkClick r:id="rId3"/>
              </a:rPr>
              <a:t>Ease of answering</a:t>
            </a:r>
            <a:endParaRPr sz="1350" u="sng"/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" sz="1350" u="sng">
                <a:hlinkClick r:id="rId4"/>
              </a:rPr>
              <a:t>Information flow</a:t>
            </a:r>
            <a:endParaRPr sz="1350" u="sng"/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" sz="1350" u="sng">
                <a:hlinkClick r:id="rId5"/>
              </a:rPr>
              <a:t>Semantic coherence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Inclusion of knowledge graphs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311700" y="1505700"/>
            <a:ext cx="8468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The main goal is to develop Conversational Agents with Persuasion and Negotiation Abilities.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3 aspects : </a:t>
            </a:r>
            <a:endParaRPr sz="27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Persuasion</a:t>
            </a:r>
            <a:endParaRPr sz="27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Influencing</a:t>
            </a:r>
            <a:endParaRPr sz="27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Negotiation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Done</a:t>
            </a:r>
            <a:endParaRPr/>
          </a:p>
        </p:txBody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311700" y="1505700"/>
            <a:ext cx="8468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3575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00"/>
              <a:t>Evaluation of LLMs in various kinds of conversational setups</a:t>
            </a:r>
            <a:endParaRPr sz="2700"/>
          </a:p>
          <a:p>
            <a:pPr indent="-33575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700"/>
              <a:t>Creation of test set out of dataset selected</a:t>
            </a:r>
            <a:endParaRPr sz="2700"/>
          </a:p>
          <a:p>
            <a:pPr indent="-33575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700"/>
              <a:t>Generating 50 zero-shot, one-shot and few-shot prompts</a:t>
            </a:r>
            <a:endParaRPr sz="2700"/>
          </a:p>
          <a:p>
            <a:pPr indent="-33575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700"/>
              <a:t>Evaluation based on various scores such as METEOR, BLEU, ROUGE, BERTScore</a:t>
            </a:r>
            <a:endParaRPr sz="2700"/>
          </a:p>
          <a:p>
            <a:pPr indent="-33575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700"/>
              <a:t>Human evaluation of prompts based on various factors</a:t>
            </a:r>
            <a:endParaRPr sz="2700"/>
          </a:p>
          <a:p>
            <a:pPr indent="-33575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00"/>
              <a:t>Influencing component of the model : </a:t>
            </a:r>
            <a:endParaRPr sz="2700"/>
          </a:p>
          <a:p>
            <a:pPr indent="-33575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700"/>
              <a:t>Creation a set of communication flows in order to make a blueprint for dataset generation</a:t>
            </a:r>
            <a:endParaRPr sz="2700"/>
          </a:p>
          <a:p>
            <a:pPr indent="-33575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700"/>
              <a:t>Generation of dataset on basis of these communication flows using LLMs</a:t>
            </a:r>
            <a:endParaRPr sz="2700"/>
          </a:p>
          <a:p>
            <a:pPr indent="-33575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700"/>
              <a:t>Running codes for the influencing module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311700" y="1505700"/>
            <a:ext cx="8468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Empathetic Persuasion : Reinforcing empathy and persuasion in Dialogue Systems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Deep Reinforcement Learning for Dialogue Generation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Open AI lectures on Prompting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TOD Lectures by Princeton</a:t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35" name="Google Shape;135;p29"/>
          <p:cNvSpPr txBox="1"/>
          <p:nvPr>
            <p:ph idx="1" type="body"/>
          </p:nvPr>
        </p:nvSpPr>
        <p:spPr>
          <a:xfrm>
            <a:off x="311700" y="1505700"/>
            <a:ext cx="8468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Persuasion for Good dataset : </a:t>
            </a:r>
            <a:endParaRPr sz="27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1017 human to human conversations for charity named </a:t>
            </a:r>
            <a:r>
              <a:rPr i="1" lang="en" sz="2700"/>
              <a:t>Save the Children</a:t>
            </a:r>
            <a:endParaRPr i="1" sz="27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Annotation done using 32 emotion labels, with the use of Emphatetic Dialogues dataset.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1" name="Google Shape;141;p30"/>
          <p:cNvSpPr txBox="1"/>
          <p:nvPr>
            <p:ph idx="1" type="body"/>
          </p:nvPr>
        </p:nvSpPr>
        <p:spPr>
          <a:xfrm>
            <a:off x="311700" y="1505700"/>
            <a:ext cx="8468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Creation of test set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Human like responses excluded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Variety of conversations </a:t>
            </a:r>
            <a:r>
              <a:rPr lang="en" sz="2000"/>
              <a:t>included</a:t>
            </a:r>
            <a:r>
              <a:rPr lang="en" sz="2000"/>
              <a:t> : Mathematical figures, Logical Reasoning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3 or 5 dialogues from extracted from conversation depending on bot response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Prompt length restricted upto 256 tokens for zero shot and 512 tokens for one and few shot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7" name="Google Shape;147;p31"/>
          <p:cNvSpPr txBox="1"/>
          <p:nvPr>
            <p:ph idx="1" type="body"/>
          </p:nvPr>
        </p:nvSpPr>
        <p:spPr>
          <a:xfrm>
            <a:off x="311700" y="1505700"/>
            <a:ext cx="8468400" cy="3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15 test samples per test set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All context-response pairs correspond to similar generated response type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Zero shot - 1 context, create a response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One shot - 1 context-response pair, 1 context, create a response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 shot - N context-response pair, 1 context, create a response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Test for following models :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Alpaca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Falcon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Llama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53" name="Google Shape;153;p32"/>
          <p:cNvSpPr txBox="1"/>
          <p:nvPr>
            <p:ph idx="1" type="body"/>
          </p:nvPr>
        </p:nvSpPr>
        <p:spPr>
          <a:xfrm>
            <a:off x="311700" y="1505700"/>
            <a:ext cx="8468400" cy="3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Human Evaluation :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Generic Metrics : 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Fluency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Non-repetitiveness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Correctness / Context relevance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Task-specific Metrics : 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Politeness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Empathy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Assigned scores from 1-5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311700" y="1505700"/>
            <a:ext cx="8468400" cy="3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Automatic Evaluation :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BLEU Scores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METEOR Scores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ROUGE Scores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BERT Scores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Embedding Average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Vector Extrema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Greedy Matching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